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5" r:id="rId4"/>
  </p:sldMasterIdLst>
  <p:notesMasterIdLst>
    <p:notesMasterId r:id="rId46"/>
  </p:notesMasterIdLst>
  <p:sldIdLst>
    <p:sldId id="256" r:id="rId5"/>
    <p:sldId id="257" r:id="rId6"/>
    <p:sldId id="8413" r:id="rId7"/>
    <p:sldId id="276" r:id="rId8"/>
    <p:sldId id="1874" r:id="rId9"/>
    <p:sldId id="2596" r:id="rId10"/>
    <p:sldId id="2501" r:id="rId11"/>
    <p:sldId id="2597" r:id="rId12"/>
    <p:sldId id="1868" r:id="rId13"/>
    <p:sldId id="2367" r:id="rId14"/>
    <p:sldId id="314" r:id="rId15"/>
    <p:sldId id="2363" r:id="rId16"/>
    <p:sldId id="315" r:id="rId17"/>
    <p:sldId id="8357" r:id="rId18"/>
    <p:sldId id="8411" r:id="rId19"/>
    <p:sldId id="8412" r:id="rId20"/>
    <p:sldId id="2366" r:id="rId21"/>
    <p:sldId id="1889" r:id="rId22"/>
    <p:sldId id="2369" r:id="rId23"/>
    <p:sldId id="261" r:id="rId24"/>
    <p:sldId id="2507" r:id="rId25"/>
    <p:sldId id="1881" r:id="rId26"/>
    <p:sldId id="2499" r:id="rId27"/>
    <p:sldId id="8415" r:id="rId28"/>
    <p:sldId id="2506" r:id="rId29"/>
    <p:sldId id="8414" r:id="rId30"/>
    <p:sldId id="1869" r:id="rId31"/>
    <p:sldId id="8417" r:id="rId32"/>
    <p:sldId id="2362" r:id="rId33"/>
    <p:sldId id="1589" r:id="rId34"/>
    <p:sldId id="1593" r:id="rId35"/>
    <p:sldId id="1871" r:id="rId36"/>
    <p:sldId id="2504" r:id="rId37"/>
    <p:sldId id="2371" r:id="rId38"/>
    <p:sldId id="1604" r:id="rId39"/>
    <p:sldId id="8416" r:id="rId40"/>
    <p:sldId id="451" r:id="rId41"/>
    <p:sldId id="2500" r:id="rId42"/>
    <p:sldId id="2441" r:id="rId43"/>
    <p:sldId id="2497" r:id="rId44"/>
    <p:sldId id="2508"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A0B4A14-7F6D-4728-80C5-61C7FF281B6F}">
          <p14:sldIdLst>
            <p14:sldId id="256"/>
            <p14:sldId id="257"/>
          </p14:sldIdLst>
        </p14:section>
        <p14:section name="Platform Positioning" id="{2F574730-E268-414C-9FB6-1CA4559AA8D4}">
          <p14:sldIdLst>
            <p14:sldId id="8413"/>
          </p14:sldIdLst>
        </p14:section>
        <p14:section name="Customer evidence" id="{A5D142F4-DE41-4624-8F6B-A5B896457BEC}">
          <p14:sldIdLst>
            <p14:sldId id="276"/>
            <p14:sldId id="1874"/>
          </p14:sldIdLst>
        </p14:section>
        <p14:section name="Momentum &amp; OSS" id="{16B18688-125E-4D27-8C75-B4565DD34F84}">
          <p14:sldIdLst>
            <p14:sldId id="2596"/>
            <p14:sldId id="2501"/>
            <p14:sldId id="2597"/>
            <p14:sldId id="1868"/>
            <p14:sldId id="2367"/>
            <p14:sldId id="314"/>
            <p14:sldId id="2363"/>
            <p14:sldId id="315"/>
            <p14:sldId id="8357"/>
            <p14:sldId id="8411"/>
            <p14:sldId id="8412"/>
          </p14:sldIdLst>
        </p14:section>
        <p14:section name="Product - .NET Core 2.2" id="{D2A33D8F-4A1C-4AED-897E-BD9F216333DA}">
          <p14:sldIdLst>
            <p14:sldId id="2366"/>
            <p14:sldId id="1889"/>
            <p14:sldId id="2369"/>
            <p14:sldId id="261"/>
            <p14:sldId id="2507"/>
            <p14:sldId id="1881"/>
            <p14:sldId id="2499"/>
            <p14:sldId id="8415"/>
            <p14:sldId id="2506"/>
            <p14:sldId id="8414"/>
          </p14:sldIdLst>
        </p14:section>
        <p14:section name="Product - .NET Core 3.0" id="{8D763F77-60DF-4F2A-959D-80D453256A05}">
          <p14:sldIdLst>
            <p14:sldId id="1869"/>
            <p14:sldId id="8417"/>
            <p14:sldId id="2362"/>
            <p14:sldId id="1589"/>
            <p14:sldId id="1593"/>
            <p14:sldId id="1871"/>
            <p14:sldId id="2504"/>
            <p14:sldId id="2371"/>
            <p14:sldId id="1604"/>
            <p14:sldId id="8416"/>
            <p14:sldId id="451"/>
            <p14:sldId id="2500"/>
            <p14:sldId id="2441"/>
            <p14:sldId id="2497"/>
            <p14:sldId id="250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8F8F8"/>
    <a:srgbClr val="B177ED"/>
    <a:srgbClr val="512BD4"/>
    <a:srgbClr val="7030A0"/>
    <a:srgbClr val="0079D6"/>
    <a:srgbClr val="0063B1"/>
    <a:srgbClr val="00ABEC"/>
    <a:srgbClr val="F7FAFF"/>
    <a:srgbClr val="EAEAEA"/>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7921" autoAdjust="0"/>
  </p:normalViewPr>
  <p:slideViewPr>
    <p:cSldViewPr snapToGrid="0">
      <p:cViewPr varScale="1">
        <p:scale>
          <a:sx n="96" d="100"/>
          <a:sy n="96" d="100"/>
        </p:scale>
        <p:origin x="1026" y="84"/>
      </p:cViewPr>
      <p:guideLst/>
    </p:cSldViewPr>
  </p:slideViewPr>
  <p:notesTextViewPr>
    <p:cViewPr>
      <p:scale>
        <a:sx n="1" d="1"/>
        <a:sy n="1" d="1"/>
      </p:scale>
      <p:origin x="0" y="0"/>
    </p:cViewPr>
  </p:notesTextViewPr>
  <p:sorterViewPr>
    <p:cViewPr>
      <p:scale>
        <a:sx n="90" d="100"/>
        <a:sy n="90" d="100"/>
      </p:scale>
      <p:origin x="0" y="-5202"/>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viewProps" Target="viewProps.xml"/><Relationship Id="rId8" Type="http://schemas.openxmlformats.org/officeDocument/2006/relationships/slide" Target="slides/slide4.xml"/></Relationships>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80" b="0" i="0" u="none" strike="noStrike" kern="1200" spc="60" baseline="0">
                <a:solidFill>
                  <a:schemeClr val="tx1">
                    <a:lumMod val="65000"/>
                    <a:lumOff val="35000"/>
                  </a:schemeClr>
                </a:solidFill>
                <a:latin typeface="+mj-lt"/>
                <a:ea typeface="+mn-ea"/>
                <a:cs typeface="+mn-cs"/>
              </a:defRPr>
            </a:pPr>
            <a:r>
              <a:rPr lang="en-US" spc="60" baseline="0">
                <a:latin typeface="+mj-lt"/>
              </a:rPr>
              <a:t>RUNTIME PERFORMANCE</a:t>
            </a:r>
          </a:p>
        </c:rich>
      </c:tx>
      <c:layout>
        <c:manualLayout>
          <c:xMode val="edge"/>
          <c:yMode val="edge"/>
          <c:x val="0.39281875892420293"/>
          <c:y val="1.5637858393240833E-2"/>
        </c:manualLayout>
      </c:layout>
      <c:overlay val="0"/>
      <c:spPr>
        <a:noFill/>
        <a:ln>
          <a:noFill/>
        </a:ln>
        <a:effectLst/>
      </c:spPr>
      <c:txPr>
        <a:bodyPr rot="0" spcFirstLastPara="1" vertOverflow="ellipsis" vert="horz" wrap="square" anchor="ctr" anchorCtr="1"/>
        <a:lstStyle/>
        <a:p>
          <a:pPr>
            <a:defRPr sz="1680" b="0" i="0" u="none" strike="noStrike" kern="1200" spc="60" baseline="0">
              <a:solidFill>
                <a:schemeClr val="tx1">
                  <a:lumMod val="65000"/>
                  <a:lumOff val="35000"/>
                </a:schemeClr>
              </a:solidFill>
              <a:latin typeface="+mj-lt"/>
              <a:ea typeface="+mn-ea"/>
              <a:cs typeface="+mn-cs"/>
            </a:defRPr>
          </a:pPr>
          <a:endParaRPr lang="en-US"/>
        </a:p>
      </c:txPr>
    </c:title>
    <c:autoTitleDeleted val="0"/>
    <c:plotArea>
      <c:layout/>
      <c:barChart>
        <c:barDir val="col"/>
        <c:grouping val="clustered"/>
        <c:varyColors val="0"/>
        <c:ser>
          <c:idx val="0"/>
          <c:order val="0"/>
          <c:tx>
            <c:strRef>
              <c:f>Sheet2!$B$1</c:f>
              <c:strCache>
                <c:ptCount val="1"/>
                <c:pt idx="0">
                  <c:v> .NET Core 2.0 </c:v>
                </c:pt>
              </c:strCache>
            </c:strRef>
          </c:tx>
          <c:spPr>
            <a:solidFill>
              <a:schemeClr val="accent1"/>
            </a:solidFill>
            <a:ln>
              <a:noFill/>
            </a:ln>
            <a:effectLst/>
          </c:spPr>
          <c:invertIfNegative val="0"/>
          <c:dLbls>
            <c:dLbl>
              <c:idx val="0"/>
              <c:tx>
                <c:rich>
                  <a:bodyPr/>
                  <a:lstStyle/>
                  <a:p>
                    <a:r>
                      <a:rPr lang="en-US"/>
                      <a:t>2.6MM</a:t>
                    </a:r>
                  </a:p>
                </c:rich>
              </c:tx>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3FF9-4989-A3A8-5EE7E6958F03}"/>
                </c:ext>
              </c:extLst>
            </c:dLbl>
            <c:dLbl>
              <c:idx val="1"/>
              <c:tx>
                <c:rich>
                  <a:bodyPr/>
                  <a:lstStyle/>
                  <a:p>
                    <a:r>
                      <a:rPr lang="en-US"/>
                      <a:t>599K</a:t>
                    </a:r>
                  </a:p>
                </c:rich>
              </c:tx>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3FF9-4989-A3A8-5EE7E6958F03}"/>
                </c:ext>
              </c:extLst>
            </c:dLbl>
            <c:dLbl>
              <c:idx val="2"/>
              <c:tx>
                <c:rich>
                  <a:bodyPr/>
                  <a:lstStyle/>
                  <a:p>
                    <a:r>
                      <a:rPr lang="en-US"/>
                      <a:t>97K</a:t>
                    </a:r>
                  </a:p>
                </c:rich>
              </c:tx>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3FF9-4989-A3A8-5EE7E6958F03}"/>
                </c:ext>
              </c:extLst>
            </c:dLbl>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Sheet2!$A$2:$A$4</c:f>
              <c:strCache>
                <c:ptCount val="3"/>
                <c:pt idx="0">
                  <c:v>Plaintext</c:v>
                </c:pt>
                <c:pt idx="1">
                  <c:v>JSON</c:v>
                </c:pt>
                <c:pt idx="2">
                  <c:v>Fortunes (data access)</c:v>
                </c:pt>
              </c:strCache>
            </c:strRef>
          </c:cat>
          <c:val>
            <c:numRef>
              <c:f>Sheet2!$B$2:$B$4</c:f>
              <c:numCache>
                <c:formatCode>_(* #,##0_);_(* \(#,##0\);_(* "-"??_);_(@_)</c:formatCode>
                <c:ptCount val="3"/>
                <c:pt idx="0">
                  <c:v>2600000</c:v>
                </c:pt>
                <c:pt idx="1">
                  <c:v>599000</c:v>
                </c:pt>
                <c:pt idx="2">
                  <c:v>67000</c:v>
                </c:pt>
              </c:numCache>
            </c:numRef>
          </c:val>
          <c:extLst>
            <c:ext xmlns:c16="http://schemas.microsoft.com/office/drawing/2014/chart" uri="{C3380CC4-5D6E-409C-BE32-E72D297353CC}">
              <c16:uniqueId val="{00000000-3FF9-4989-A3A8-5EE7E6958F03}"/>
            </c:ext>
          </c:extLst>
        </c:ser>
        <c:ser>
          <c:idx val="1"/>
          <c:order val="1"/>
          <c:tx>
            <c:strRef>
              <c:f>Sheet2!$C$1</c:f>
              <c:strCache>
                <c:ptCount val="1"/>
                <c:pt idx="0">
                  <c:v> .NET Core 2.1 </c:v>
                </c:pt>
              </c:strCache>
            </c:strRef>
          </c:tx>
          <c:spPr>
            <a:solidFill>
              <a:schemeClr val="accent3"/>
            </a:solidFill>
            <a:ln>
              <a:noFill/>
            </a:ln>
            <a:effectLst/>
          </c:spPr>
          <c:invertIfNegative val="0"/>
          <c:dLbls>
            <c:dLbl>
              <c:idx val="0"/>
              <c:tx>
                <c:rich>
                  <a:bodyPr/>
                  <a:lstStyle/>
                  <a:p>
                    <a:r>
                      <a:rPr lang="en-US"/>
                      <a:t>3.0MM</a:t>
                    </a:r>
                  </a:p>
                </c:rich>
              </c:tx>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3FF9-4989-A3A8-5EE7E6958F03}"/>
                </c:ext>
              </c:extLst>
            </c:dLbl>
            <c:dLbl>
              <c:idx val="1"/>
              <c:tx>
                <c:rich>
                  <a:bodyPr/>
                  <a:lstStyle/>
                  <a:p>
                    <a:r>
                      <a:rPr lang="en-US"/>
                      <a:t>712K</a:t>
                    </a:r>
                  </a:p>
                </c:rich>
              </c:tx>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3FF9-4989-A3A8-5EE7E6958F03}"/>
                </c:ext>
              </c:extLst>
            </c:dLbl>
            <c:dLbl>
              <c:idx val="2"/>
              <c:tx>
                <c:rich>
                  <a:bodyPr/>
                  <a:lstStyle/>
                  <a:p>
                    <a:r>
                      <a:rPr lang="en-US"/>
                      <a:t>240K</a:t>
                    </a:r>
                  </a:p>
                </c:rich>
              </c:tx>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3FF9-4989-A3A8-5EE7E6958F03}"/>
                </c:ext>
              </c:extLst>
            </c:dLbl>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Sheet2!$A$2:$A$4</c:f>
              <c:strCache>
                <c:ptCount val="3"/>
                <c:pt idx="0">
                  <c:v>Plaintext</c:v>
                </c:pt>
                <c:pt idx="1">
                  <c:v>JSON</c:v>
                </c:pt>
                <c:pt idx="2">
                  <c:v>Fortunes (data access)</c:v>
                </c:pt>
              </c:strCache>
            </c:strRef>
          </c:cat>
          <c:val>
            <c:numRef>
              <c:f>Sheet2!$C$2:$C$4</c:f>
              <c:numCache>
                <c:formatCode>_(* #,##0_);_(* \(#,##0\);_(* "-"??_);_(@_)</c:formatCode>
                <c:ptCount val="3"/>
                <c:pt idx="0">
                  <c:v>2900000</c:v>
                </c:pt>
                <c:pt idx="1">
                  <c:v>662000</c:v>
                </c:pt>
                <c:pt idx="2">
                  <c:v>216000</c:v>
                </c:pt>
              </c:numCache>
            </c:numRef>
          </c:val>
          <c:extLst>
            <c:ext xmlns:c16="http://schemas.microsoft.com/office/drawing/2014/chart" uri="{C3380CC4-5D6E-409C-BE32-E72D297353CC}">
              <c16:uniqueId val="{00000001-3FF9-4989-A3A8-5EE7E6958F03}"/>
            </c:ext>
          </c:extLst>
        </c:ser>
        <c:dLbls>
          <c:showLegendKey val="0"/>
          <c:showVal val="0"/>
          <c:showCatName val="0"/>
          <c:showSerName val="0"/>
          <c:showPercent val="0"/>
          <c:showBubbleSize val="0"/>
        </c:dLbls>
        <c:gapWidth val="219"/>
        <c:overlap val="-27"/>
        <c:axId val="863012408"/>
        <c:axId val="863012736"/>
      </c:barChart>
      <c:catAx>
        <c:axId val="86301240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863012736"/>
        <c:crosses val="autoZero"/>
        <c:auto val="1"/>
        <c:lblAlgn val="ctr"/>
        <c:lblOffset val="100"/>
        <c:noMultiLvlLbl val="0"/>
      </c:catAx>
      <c:valAx>
        <c:axId val="863012736"/>
        <c:scaling>
          <c:orientation val="minMax"/>
          <c:max val="3000000"/>
          <c:min val="0"/>
        </c:scaling>
        <c:delete val="0"/>
        <c:axPos val="l"/>
        <c:majorGridlines>
          <c:spPr>
            <a:ln w="9525" cap="flat" cmpd="sng" algn="ctr">
              <a:solidFill>
                <a:schemeClr val="tx1">
                  <a:lumMod val="15000"/>
                  <a:lumOff val="85000"/>
                </a:schemeClr>
              </a:solidFill>
              <a:round/>
            </a:ln>
            <a:effectLst/>
          </c:spPr>
        </c:majorGridlines>
        <c:numFmt formatCode="_(* #,##0_);_(* \(#,##0\);_(* &quot;-&quot;??_);_(@_)" sourceLinked="1"/>
        <c:majorTickMark val="none"/>
        <c:minorTickMark val="none"/>
        <c:tickLblPos val="nextTo"/>
        <c:spPr>
          <a:noFill/>
          <a:ln>
            <a:noFill/>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US"/>
          </a:p>
        </c:txPr>
        <c:crossAx val="86301240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sz="1400"/>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8438622-0837-4E9E-A16C-0B0206CE676E}" type="datetimeFigureOut">
              <a:rPr lang="en-US" smtClean="0"/>
              <a:t>3/25/2019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0AE778D-2A57-4226-B72B-26EA3CA60131}" type="slidenum">
              <a:rPr lang="en-US" smtClean="0"/>
              <a:t>‹#›</a:t>
            </a:fld>
            <a:endParaRPr lang="en-US"/>
          </a:p>
        </p:txBody>
      </p:sp>
    </p:spTree>
    <p:extLst>
      <p:ext uri="{BB962C8B-B14F-4D97-AF65-F5344CB8AC3E}">
        <p14:creationId xmlns:p14="http://schemas.microsoft.com/office/powerpoint/2010/main" val="9065523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www.techempower.com/benchmarks/#section=data-r14&amp;hw=ph&amp;test=plaintext"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0AE778D-2A57-4226-B72B-26EA3CA60131}" type="slidenum">
              <a:rPr lang="en-US" smtClean="0"/>
              <a:t>1</a:t>
            </a:fld>
            <a:endParaRPr lang="en-US"/>
          </a:p>
        </p:txBody>
      </p:sp>
    </p:spTree>
    <p:extLst>
      <p:ext uri="{BB962C8B-B14F-4D97-AF65-F5344CB8AC3E}">
        <p14:creationId xmlns:p14="http://schemas.microsoft.com/office/powerpoint/2010/main" val="26105505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The .NET Foundation is our center of gravity for open development and collaboration around the .NET ecosystem. The .NET</a:t>
            </a:r>
            <a:r>
              <a:rPr lang="en-US" b="0" baseline="0" dirty="0"/>
              <a:t> </a:t>
            </a:r>
            <a:r>
              <a:rPr lang="en-US" baseline="0" dirty="0"/>
              <a:t>Foundation has over 50 projects and hundreds of repos under its stewardship. Open Source Software foundations provide protection, support, services and best practices for helping each project be successful and to grow the ecosystem of people and software. </a:t>
            </a:r>
            <a:endParaRPr lang="en-US" dirty="0"/>
          </a:p>
          <a:p>
            <a:endParaRPr lang="en-US" dirty="0"/>
          </a:p>
          <a:p>
            <a:endParaRPr lang="en-US" dirty="0"/>
          </a:p>
          <a:p>
            <a:endParaRPr lang="en-US" dirty="0"/>
          </a:p>
        </p:txBody>
      </p:sp>
      <p:sp>
        <p:nvSpPr>
          <p:cNvPr id="7" name="Slide Number Placeholder 6"/>
          <p:cNvSpPr>
            <a:spLocks noGrp="1"/>
          </p:cNvSpPr>
          <p:nvPr>
            <p:ph type="sldNum" sz="quarter" idx="13"/>
          </p:nvPr>
        </p:nvSpPr>
        <p:spPr/>
        <p:txBody>
          <a:bodyPr/>
          <a:lstStyle/>
          <a:p>
            <a:pPr defTabSz="1004619">
              <a:defRPr/>
            </a:pPr>
            <a:fld id="{B4008EB6-D09E-4580-8CD6-DDB14511944F}" type="slidenum">
              <a:rPr lang="en-US">
                <a:solidFill>
                  <a:prstClr val="black"/>
                </a:solidFill>
                <a:latin typeface="Calibri" panose="020F0502020204030204"/>
              </a:rPr>
              <a:pPr defTabSz="1004619">
                <a:defRPr/>
              </a:pPr>
              <a:t>11</a:t>
            </a:fld>
            <a:endParaRPr lang="en-US">
              <a:solidFill>
                <a:prstClr val="black"/>
              </a:solidFill>
              <a:latin typeface="Calibri" panose="020F0502020204030204"/>
            </a:endParaRPr>
          </a:p>
        </p:txBody>
      </p:sp>
      <p:sp>
        <p:nvSpPr>
          <p:cNvPr id="8" name="Header Placeholder 10">
            <a:extLst>
              <a:ext uri="{FF2B5EF4-FFF2-40B4-BE49-F238E27FC236}">
                <a16:creationId xmlns:a16="http://schemas.microsoft.com/office/drawing/2014/main" id="{BA0A9682-9551-48BB-9E1E-C3AFDBD64EEA}"/>
              </a:ext>
            </a:extLst>
          </p:cNvPr>
          <p:cNvSpPr>
            <a:spLocks noGrp="1"/>
          </p:cNvSpPr>
          <p:nvPr>
            <p:ph type="hdr" sz="quarter"/>
          </p:nvPr>
        </p:nvSpPr>
        <p:spPr>
          <a:xfrm>
            <a:off x="0" y="1"/>
            <a:ext cx="3170238" cy="481013"/>
          </a:xfrm>
          <a:prstGeom prst="rect">
            <a:avLst/>
          </a:prstGeom>
        </p:spPr>
        <p:txBody>
          <a:bodyPr vert="horz" lIns="91429" tIns="45715" rIns="91429" bIns="45715" rtlCol="0"/>
          <a:lstStyle>
            <a:lvl1pPr algn="l">
              <a:defRPr sz="1200"/>
            </a:lvl1pPr>
          </a:lstStyle>
          <a:p>
            <a:r>
              <a:rPr lang="en-US"/>
              <a:t>https://github.com/dotnet-presentations/home</a:t>
            </a:r>
          </a:p>
          <a:p>
            <a:endParaRPr lang="en-US"/>
          </a:p>
        </p:txBody>
      </p:sp>
    </p:spTree>
    <p:extLst>
      <p:ext uri="{BB962C8B-B14F-4D97-AF65-F5344CB8AC3E}">
        <p14:creationId xmlns:p14="http://schemas.microsoft.com/office/powerpoint/2010/main" val="34067283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ecosystem starts with you! Get involved by joining (or running!) a meetup. Contribute to projects, or just read the news. Visit www.dotnetfoundation.org</a:t>
            </a:r>
          </a:p>
          <a:p>
            <a:endParaRPr lang="en-US" dirty="0"/>
          </a:p>
          <a:p>
            <a:r>
              <a:rPr lang="en-US" dirty="0"/>
              <a:t>Join the foundation as a member and vote for the board.</a:t>
            </a:r>
          </a:p>
        </p:txBody>
      </p:sp>
      <p:sp>
        <p:nvSpPr>
          <p:cNvPr id="4" name="Slide Number Placeholder 3"/>
          <p:cNvSpPr>
            <a:spLocks noGrp="1"/>
          </p:cNvSpPr>
          <p:nvPr>
            <p:ph type="sldNum" sz="quarter" idx="5"/>
          </p:nvPr>
        </p:nvSpPr>
        <p:spPr/>
        <p:txBody>
          <a:bodyPr/>
          <a:lstStyle/>
          <a:p>
            <a:fld id="{E0AE778D-2A57-4226-B72B-26EA3CA60131}" type="slidenum">
              <a:rPr lang="en-US" smtClean="0"/>
              <a:t>12</a:t>
            </a:fld>
            <a:endParaRPr lang="en-US"/>
          </a:p>
        </p:txBody>
      </p:sp>
    </p:spTree>
    <p:extLst>
      <p:ext uri="{BB962C8B-B14F-4D97-AF65-F5344CB8AC3E}">
        <p14:creationId xmlns:p14="http://schemas.microsoft.com/office/powerpoint/2010/main" val="29231607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We’re a huge community and the .NET Foundation is key to help foster it. We have over 4 million developers worldwide and .NET has grown its developer base by 1 million over the last year. There are meetups all over the world that speak on all sorts of .NET topics and application development. Here are the ones on meetup.com.</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AE778D-2A57-4226-B72B-26EA3CA601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Header Placeholder 10">
            <a:extLst>
              <a:ext uri="{FF2B5EF4-FFF2-40B4-BE49-F238E27FC236}">
                <a16:creationId xmlns:a16="http://schemas.microsoft.com/office/drawing/2014/main" id="{B97ED9AE-6E82-4D32-9F42-74C22E074F0F}"/>
              </a:ext>
            </a:extLst>
          </p:cNvPr>
          <p:cNvSpPr>
            <a:spLocks noGrp="1"/>
          </p:cNvSpPr>
          <p:nvPr>
            <p:ph type="hdr" sz="quarter"/>
          </p:nvPr>
        </p:nvSpPr>
        <p:spPr>
          <a:xfrm>
            <a:off x="0" y="1"/>
            <a:ext cx="3170238" cy="481013"/>
          </a:xfrm>
          <a:prstGeom prst="rect">
            <a:avLst/>
          </a:prstGeom>
        </p:spPr>
        <p:txBody>
          <a:bodyPr vert="horz" lIns="91429" tIns="45715" rIns="91429" bIns="45715" rtlCol="0"/>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https://github.com/dotnet-presentations/home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980754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We’re proud of all the innovation in .NET Core and the surrounding ecosystem, but we’re also proud of its momentum in the open source community.</a:t>
            </a:r>
          </a:p>
          <a:p>
            <a:r>
              <a:rPr lang="en-US" sz="1200" kern="1200">
                <a:solidFill>
                  <a:schemeClr val="tx1"/>
                </a:solidFill>
                <a:effectLst/>
                <a:latin typeface="+mn-lt"/>
                <a:ea typeface="+mn-ea"/>
                <a:cs typeface="+mn-cs"/>
              </a:rPr>
              <a:t> </a:t>
            </a:r>
          </a:p>
          <a:p>
            <a:r>
              <a:rPr lang="en-US" sz="1200" kern="1200">
                <a:solidFill>
                  <a:schemeClr val="tx1"/>
                </a:solidFill>
                <a:effectLst/>
                <a:latin typeface="+mn-lt"/>
                <a:ea typeface="+mn-ea"/>
                <a:cs typeface="+mn-cs"/>
              </a:rPr>
              <a:t>There are a number of open source projects that make up the .NET platform ecosystem, and it’s amazing to see the engagement. 87% of the people who contribute to the .NET platform don’t work at Microsoft. </a:t>
            </a:r>
          </a:p>
          <a:p>
            <a:r>
              <a:rPr lang="en-US" sz="1200" kern="1200">
                <a:solidFill>
                  <a:schemeClr val="tx1"/>
                </a:solidFill>
                <a:effectLst/>
                <a:latin typeface="+mn-lt"/>
                <a:ea typeface="+mn-ea"/>
                <a:cs typeface="+mn-cs"/>
              </a:rPr>
              <a:t>And these open source developers have made over 61 thousand code contributions back to the platform.</a:t>
            </a:r>
          </a:p>
          <a:p>
            <a:r>
              <a:rPr lang="en-US" sz="1200" kern="1200">
                <a:solidFill>
                  <a:schemeClr val="tx1"/>
                </a:solidFill>
                <a:effectLst/>
                <a:latin typeface="+mn-lt"/>
                <a:ea typeface="+mn-ea"/>
                <a:cs typeface="+mn-cs"/>
              </a:rPr>
              <a:t> </a:t>
            </a:r>
          </a:p>
        </p:txBody>
      </p:sp>
      <p:sp>
        <p:nvSpPr>
          <p:cNvPr id="4" name="Slide Number Placeholder 3"/>
          <p:cNvSpPr>
            <a:spLocks noGrp="1"/>
          </p:cNvSpPr>
          <p:nvPr>
            <p:ph type="sldNum" sz="quarter" idx="5"/>
          </p:nvPr>
        </p:nvSpPr>
        <p:spPr/>
        <p:txBody>
          <a:bodyPr/>
          <a:lstStyle/>
          <a:p>
            <a:fld id="{B6392203-7443-433F-8273-2CE3C5519F4B}" type="slidenum">
              <a:rPr lang="en-US" smtClean="0"/>
              <a:t>14</a:t>
            </a:fld>
            <a:endParaRPr lang="en-US"/>
          </a:p>
        </p:txBody>
      </p:sp>
    </p:spTree>
    <p:extLst>
      <p:ext uri="{BB962C8B-B14F-4D97-AF65-F5344CB8AC3E}">
        <p14:creationId xmlns:p14="http://schemas.microsoft.com/office/powerpoint/2010/main" val="36647828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Jim </a:t>
            </a:r>
            <a:r>
              <a:rPr lang="en-US" b="1" err="1"/>
              <a:t>Zemlin</a:t>
            </a:r>
            <a:r>
              <a:rPr lang="en-US" b="1"/>
              <a:t>, Executive</a:t>
            </a:r>
            <a:r>
              <a:rPr lang="en-US" b="1" baseline="0"/>
              <a:t> director of Linux foundation said “There are 10’s of millions of open source projects, invest in the ones with sustainable ecosystems”. .NET is one of those projects. </a:t>
            </a:r>
            <a:r>
              <a:rPr lang="en-US"/>
              <a:t>CNCF</a:t>
            </a:r>
            <a:r>
              <a:rPr lang="en-US" baseline="0"/>
              <a:t> tracks the top 30 highest velocity open source projects. </a:t>
            </a:r>
            <a:r>
              <a:rPr lang="en-US"/>
              <a:t>This is a logarithmic</a:t>
            </a:r>
            <a:r>
              <a:rPr lang="en-US" baseline="0"/>
              <a:t> scale to measure OSS project velocity with commits on the X axis and PRs and issues on the Y axis, with # of authors indicated by the size of the circle. The farther upper right the more activity a project has. Linux Kernel is #1, followed by Chromium, Kubernetes and Microsoft Docs. Notice .NET is the #1 application framework. </a:t>
            </a:r>
          </a:p>
          <a:p>
            <a:endParaRPr lang="en-US" baseline="0"/>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BAD7DCF-4954-42D1-825D-68A0F61615A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256859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&lt;talk to the journey, key milestones below&gt;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Dec 2001-Feb 2002.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a:t>A new platform is born. </a:t>
            </a:r>
            <a:r>
              <a:rPr lang="en-US" b="0"/>
              <a:t>Along with HP,</a:t>
            </a:r>
            <a:r>
              <a:rPr lang="en-US" b="0" baseline="0"/>
              <a:t> Intel and others, the ECMA-335 standard was created that defined a common language infrastructure to support multiple programming languages. C# and Visual Basic.NET were released and F# came later in 2007, but there are over 20 other .NET languages today. Visual Studio .NET was released and included C#, VB, C++ development all in one box. This was the first IDE that was truly integrated across multiple languages.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baseline="0"/>
          </a:p>
          <a:p>
            <a:pPr marL="0" marR="0" lvl="0" indent="0" algn="l" defTabSz="914400" rtl="0" eaLnBrk="1" fontAlgn="auto" latinLnBrk="0" hangingPunct="1">
              <a:lnSpc>
                <a:spcPct val="100000"/>
              </a:lnSpc>
              <a:spcBef>
                <a:spcPts val="0"/>
              </a:spcBef>
              <a:spcAft>
                <a:spcPts val="0"/>
              </a:spcAft>
              <a:buClrTx/>
              <a:buSzTx/>
              <a:buFontTx/>
              <a:buNone/>
              <a:tabLst/>
              <a:defRPr/>
            </a:pPr>
            <a:r>
              <a:rPr lang="en-US" b="1"/>
              <a:t>Mono project begins. </a:t>
            </a:r>
            <a:r>
              <a:rPr lang="en-US"/>
              <a:t>The CLI</a:t>
            </a:r>
            <a:r>
              <a:rPr lang="en-US" baseline="0"/>
              <a:t> spec gave others the ability to create their own .NET implementations. Even though Microsoft built the first .NET Framework for Windows-only, the spec was intentionally portable across OSes and chipsets. The Mono project began, spearheaded by Miguel de Icaza, with the goal to implement Microsoft's new .NET development platform on Linux and Unix-like platforms. Later, Miguel started Xamarin which focused on cross-platform, native, mobile development with C#, built upon Mono. This allows developers to use C# and .NET to build apps for iOS and Android. Unity games development also emerged from Mono.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a:t>2008.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baseline="0"/>
              <a:t>ASP.NET MVC web development stack is released to </a:t>
            </a:r>
            <a:r>
              <a:rPr lang="en-US" b="1" baseline="0" err="1"/>
              <a:t>CodePlex</a:t>
            </a:r>
            <a:r>
              <a:rPr lang="en-US" b="1" baseline="0"/>
              <a:t> as open source. </a:t>
            </a:r>
            <a:r>
              <a:rPr lang="en-US" b="0" baseline="0"/>
              <a:t>This was the first application development framework from Microsoft to be released as open source. The underlying runtime and compilers were still closed however.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baseline="0"/>
          </a:p>
          <a:p>
            <a:pPr marL="0" marR="0" lvl="0" indent="0" algn="l" defTabSz="914400" rtl="0" eaLnBrk="1" fontAlgn="auto" latinLnBrk="0" hangingPunct="1">
              <a:lnSpc>
                <a:spcPct val="100000"/>
              </a:lnSpc>
              <a:spcBef>
                <a:spcPts val="0"/>
              </a:spcBef>
              <a:spcAft>
                <a:spcPts val="0"/>
              </a:spcAft>
              <a:buClrTx/>
              <a:buSzTx/>
              <a:buFontTx/>
              <a:buNone/>
              <a:tabLst/>
              <a:defRPr/>
            </a:pPr>
            <a:r>
              <a:rPr lang="en-US" b="0" baseline="0"/>
              <a:t>2014.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a:t>Hell</a:t>
            </a:r>
            <a:r>
              <a:rPr lang="en-US" b="1" baseline="0"/>
              <a:t> freezes over &amp; pigs fly. </a:t>
            </a:r>
            <a:r>
              <a:rPr lang="en-US"/>
              <a:t>Early 2014 at Microsoft’s BUILD</a:t>
            </a:r>
            <a:r>
              <a:rPr lang="en-US" baseline="0"/>
              <a:t> conference</a:t>
            </a:r>
            <a:r>
              <a:rPr lang="en-US"/>
              <a:t>, Anders Hejlsberg, the father of C#,</a:t>
            </a:r>
            <a:r>
              <a:rPr lang="en-US" baseline="0"/>
              <a:t> releases </a:t>
            </a:r>
            <a:r>
              <a:rPr lang="en-US"/>
              <a:t>the .NET Compiler</a:t>
            </a:r>
            <a:r>
              <a:rPr lang="en-US" baseline="0"/>
              <a:t> Platform “Roslyn” as open source on stage. Later in November, .NET Core project begins in the open. The technology world is shocked, and the .NET community is excited. .NET Core is a new cloud-native implementation of .NET that is geared for cross-platform, hyper-scale services as well as small IoT devices. It’s meant to bring .NET into the next 15 years of computing. And the community has been extremely supportive…. </a:t>
            </a: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baseline="0"/>
          </a:p>
          <a:p>
            <a:pPr marL="0" marR="0" lvl="0" indent="0" algn="l" defTabSz="914400" rtl="0" eaLnBrk="1" fontAlgn="auto" latinLnBrk="0" hangingPunct="1">
              <a:lnSpc>
                <a:spcPct val="100000"/>
              </a:lnSpc>
              <a:spcBef>
                <a:spcPts val="0"/>
              </a:spcBef>
              <a:spcAft>
                <a:spcPts val="0"/>
              </a:spcAft>
              <a:buClrTx/>
              <a:buSzTx/>
              <a:buFontTx/>
              <a:buNone/>
              <a:tabLst/>
              <a:defRPr/>
            </a:pPr>
            <a:r>
              <a:rPr lang="en-US" b="0" baseline="0"/>
              <a:t>2016.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a:t>Mono comes home. </a:t>
            </a:r>
            <a:r>
              <a:rPr lang="en-US"/>
              <a:t>In</a:t>
            </a:r>
            <a:r>
              <a:rPr lang="en-US" baseline="0"/>
              <a:t> early 2016, Microsoft finally acquires Xamarin and brings Miguel de Icaza into Developer Division. Mono joins the .NET foundation and is officially supported and contributed to by Microsoft. The Microsoft community officially meets the Mono community. </a:t>
            </a: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baseline="0"/>
          </a:p>
          <a:p>
            <a:pPr marL="0" marR="0" lvl="0" indent="0" algn="l" defTabSz="914400" rtl="0" eaLnBrk="1" fontAlgn="auto" latinLnBrk="0" hangingPunct="1">
              <a:lnSpc>
                <a:spcPct val="100000"/>
              </a:lnSpc>
              <a:spcBef>
                <a:spcPts val="0"/>
              </a:spcBef>
              <a:spcAft>
                <a:spcPts val="0"/>
              </a:spcAft>
              <a:buClrTx/>
              <a:buSzTx/>
              <a:buFontTx/>
              <a:buNone/>
              <a:tabLst/>
              <a:defRPr/>
            </a:pPr>
            <a:r>
              <a:rPr lang="en-US" b="0" baseline="0"/>
              <a:t>2017.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baseline="0"/>
              <a:t>.NET Core 2.0 Released. </a:t>
            </a:r>
            <a:r>
              <a:rPr lang="en-US" b="0" baseline="0"/>
              <a:t>Our cross platform and open source implementation of .NET finally releases to the world with unified tooling support across multiple operating systems and editors. </a:t>
            </a:r>
            <a:endParaRPr lang="en-US" b="1" baseline="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baseline="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baseline="0"/>
          </a:p>
          <a:p>
            <a:pPr marL="0" marR="0" lvl="0" indent="0" algn="l" defTabSz="914400" rtl="0" eaLnBrk="1" fontAlgn="auto" latinLnBrk="0" hangingPunct="1">
              <a:lnSpc>
                <a:spcPct val="100000"/>
              </a:lnSpc>
              <a:spcBef>
                <a:spcPts val="0"/>
              </a:spcBef>
              <a:spcAft>
                <a:spcPts val="0"/>
              </a:spcAft>
              <a:buClrTx/>
              <a:buSzTx/>
              <a:buFontTx/>
              <a:buNone/>
              <a:tabLst/>
              <a:defRPr/>
            </a:pPr>
            <a:r>
              <a:rPr lang="en-US" b="0" baseline="0"/>
              <a:t>2018.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baseline="0" err="1"/>
              <a:t>Winforms</a:t>
            </a:r>
            <a:r>
              <a:rPr lang="en-US" b="1" baseline="0"/>
              <a:t> and WPF go open source. </a:t>
            </a:r>
            <a:r>
              <a:rPr lang="en-US" b="0" baseline="0"/>
              <a:t>At Microsoft Connect 2018 we announced the open sourcing of Windows Forms and WPF desktop frameworks. We’ve seen incredible contributions and activity since. The community now has the power to guide the direction of these frameworks. </a:t>
            </a:r>
            <a:endParaRPr lang="en-US" b="1" baseline="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baseline="0"/>
          </a:p>
          <a:p>
            <a:pPr marL="0" marR="0" lvl="0" indent="0" algn="l" defTabSz="914400" rtl="0" eaLnBrk="1" fontAlgn="auto" latinLnBrk="0" hangingPunct="1">
              <a:lnSpc>
                <a:spcPct val="100000"/>
              </a:lnSpc>
              <a:spcBef>
                <a:spcPts val="0"/>
              </a:spcBef>
              <a:spcAft>
                <a:spcPts val="0"/>
              </a:spcAft>
              <a:buClrTx/>
              <a:buSzTx/>
              <a:buFontTx/>
              <a:buNone/>
              <a:tabLst/>
              <a:defRPr/>
            </a:pPr>
            <a:r>
              <a:rPr lang="en-US" b="0" baseline="0"/>
              <a:t>2019</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baseline="0"/>
              <a:t>.NET Core 3.0 released. </a:t>
            </a:r>
            <a:r>
              <a:rPr lang="en-US" b="0" baseline="0"/>
              <a:t>.NET Core 3.0 brings Windows desktop workloads to the .NET Core runtime which will allow self contained EXEs, side-by-side installs, and faster performance. </a:t>
            </a:r>
            <a:endParaRPr lang="en-US" b="1" baseline="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Microsoft Ignite 2016</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3/25/2019 3:56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470875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11FAE85-20FE-844F-9354-E6E61F84E3F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436008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B0E1954-42E9-4D15-8745-9DC56906405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771542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Swagger support</a:t>
            </a:r>
          </a:p>
          <a:p>
            <a:r>
              <a:rPr lang="en-US" dirty="0"/>
              <a:t>Http-</a:t>
            </a:r>
            <a:r>
              <a:rPr lang="en-US" dirty="0" err="1"/>
              <a:t>Repl</a:t>
            </a:r>
            <a:endParaRPr lang="en-US" dirty="0"/>
          </a:p>
          <a:p>
            <a:r>
              <a:rPr lang="en-US" dirty="0"/>
              <a:t>SignalR client-to-server streaming</a:t>
            </a:r>
          </a:p>
        </p:txBody>
      </p:sp>
      <p:sp>
        <p:nvSpPr>
          <p:cNvPr id="4" name="Slide Number Placeholder 3"/>
          <p:cNvSpPr>
            <a:spLocks noGrp="1"/>
          </p:cNvSpPr>
          <p:nvPr>
            <p:ph type="sldNum" sz="quarter" idx="10"/>
          </p:nvPr>
        </p:nvSpPr>
        <p:spPr/>
        <p:txBody>
          <a:bodyPr/>
          <a:lstStyle/>
          <a:p>
            <a:fld id="{E0AE778D-2A57-4226-B72B-26EA3CA60131}" type="slidenum">
              <a:rPr lang="en-US" smtClean="0"/>
              <a:t>20</a:t>
            </a:fld>
            <a:endParaRPr lang="en-US"/>
          </a:p>
        </p:txBody>
      </p:sp>
    </p:spTree>
    <p:extLst>
      <p:ext uri="{BB962C8B-B14F-4D97-AF65-F5344CB8AC3E}">
        <p14:creationId xmlns:p14="http://schemas.microsoft.com/office/powerpoint/2010/main" val="11179414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dirty="0"/>
              <a:t>Azure is the .NET developer’s cloud. There are hundreds of developer services accessible to C# developers. From fully managed platform as a service with App Service, to serverless event driven Azure functions to relational and non-relational databases, the .NET developer is a primary target customer. We make developing against these services as integrated and productive as a .NET developer would expect.  </a:t>
            </a:r>
          </a:p>
        </p:txBody>
      </p:sp>
      <p:sp>
        <p:nvSpPr>
          <p:cNvPr id="4" name="Header Placeholder 3"/>
          <p:cNvSpPr>
            <a:spLocks noGrp="1"/>
          </p:cNvSpPr>
          <p:nvPr>
            <p:ph type="hdr" sz="quarter" idx="10"/>
          </p:nvPr>
        </p:nvSpPr>
        <p:spPr/>
        <p:txBody>
          <a:bodyPr/>
          <a:lstStyle/>
          <a:p>
            <a:pPr marL="0" marR="0" lvl="0" indent="0" algn="l" defTabSz="98589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604067" marR="0" lvl="0" indent="0" algn="l" defTabSz="966188"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85894"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85894" rtl="0" eaLnBrk="1" fontAlgn="auto" latinLnBrk="0" hangingPunct="1">
                <a:lnSpc>
                  <a:spcPct val="100000"/>
                </a:lnSpc>
                <a:spcBef>
                  <a:spcPts val="0"/>
                </a:spcBef>
                <a:spcAft>
                  <a:spcPts val="0"/>
                </a:spcAft>
                <a:buClrTx/>
                <a:buSzTx/>
                <a:buFontTx/>
                <a:buNone/>
                <a:tabLst/>
                <a:defRPr/>
              </a:pPr>
              <a:t>3/25/2019 3:56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8589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85894"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971984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0AE778D-2A57-4226-B72B-26EA3CA60131}" type="slidenum">
              <a:rPr lang="en-US" smtClean="0"/>
              <a:t>2</a:t>
            </a:fld>
            <a:endParaRPr lang="en-US"/>
          </a:p>
        </p:txBody>
      </p:sp>
    </p:spTree>
    <p:extLst>
      <p:ext uri="{BB962C8B-B14F-4D97-AF65-F5344CB8AC3E}">
        <p14:creationId xmlns:p14="http://schemas.microsoft.com/office/powerpoint/2010/main" val="4284887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B0E1954-42E9-4D15-8745-9DC56906405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1028243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Of course there are a lot of great tools in Visual Studio for building applications. But what’s even better is the latest tools for building, monitoring, and managing your cloud applications. Whether that’s web applications hosted in App Service, or serverless Azure functions with C#, or containerized apps with Docker, we have you covered. </a:t>
            </a:r>
          </a:p>
        </p:txBody>
      </p:sp>
      <p:sp>
        <p:nvSpPr>
          <p:cNvPr id="4" name="Slide Number Placeholder 3"/>
          <p:cNvSpPr>
            <a:spLocks noGrp="1"/>
          </p:cNvSpPr>
          <p:nvPr>
            <p:ph type="sldNum" sz="quarter" idx="5"/>
          </p:nvPr>
        </p:nvSpPr>
        <p:spPr/>
        <p:txBody>
          <a:bodyPr/>
          <a:lstStyle/>
          <a:p>
            <a:fld id="{E0AE778D-2A57-4226-B72B-26EA3CA60131}" type="slidenum">
              <a:rPr lang="en-US" smtClean="0"/>
              <a:t>23</a:t>
            </a:fld>
            <a:endParaRPr lang="en-US"/>
          </a:p>
        </p:txBody>
      </p:sp>
    </p:spTree>
    <p:extLst>
      <p:ext uri="{BB962C8B-B14F-4D97-AF65-F5344CB8AC3E}">
        <p14:creationId xmlns:p14="http://schemas.microsoft.com/office/powerpoint/2010/main" val="368524621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0AE778D-2A57-4226-B72B-26EA3CA60131}" type="slidenum">
              <a:rPr lang="en-US" smtClean="0"/>
              <a:t>25</a:t>
            </a:fld>
            <a:endParaRPr lang="en-US"/>
          </a:p>
        </p:txBody>
      </p:sp>
    </p:spTree>
    <p:extLst>
      <p:ext uri="{BB962C8B-B14F-4D97-AF65-F5344CB8AC3E}">
        <p14:creationId xmlns:p14="http://schemas.microsoft.com/office/powerpoint/2010/main" val="15903294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Getting started with an Azure DevOps pipeline and a GitHub repository</a:t>
            </a:r>
          </a:p>
        </p:txBody>
      </p:sp>
      <p:sp>
        <p:nvSpPr>
          <p:cNvPr id="4" name="Slide Number Placeholder 3"/>
          <p:cNvSpPr>
            <a:spLocks noGrp="1"/>
          </p:cNvSpPr>
          <p:nvPr>
            <p:ph type="sldNum" sz="quarter" idx="10"/>
          </p:nvPr>
        </p:nvSpPr>
        <p:spPr/>
        <p:txBody>
          <a:bodyPr/>
          <a:lstStyle/>
          <a:p>
            <a:fld id="{E0AE778D-2A57-4226-B72B-26EA3CA60131}" type="slidenum">
              <a:rPr lang="en-US" smtClean="0"/>
              <a:t>26</a:t>
            </a:fld>
            <a:endParaRPr lang="en-US"/>
          </a:p>
        </p:txBody>
      </p:sp>
    </p:spTree>
    <p:extLst>
      <p:ext uri="{BB962C8B-B14F-4D97-AF65-F5344CB8AC3E}">
        <p14:creationId xmlns:p14="http://schemas.microsoft.com/office/powerpoint/2010/main" val="164318327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ANIMATED SLIDE – shows progression of entire .NET platform into .NET Core specific workloads. </a:t>
            </a:r>
          </a:p>
          <a:p>
            <a:endParaRPr lang="en-US"/>
          </a:p>
          <a:p>
            <a:r>
              <a:rPr lang="en-US"/>
              <a:t>.NET Core is our cross-platform, open source implementation of .NET and is perfectly suited for requirements of cloud-native, cross-platform services. We’ve made significant investments in the core performance as well as the web stack so that you can easily take advantage of cloud patterns and scale.  </a:t>
            </a:r>
          </a:p>
          <a:p>
            <a:endParaRPr lang="en-US"/>
          </a:p>
          <a:p>
            <a:r>
              <a:rPr lang="en-US"/>
              <a:t>.NET Core 3 will expand on the supported workloads to include IoT, AI and Windows Desktop.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29E9FC-B671-424D-AD31-3E8C5FC948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7668298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Microservices will also be a big theme for .NET Core 3. We’re looking at additional patterns and templates for building these quickly.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11FAE85-20FE-844F-9354-E6E61F84E3F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5299835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B0E1954-42E9-4D15-8745-9DC56906405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9969363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B0E1954-42E9-4D15-8745-9DC56906405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0223604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.NET Framework will continue with highly-compatible targeted improvements like the last few releases and support will remain unchanged. You will be able to retarget existing apps to 4.8 and gain these improvements. </a:t>
            </a:r>
          </a:p>
          <a:p>
            <a:endParaRPr lang="en-US"/>
          </a:p>
          <a:p>
            <a:r>
              <a:rPr lang="en-US"/>
              <a:t>When you’re ready to move to .NET Core 3 (to take advantage of </a:t>
            </a:r>
            <a:r>
              <a:rPr lang="en-US" err="1"/>
              <a:t>SxS</a:t>
            </a:r>
            <a:r>
              <a:rPr lang="en-US"/>
              <a:t> install, interop between desktop app frameworks, and .NET Core performance) you can retarget and rebuild your apps to .NET Core.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1701F2-1757-4817-8FC4-77DCE863084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5080875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5 min</a:t>
            </a:r>
          </a:p>
        </p:txBody>
      </p:sp>
      <p:sp>
        <p:nvSpPr>
          <p:cNvPr id="4" name="Slide Number Placeholder 3"/>
          <p:cNvSpPr>
            <a:spLocks noGrp="1"/>
          </p:cNvSpPr>
          <p:nvPr>
            <p:ph type="sldNum" sz="quarter" idx="10"/>
          </p:nvPr>
        </p:nvSpPr>
        <p:spPr/>
        <p:txBody>
          <a:bodyPr/>
          <a:lstStyle/>
          <a:p>
            <a:fld id="{E0AE778D-2A57-4226-B72B-26EA3CA60131}" type="slidenum">
              <a:rPr lang="en-US" smtClean="0"/>
              <a:t>34</a:t>
            </a:fld>
            <a:endParaRPr lang="en-US"/>
          </a:p>
        </p:txBody>
      </p:sp>
    </p:spTree>
    <p:extLst>
      <p:ext uri="{BB962C8B-B14F-4D97-AF65-F5344CB8AC3E}">
        <p14:creationId xmlns:p14="http://schemas.microsoft.com/office/powerpoint/2010/main" val="39133419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aseline="0" dirty="0"/>
              <a:t>You can build anything with .NET.  We’ve made significant investments in .NET over the years as well as unifying the ecosystem to support building literally anything. From desktop to gaming to the cloud, .NET is a general purpose programming platform that enables all kinds of scenarios. Once you learn one, you can easily pick up another. </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baseline="0" dirty="0"/>
              <a:t>&lt;CLICK&gt;</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What’s more, you can also use your favorite tools and editors to build .NET apps – or use Visual Studio, Visual Studio Code or Visual Studio for Mac. </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AE778D-2A57-4226-B72B-26EA3CA601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2895916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B0E1954-42E9-4D15-8745-9DC56906405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2507747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B0E1954-42E9-4D15-8745-9DC56906405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6836436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dirty="0"/>
              <a:t>Cognitive services uses pretrained models. These are super easy to use set of services for vision recognition, speech and text. </a:t>
            </a:r>
          </a:p>
        </p:txBody>
      </p:sp>
      <p:sp>
        <p:nvSpPr>
          <p:cNvPr id="4" name="Header Placeholder 3"/>
          <p:cNvSpPr>
            <a:spLocks noGrp="1"/>
          </p:cNvSpPr>
          <p:nvPr>
            <p:ph type="hdr" sz="quarter" idx="10"/>
          </p:nvPr>
        </p:nvSpPr>
        <p:spPr/>
        <p:txBody>
          <a:bodyPr/>
          <a:lstStyle/>
          <a:p>
            <a:pPr marL="0" marR="0" lvl="0" indent="0" algn="l" defTabSz="98589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604067" marR="0" lvl="0" indent="0" algn="l" defTabSz="966188"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85894"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85894" rtl="0" eaLnBrk="1" fontAlgn="auto" latinLnBrk="0" hangingPunct="1">
                <a:lnSpc>
                  <a:spcPct val="100000"/>
                </a:lnSpc>
                <a:spcBef>
                  <a:spcPts val="0"/>
                </a:spcBef>
                <a:spcAft>
                  <a:spcPts val="0"/>
                </a:spcAft>
                <a:buClrTx/>
                <a:buSzTx/>
                <a:buFontTx/>
                <a:buNone/>
                <a:tabLst/>
                <a:defRPr/>
              </a:pPr>
              <a:t>3/25/2019 3:56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8589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85894"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2397418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ML.NET is used to develop and integrate custom machine learning models into .NET apps of any type - web, mobile, desktop, gaming, and IoT. </a:t>
            </a:r>
            <a:endParaRPr lang="en-US" dirty="0"/>
          </a:p>
          <a:p>
            <a:endParaRPr lang="en-US" dirty="0"/>
          </a:p>
          <a:p>
            <a:r>
              <a:rPr lang="en-US" dirty="0"/>
              <a:t>ML.NET is developer focused which means we are going to optimize for common developer scenarios (like recommendation, sentiment analysis)</a:t>
            </a:r>
          </a:p>
          <a:p>
            <a:endParaRPr lang="en-US" dirty="0"/>
          </a:p>
          <a:p>
            <a:r>
              <a:rPr lang="en-US" dirty="0"/>
              <a:t>ML.NET is based upon a decade of internal goodness </a:t>
            </a:r>
          </a:p>
          <a:p>
            <a:endParaRPr lang="en-US" dirty="0"/>
          </a:p>
          <a:p>
            <a:r>
              <a:rPr lang="en-US" dirty="0"/>
              <a:t>ML.NET is open source and cross-platform</a:t>
            </a:r>
          </a:p>
        </p:txBody>
      </p:sp>
      <p:sp>
        <p:nvSpPr>
          <p:cNvPr id="4" name="Header Placeholder 3"/>
          <p:cNvSpPr>
            <a:spLocks noGrp="1"/>
          </p:cNvSpPr>
          <p:nvPr>
            <p:ph type="hdr" sz="quarter" idx="10"/>
          </p:nvPr>
        </p:nvSpPr>
        <p:spPr/>
        <p:txBody>
          <a:bodyPr/>
          <a:lstStyle/>
          <a:p>
            <a:pPr marL="0" marR="0" lvl="0" indent="0" algn="l" defTabSz="98589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604067" marR="0" lvl="0" indent="0" algn="l" defTabSz="966188"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85894"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85894" rtl="0" eaLnBrk="1" fontAlgn="auto" latinLnBrk="0" hangingPunct="1">
                <a:lnSpc>
                  <a:spcPct val="100000"/>
                </a:lnSpc>
                <a:spcBef>
                  <a:spcPts val="0"/>
                </a:spcBef>
                <a:spcAft>
                  <a:spcPts val="0"/>
                </a:spcAft>
                <a:buClrTx/>
                <a:buSzTx/>
                <a:buFontTx/>
                <a:buNone/>
                <a:tabLst/>
                <a:defRPr/>
              </a:pPr>
              <a:t>3/25/2019 3:56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8589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85894"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3865058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2F2F2">
                  <a:lumMod val="25000"/>
                </a:srgbClr>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i="0" u="none" strike="noStrike" kern="1200" cap="none" spc="0" normalizeH="0" baseline="0" noProof="0" dirty="0">
              <a:ln>
                <a:noFill/>
              </a:ln>
              <a:solidFill>
                <a:srgbClr val="F2F2F2">
                  <a:lumMod val="25000"/>
                </a:srgbClr>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2F2F2">
                  <a:lumMod val="25000"/>
                </a:srgbClr>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2F2F2">
                  <a:lumMod val="25000"/>
                </a:srgbClr>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2F2F2">
                  <a:lumMod val="25000"/>
                </a:srgbClr>
              </a:solidFill>
              <a:effectLst/>
              <a:uLnTx/>
              <a:uFillTx/>
              <a:latin typeface="Segoe UI"/>
              <a:ea typeface="+mn-ea"/>
              <a:cs typeface="+mn-cs"/>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AE778D-2A57-4226-B72B-26EA3CA601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3950702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5min</a:t>
            </a:r>
          </a:p>
        </p:txBody>
      </p:sp>
      <p:sp>
        <p:nvSpPr>
          <p:cNvPr id="4" name="Slide Number Placeholder 3"/>
          <p:cNvSpPr>
            <a:spLocks noGrp="1"/>
          </p:cNvSpPr>
          <p:nvPr>
            <p:ph type="sldNum" sz="quarter" idx="10"/>
          </p:nvPr>
        </p:nvSpPr>
        <p:spPr/>
        <p:txBody>
          <a:bodyPr/>
          <a:lstStyle/>
          <a:p>
            <a:fld id="{E0AE778D-2A57-4226-B72B-26EA3CA60131}" type="slidenum">
              <a:rPr lang="en-US" smtClean="0"/>
              <a:t>40</a:t>
            </a:fld>
            <a:endParaRPr lang="en-US"/>
          </a:p>
        </p:txBody>
      </p:sp>
    </p:spTree>
    <p:extLst>
      <p:ext uri="{BB962C8B-B14F-4D97-AF65-F5344CB8AC3E}">
        <p14:creationId xmlns:p14="http://schemas.microsoft.com/office/powerpoint/2010/main" val="265197346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 hope what we showed you today reinforced our commitment to .NET for building anything you can imagine. It’s the best time to be a .NET developer and we have some very exciting innovations being made to the platform. The ecosystem is growing and it’s thanks to you! Please get involved and learn more on our website.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AE778D-2A57-4226-B72B-26EA3CA601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725134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Our customers have been embracing the productivity in our platform, languages and tools for 15+ years. We’re now gaining existing customers as well as new ones on our cloud-native, cross-platform, and device-native approaches with these new architectures. Here are just a few. There are many more (and their stories) on our website. </a:t>
            </a: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CC8195A8-0CC9-4EC5-84EE-12317B82121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489250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https://www.youtube.com/watch?v=hUNKUwYH0Tg </a:t>
            </a:r>
          </a:p>
          <a:p>
            <a:endParaRPr lang="en-US" dirty="0"/>
          </a:p>
          <a:p>
            <a:r>
              <a:rPr lang="en-US" dirty="0"/>
              <a:t>Let’s take a look at one of these customer stories. </a:t>
            </a:r>
          </a:p>
        </p:txBody>
      </p:sp>
      <p:sp>
        <p:nvSpPr>
          <p:cNvPr id="4" name="Slide Number Placeholder 3"/>
          <p:cNvSpPr>
            <a:spLocks noGrp="1"/>
          </p:cNvSpPr>
          <p:nvPr>
            <p:ph type="sldNum" sz="quarter" idx="5"/>
          </p:nvPr>
        </p:nvSpPr>
        <p:spPr/>
        <p:txBody>
          <a:bodyPr/>
          <a:lstStyle/>
          <a:p>
            <a:fld id="{E0AE778D-2A57-4226-B72B-26EA3CA60131}" type="slidenum">
              <a:rPr lang="en-US" smtClean="0"/>
              <a:t>5</a:t>
            </a:fld>
            <a:endParaRPr lang="en-US"/>
          </a:p>
        </p:txBody>
      </p:sp>
    </p:spTree>
    <p:extLst>
      <p:ext uri="{BB962C8B-B14F-4D97-AF65-F5344CB8AC3E}">
        <p14:creationId xmlns:p14="http://schemas.microsoft.com/office/powerpoint/2010/main" val="22591050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We’re seeing incredible growth in .NET</a:t>
            </a:r>
            <a:r>
              <a:rPr lang="en-US"/>
              <a:t>. </a:t>
            </a:r>
            <a:endParaRPr lang="en-US" dirty="0">
              <a:cs typeface="Calibri"/>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11FAE85-20FE-844F-9354-E6E61F84E3F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917983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We’ve made significant investments in the platform especially in terms of performance. </a:t>
            </a:r>
          </a:p>
          <a:p>
            <a:r>
              <a:rPr lang="en-US" dirty="0"/>
              <a:t>The popular </a:t>
            </a:r>
            <a:r>
              <a:rPr lang="en-US" u="sng" dirty="0" err="1">
                <a:hlinkClick r:id="rId3"/>
              </a:rPr>
              <a:t>TechEmpower</a:t>
            </a:r>
            <a:r>
              <a:rPr lang="en-US" dirty="0"/>
              <a:t> benchmark compares web application frameworks with tasks like JSON serialization, database access, and server side template rendering - .NET performs faster than any other popular framework. </a:t>
            </a:r>
          </a:p>
          <a:p>
            <a:r>
              <a:rPr lang="en-US" dirty="0"/>
              <a:t>https://www.techempower.com/benchmarks/#section=data-r16&amp;hw=ph&amp;test=plaintext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In the latest benchmarks on raw platform performance, .NET is more than 8 times faster than Node.js</a:t>
            </a:r>
          </a:p>
          <a:p>
            <a:endParaRPr lang="en-US" dirty="0"/>
          </a:p>
        </p:txBody>
      </p:sp>
      <p:sp>
        <p:nvSpPr>
          <p:cNvPr id="4" name="Slide Number Placeholder 3"/>
          <p:cNvSpPr>
            <a:spLocks noGrp="1"/>
          </p:cNvSpPr>
          <p:nvPr>
            <p:ph type="sldNum" sz="quarter" idx="10"/>
          </p:nvPr>
        </p:nvSpPr>
        <p:spPr/>
        <p:txBody>
          <a:bodyPr/>
          <a:lstStyle/>
          <a:p>
            <a:pPr defTabSz="914295">
              <a:defRPr/>
            </a:pPr>
            <a:fld id="{CC8195A8-0CC9-4EC5-84EE-12317B82121E}" type="slidenum">
              <a:rPr lang="en-US" sz="1200">
                <a:solidFill>
                  <a:prstClr val="black"/>
                </a:solidFill>
                <a:latin typeface="Calibri" panose="020F0502020204030204"/>
              </a:rPr>
              <a:pPr defTabSz="914295">
                <a:defRPr/>
              </a:pPr>
              <a:t>8</a:t>
            </a:fld>
            <a:endParaRPr lang="en-US" sz="1200">
              <a:solidFill>
                <a:prstClr val="black"/>
              </a:solidFill>
              <a:latin typeface="Calibri" panose="020F0502020204030204"/>
            </a:endParaRPr>
          </a:p>
        </p:txBody>
      </p:sp>
    </p:spTree>
    <p:extLst>
      <p:ext uri="{BB962C8B-B14F-4D97-AF65-F5344CB8AC3E}">
        <p14:creationId xmlns:p14="http://schemas.microsoft.com/office/powerpoint/2010/main" val="41357829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These numbers show the micro framework tests (as opposed to the raw platform tests) which makes them more realistic. </a:t>
            </a:r>
          </a:p>
          <a:p>
            <a:r>
              <a:rPr lang="en-US"/>
              <a:t>Call out the incredible performance increase in the REAL WORLD data access scenario. </a:t>
            </a:r>
          </a:p>
          <a:p>
            <a:endParaRPr lang="en-US"/>
          </a:p>
        </p:txBody>
      </p:sp>
      <p:sp>
        <p:nvSpPr>
          <p:cNvPr id="4" name="Slide Number Placeholder 3"/>
          <p:cNvSpPr>
            <a:spLocks noGrp="1"/>
          </p:cNvSpPr>
          <p:nvPr>
            <p:ph type="sldNum" sz="quarter" idx="10"/>
          </p:nvPr>
        </p:nvSpPr>
        <p:spPr/>
        <p:txBody>
          <a:bodyPr/>
          <a:lstStyle/>
          <a:p>
            <a:pPr marL="0" marR="0" lvl="0" indent="0" algn="r" defTabSz="914295" rtl="0" eaLnBrk="1" fontAlgn="auto" latinLnBrk="0" hangingPunct="1">
              <a:lnSpc>
                <a:spcPct val="100000"/>
              </a:lnSpc>
              <a:spcBef>
                <a:spcPts val="0"/>
              </a:spcBef>
              <a:spcAft>
                <a:spcPts val="0"/>
              </a:spcAft>
              <a:buClrTx/>
              <a:buSzTx/>
              <a:buFontTx/>
              <a:buNone/>
              <a:tabLst/>
              <a:defRPr/>
            </a:pPr>
            <a:fld id="{CC8195A8-0CC9-4EC5-84EE-12317B82121E}"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295"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003587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Bing.com moved to .NET Core 2.1 and saw incredible performance gains. It made a wave of news. Check out the interview with the lead engineer: https://channel9.msdn.com/Events/dotnetConf/2018/S318</a:t>
            </a:r>
          </a:p>
        </p:txBody>
      </p:sp>
      <p:sp>
        <p:nvSpPr>
          <p:cNvPr id="4" name="Slide Number Placeholder 3"/>
          <p:cNvSpPr>
            <a:spLocks noGrp="1"/>
          </p:cNvSpPr>
          <p:nvPr>
            <p:ph type="sldNum" sz="quarter" idx="5"/>
          </p:nvPr>
        </p:nvSpPr>
        <p:spPr/>
        <p:txBody>
          <a:bodyPr/>
          <a:lstStyle/>
          <a:p>
            <a:fld id="{E0AE778D-2A57-4226-B72B-26EA3CA60131}" type="slidenum">
              <a:rPr lang="en-US" smtClean="0"/>
              <a:t>10</a:t>
            </a:fld>
            <a:endParaRPr lang="en-US"/>
          </a:p>
        </p:txBody>
      </p:sp>
    </p:spTree>
    <p:extLst>
      <p:ext uri="{BB962C8B-B14F-4D97-AF65-F5344CB8AC3E}">
        <p14:creationId xmlns:p14="http://schemas.microsoft.com/office/powerpoint/2010/main" val="421625513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Walkin">
    <p:bg>
      <p:bgPr>
        <a:solidFill>
          <a:schemeClr val="tx2"/>
        </a:solidFill>
        <a:effectLst/>
      </p:bgPr>
    </p:bg>
    <p:spTree>
      <p:nvGrpSpPr>
        <p:cNvPr id="1" name=""/>
        <p:cNvGrpSpPr/>
        <p:nvPr/>
      </p:nvGrpSpPr>
      <p:grpSpPr>
        <a:xfrm>
          <a:off x="0" y="0"/>
          <a:ext cx="0" cy="0"/>
          <a:chOff x="0" y="0"/>
          <a:chExt cx="0" cy="0"/>
        </a:xfrm>
      </p:grpSpPr>
      <p:pic>
        <p:nvPicPr>
          <p:cNvPr id="19" name="Picture 18" hidden="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sp>
        <p:nvSpPr>
          <p:cNvPr id="5" name="TextBox 4">
            <a:extLst>
              <a:ext uri="{FF2B5EF4-FFF2-40B4-BE49-F238E27FC236}">
                <a16:creationId xmlns:a16="http://schemas.microsoft.com/office/drawing/2014/main" id="{72D58D4C-8C36-4E83-A6D0-5CCDE628C6A1}"/>
              </a:ext>
            </a:extLst>
          </p:cNvPr>
          <p:cNvSpPr txBox="1"/>
          <p:nvPr userDrawn="1"/>
        </p:nvSpPr>
        <p:spPr>
          <a:xfrm>
            <a:off x="2719659" y="1009127"/>
            <a:ext cx="7620000" cy="3605602"/>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39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.NET</a:t>
            </a:r>
          </a:p>
        </p:txBody>
      </p:sp>
      <p:sp>
        <p:nvSpPr>
          <p:cNvPr id="6" name="TextBox 5">
            <a:extLst>
              <a:ext uri="{FF2B5EF4-FFF2-40B4-BE49-F238E27FC236}">
                <a16:creationId xmlns:a16="http://schemas.microsoft.com/office/drawing/2014/main" id="{59D84138-C5D8-434E-B158-149140D533BE}"/>
              </a:ext>
            </a:extLst>
          </p:cNvPr>
          <p:cNvSpPr txBox="1"/>
          <p:nvPr userDrawn="1"/>
        </p:nvSpPr>
        <p:spPr>
          <a:xfrm>
            <a:off x="0" y="4142676"/>
            <a:ext cx="12191999" cy="1966692"/>
          </a:xfrm>
          <a:prstGeom prst="rect">
            <a:avLst/>
          </a:prstGeom>
          <a:noFill/>
        </p:spPr>
        <p:txBody>
          <a:bodyPr wrap="square" lIns="182880" tIns="146304" rIns="182880" bIns="146304" rtlCol="0">
            <a:spAutoFit/>
          </a:bodyPr>
          <a:lstStyle/>
          <a:p>
            <a:pPr algn="ctr">
              <a:lnSpc>
                <a:spcPct val="90000"/>
              </a:lnSpc>
              <a:spcAft>
                <a:spcPts val="600"/>
              </a:spcAft>
            </a:pPr>
            <a:r>
              <a:rPr lang="en-US" sz="2400" i="1">
                <a:solidFill>
                  <a:schemeClr val="bg1"/>
                </a:solidFill>
              </a:rPr>
              <a:t>Free. Cross-platform. </a:t>
            </a:r>
            <a:r>
              <a:rPr lang="en-US" sz="2400" i="1">
                <a:solidFill>
                  <a:schemeClr val="bg2"/>
                </a:solidFill>
              </a:rPr>
              <a:t>Open source. </a:t>
            </a:r>
          </a:p>
          <a:p>
            <a:pPr algn="ctr">
              <a:lnSpc>
                <a:spcPct val="90000"/>
              </a:lnSpc>
              <a:spcAft>
                <a:spcPts val="600"/>
              </a:spcAft>
            </a:pPr>
            <a:r>
              <a:rPr lang="en-US" sz="2400" i="1">
                <a:solidFill>
                  <a:schemeClr val="bg1"/>
                </a:solidFill>
              </a:rPr>
              <a:t>A developer platform for building all your apps. </a:t>
            </a:r>
          </a:p>
          <a:p>
            <a:pPr algn="ctr">
              <a:lnSpc>
                <a:spcPct val="90000"/>
              </a:lnSpc>
              <a:spcAft>
                <a:spcPts val="600"/>
              </a:spcAft>
            </a:pPr>
            <a:endParaRPr lang="en-US" sz="2400" i="1">
              <a:solidFill>
                <a:schemeClr val="bg1"/>
              </a:solidFill>
            </a:endParaRPr>
          </a:p>
          <a:p>
            <a:pPr algn="ctr">
              <a:lnSpc>
                <a:spcPct val="90000"/>
              </a:lnSpc>
              <a:spcAft>
                <a:spcPts val="600"/>
              </a:spcAft>
            </a:pPr>
            <a:r>
              <a:rPr lang="en-US" sz="3200" i="0">
                <a:solidFill>
                  <a:schemeClr val="bg1"/>
                </a:solidFill>
              </a:rPr>
              <a:t>www.dot.net</a:t>
            </a:r>
          </a:p>
        </p:txBody>
      </p:sp>
    </p:spTree>
    <p:extLst>
      <p:ext uri="{BB962C8B-B14F-4D97-AF65-F5344CB8AC3E}">
        <p14:creationId xmlns:p14="http://schemas.microsoft.com/office/powerpoint/2010/main" val="6620934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67152195"/>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hree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Text Placeholder 3"/>
          <p:cNvSpPr>
            <a:spLocks noGrp="1"/>
          </p:cNvSpPr>
          <p:nvPr>
            <p:ph type="body" sz="quarter" idx="10"/>
          </p:nvPr>
        </p:nvSpPr>
        <p:spPr>
          <a:xfrm>
            <a:off x="178135" y="2082614"/>
            <a:ext cx="3927804" cy="3586208"/>
          </a:xfrm>
          <a:solidFill>
            <a:schemeClr val="accent2"/>
          </a:solidFill>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104" indent="0">
              <a:buNone/>
              <a:tabLst/>
              <a:defRPr sz="1961">
                <a:solidFill>
                  <a:schemeClr val="bg1"/>
                </a:solidFill>
              </a:defRPr>
            </a:lvl3pPr>
            <a:lvl4pPr marL="451097" indent="0">
              <a:buNone/>
              <a:defRPr>
                <a:solidFill>
                  <a:schemeClr val="bg1"/>
                </a:solidFill>
              </a:defRPr>
            </a:lvl4pPr>
            <a:lvl5pPr marL="671979" indent="0">
              <a:buNone/>
              <a:tabLs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4158259" y="2082614"/>
            <a:ext cx="3927804" cy="3586208"/>
          </a:xfrm>
          <a:solidFill>
            <a:schemeClr val="accent3"/>
          </a:solidFill>
          <a:ln>
            <a:noFill/>
          </a:ln>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104" indent="0">
              <a:buNone/>
              <a:tabLst/>
              <a:defRPr sz="1961">
                <a:solidFill>
                  <a:schemeClr val="bg1"/>
                </a:solidFill>
              </a:defRPr>
            </a:lvl3pPr>
            <a:lvl4pPr marL="451097" indent="0">
              <a:buNone/>
              <a:defRPr>
                <a:solidFill>
                  <a:schemeClr val="bg1"/>
                </a:solidFill>
              </a:defRPr>
            </a:lvl4pPr>
            <a:lvl5pPr marL="671979" indent="0">
              <a:buNone/>
              <a:tabLs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p:cNvSpPr>
            <a:spLocks noGrp="1"/>
          </p:cNvSpPr>
          <p:nvPr>
            <p:ph type="body" sz="quarter" idx="12"/>
          </p:nvPr>
        </p:nvSpPr>
        <p:spPr>
          <a:xfrm>
            <a:off x="8138382" y="2082614"/>
            <a:ext cx="3875483" cy="3586208"/>
          </a:xfrm>
          <a:solidFill>
            <a:schemeClr val="accent1"/>
          </a:solidFill>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104" indent="0">
              <a:buNone/>
              <a:tabLst/>
              <a:defRPr sz="1961">
                <a:solidFill>
                  <a:schemeClr val="bg1"/>
                </a:solidFill>
              </a:defRPr>
            </a:lvl3pPr>
            <a:lvl4pPr marL="451097" indent="0">
              <a:buNone/>
              <a:defRPr>
                <a:solidFill>
                  <a:schemeClr val="bg1"/>
                </a:solidFill>
              </a:defRPr>
            </a:lvl4pPr>
            <a:lvl5pPr marL="671979" indent="0">
              <a:buNone/>
              <a:tabLs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734129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de Sampl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94C3A-647A-4380-8F58-7DACBC37B8D6}"/>
              </a:ext>
            </a:extLst>
          </p:cNvPr>
          <p:cNvSpPr>
            <a:spLocks noGrp="1"/>
          </p:cNvSpPr>
          <p:nvPr>
            <p:ph type="title"/>
          </p:nvPr>
        </p:nvSpPr>
        <p:spPr/>
        <p:txBody>
          <a:bodyPr/>
          <a:lstStyle/>
          <a:p>
            <a:r>
              <a:rPr lang="en-US"/>
              <a:t>Click to edit Master title style</a:t>
            </a:r>
          </a:p>
        </p:txBody>
      </p:sp>
      <p:sp>
        <p:nvSpPr>
          <p:cNvPr id="5" name="Text Placeholder 4">
            <a:extLst>
              <a:ext uri="{FF2B5EF4-FFF2-40B4-BE49-F238E27FC236}">
                <a16:creationId xmlns:a16="http://schemas.microsoft.com/office/drawing/2014/main" id="{DC461A05-AEE5-4F03-AB59-08DE18E68BAE}"/>
              </a:ext>
            </a:extLst>
          </p:cNvPr>
          <p:cNvSpPr>
            <a:spLocks noGrp="1"/>
          </p:cNvSpPr>
          <p:nvPr>
            <p:ph type="body" sz="quarter" idx="10" hasCustomPrompt="1"/>
          </p:nvPr>
        </p:nvSpPr>
        <p:spPr>
          <a:xfrm>
            <a:off x="269239" y="1544877"/>
            <a:ext cx="11655839" cy="517065"/>
          </a:xfrm>
        </p:spPr>
        <p:txBody>
          <a:bodyPr/>
          <a:lstStyle>
            <a:lvl1pPr marL="0" indent="0">
              <a:buNone/>
              <a:defRPr sz="2400">
                <a:latin typeface="Consolas" panose="020B0609020204030204" pitchFamily="49" charset="0"/>
              </a:defRPr>
            </a:lvl1pPr>
            <a:lvl2pPr marL="336145" indent="0">
              <a:buNone/>
              <a:defRPr>
                <a:latin typeface="Consolas" panose="020B0609020204030204" pitchFamily="49" charset="0"/>
              </a:defRPr>
            </a:lvl2pPr>
            <a:lvl3pPr marL="560241" indent="0">
              <a:buNone/>
              <a:defRPr>
                <a:latin typeface="Consolas" panose="020B0609020204030204" pitchFamily="49" charset="0"/>
              </a:defRPr>
            </a:lvl3pPr>
            <a:lvl4pPr marL="784338" indent="0">
              <a:buNone/>
              <a:defRPr>
                <a:latin typeface="Consolas" panose="020B0609020204030204" pitchFamily="49" charset="0"/>
              </a:defRPr>
            </a:lvl4pPr>
            <a:lvl5pPr marL="1008434" indent="0">
              <a:buNone/>
              <a:defRPr>
                <a:latin typeface="Consolas" panose="020B0609020204030204" pitchFamily="49" charset="0"/>
              </a:defRPr>
            </a:lvl5pPr>
          </a:lstStyle>
          <a:p>
            <a:pPr lvl="0"/>
            <a:r>
              <a:rPr lang="en-US" dirty="0"/>
              <a:t>Code Samples</a:t>
            </a:r>
          </a:p>
        </p:txBody>
      </p:sp>
    </p:spTree>
    <p:extLst>
      <p:ext uri="{BB962C8B-B14F-4D97-AF65-F5344CB8AC3E}">
        <p14:creationId xmlns:p14="http://schemas.microsoft.com/office/powerpoint/2010/main" val="4149648272"/>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Announcement">
    <p:bg>
      <p:bgPr>
        <a:solidFill>
          <a:schemeClr val="tx2"/>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cstate="print">
            <a:alphaModFix amt="51000"/>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p:cNvSpPr/>
          <p:nvPr/>
        </p:nvSpPr>
        <p:spPr bwMode="auto">
          <a:xfrm>
            <a:off x="1624135" y="0"/>
            <a:ext cx="8943730" cy="6858000"/>
          </a:xfrm>
          <a:prstGeom prst="rect">
            <a:avLst/>
          </a:prstGeom>
          <a:solidFill>
            <a:schemeClr val="accent1">
              <a:alpha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0896074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Blank Purpl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2633407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570410028"/>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66637863"/>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95962510"/>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One Column Subhead White">
    <p:bg>
      <p:bgPr>
        <a:solidFill>
          <a:schemeClr val="bg1"/>
        </a:solidFill>
        <a:effectLst/>
      </p:bgPr>
    </p:bg>
    <p:spTree>
      <p:nvGrpSpPr>
        <p:cNvPr id="1" name=""/>
        <p:cNvGrpSpPr/>
        <p:nvPr/>
      </p:nvGrpSpPr>
      <p:grpSpPr>
        <a:xfrm>
          <a:off x="0" y="0"/>
          <a:ext cx="0" cy="0"/>
          <a:chOff x="0" y="0"/>
          <a:chExt cx="0" cy="0"/>
        </a:xfrm>
      </p:grpSpPr>
      <p:sp>
        <p:nvSpPr>
          <p:cNvPr id="9" name="Title 1"/>
          <p:cNvSpPr>
            <a:spLocks noGrp="1" noChangeAspect="1"/>
          </p:cNvSpPr>
          <p:nvPr>
            <p:ph type="title"/>
          </p:nvPr>
        </p:nvSpPr>
        <p:spPr>
          <a:xfrm>
            <a:off x="304800" y="358227"/>
            <a:ext cx="11582400" cy="889000"/>
          </a:xfrm>
          <a:prstGeom prst="rect">
            <a:avLst/>
          </a:prstGeom>
        </p:spPr>
        <p:txBody>
          <a:bodyPr lIns="0" tIns="0" rIns="0" bIns="0" anchor="ctr"/>
          <a:lstStyle>
            <a:lvl1pPr algn="l">
              <a:defRPr sz="5867">
                <a:solidFill>
                  <a:schemeClr val="tx2"/>
                </a:solidFill>
                <a:latin typeface="Segoe UI Light"/>
                <a:cs typeface="Segoe UI Light"/>
              </a:defRPr>
            </a:lvl1pPr>
          </a:lstStyle>
          <a:p>
            <a:r>
              <a:rPr lang="en-US"/>
              <a:t>Click to edit Master title style</a:t>
            </a:r>
          </a:p>
        </p:txBody>
      </p:sp>
      <p:sp>
        <p:nvSpPr>
          <p:cNvPr id="10" name="Text Placeholder 2"/>
          <p:cNvSpPr>
            <a:spLocks noGrp="1"/>
          </p:cNvSpPr>
          <p:nvPr>
            <p:ph type="body" idx="11"/>
          </p:nvPr>
        </p:nvSpPr>
        <p:spPr>
          <a:xfrm>
            <a:off x="304799" y="1286338"/>
            <a:ext cx="11582400" cy="554421"/>
          </a:xfrm>
          <a:prstGeom prst="rect">
            <a:avLst/>
          </a:prstGeom>
        </p:spPr>
        <p:txBody>
          <a:bodyPr lIns="0" tIns="0" rIns="0" bIns="0" anchor="ctr"/>
          <a:lstStyle>
            <a:lvl1pPr marL="0" indent="0">
              <a:buNone/>
              <a:defRPr sz="3333" b="0">
                <a:solidFill>
                  <a:schemeClr val="accent1"/>
                </a:solidFill>
                <a:latin typeface="Segoe UI"/>
                <a:cs typeface="Segoe UI"/>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5" name="TextBox 4"/>
          <p:cNvSpPr txBox="1"/>
          <p:nvPr userDrawn="1"/>
        </p:nvSpPr>
        <p:spPr>
          <a:xfrm>
            <a:off x="297677" y="6379834"/>
            <a:ext cx="1395659" cy="164212"/>
          </a:xfrm>
          <a:prstGeom prst="rect">
            <a:avLst/>
          </a:prstGeom>
          <a:noFill/>
        </p:spPr>
        <p:txBody>
          <a:bodyPr wrap="square" lIns="0" tIns="0" rIns="0" bIns="0" rtlCol="0" anchor="t">
            <a:spAutoFit/>
          </a:bodyPr>
          <a:lstStyle/>
          <a:p>
            <a:pPr algn="l"/>
            <a:r>
              <a:rPr lang="en-US" sz="1067">
                <a:solidFill>
                  <a:schemeClr val="bg1"/>
                </a:solidFill>
                <a:latin typeface="Segoe UI"/>
                <a:cs typeface="Segoe UI"/>
              </a:rPr>
              <a:t>Microsoft Confidential</a:t>
            </a:r>
          </a:p>
        </p:txBody>
      </p:sp>
      <p:sp>
        <p:nvSpPr>
          <p:cNvPr id="7" name="Content Placeholder 2"/>
          <p:cNvSpPr>
            <a:spLocks noGrp="1"/>
          </p:cNvSpPr>
          <p:nvPr>
            <p:ph idx="1" hasCustomPrompt="1"/>
          </p:nvPr>
        </p:nvSpPr>
        <p:spPr>
          <a:xfrm>
            <a:off x="304800" y="1852429"/>
            <a:ext cx="11582400" cy="4220351"/>
          </a:xfrm>
          <a:prstGeom prst="rect">
            <a:avLst/>
          </a:prstGeom>
        </p:spPr>
        <p:txBody>
          <a:bodyPr lIns="0" tIns="0" rIns="0" bIns="0"/>
          <a:lstStyle>
            <a:lvl1pPr marL="243834" indent="-243834">
              <a:lnSpc>
                <a:spcPct val="100000"/>
              </a:lnSpc>
              <a:spcBef>
                <a:spcPts val="667"/>
              </a:spcBef>
              <a:buFont typeface="Arial" charset="0"/>
              <a:buChar char="•"/>
              <a:defRPr sz="3200" baseline="0">
                <a:solidFill>
                  <a:schemeClr val="tx1"/>
                </a:solidFill>
                <a:latin typeface="Segoe UI Light"/>
                <a:cs typeface="Segoe UI Light"/>
              </a:defRPr>
            </a:lvl1pPr>
            <a:lvl2pPr marL="609585" indent="-243834">
              <a:lnSpc>
                <a:spcPct val="100000"/>
              </a:lnSpc>
              <a:spcBef>
                <a:spcPts val="667"/>
              </a:spcBef>
              <a:buFont typeface="Arial" panose="020B0604020202020204" pitchFamily="34" charset="0"/>
              <a:buChar char="•"/>
              <a:defRPr sz="2933">
                <a:solidFill>
                  <a:schemeClr val="tx1"/>
                </a:solidFill>
                <a:latin typeface="Segoe UI Light"/>
                <a:cs typeface="Segoe UI Light"/>
              </a:defRPr>
            </a:lvl2pPr>
            <a:lvl3pPr marL="914377" indent="-243834">
              <a:lnSpc>
                <a:spcPct val="100000"/>
              </a:lnSpc>
              <a:spcBef>
                <a:spcPts val="667"/>
              </a:spcBef>
              <a:buFont typeface="Arial"/>
              <a:buChar char="•"/>
              <a:defRPr sz="2667">
                <a:solidFill>
                  <a:schemeClr val="tx1"/>
                </a:solidFill>
                <a:latin typeface="Segoe UI Light"/>
                <a:cs typeface="Segoe UI Light"/>
              </a:defRPr>
            </a:lvl3pPr>
            <a:lvl4pPr marL="1219170" marR="0" indent="-243834" algn="l" defTabSz="1219170" rtl="0" eaLnBrk="1" fontAlgn="auto" latinLnBrk="0" hangingPunct="1">
              <a:lnSpc>
                <a:spcPct val="100000"/>
              </a:lnSpc>
              <a:spcBef>
                <a:spcPts val="667"/>
              </a:spcBef>
              <a:spcAft>
                <a:spcPts val="0"/>
              </a:spcAft>
              <a:buClrTx/>
              <a:buSzTx/>
              <a:buFont typeface="Arial"/>
              <a:buChar char="•"/>
              <a:tabLst/>
              <a:defRPr sz="2400" baseline="0">
                <a:solidFill>
                  <a:schemeClr val="tx1"/>
                </a:solidFill>
                <a:latin typeface="Segoe UI Light"/>
                <a:cs typeface="Segoe UI Light"/>
              </a:defRPr>
            </a:lvl4pPr>
            <a:lvl5pPr marL="2072588" indent="243834">
              <a:spcBef>
                <a:spcPts val="1333"/>
              </a:spcBef>
              <a:buFont typeface="Arial"/>
              <a:buChar char="•"/>
              <a:tabLst>
                <a:tab pos="2135664" algn="l"/>
              </a:tabLst>
              <a:defRPr sz="2667" baseline="0">
                <a:solidFill>
                  <a:schemeClr val="bg1"/>
                </a:solidFill>
                <a:latin typeface="Segoe UI Light"/>
                <a:cs typeface="Segoe UI Light"/>
              </a:defRPr>
            </a:lvl5pPr>
          </a:lstStyle>
          <a:p>
            <a:pPr lvl="0"/>
            <a:r>
              <a:rPr lang="en-US"/>
              <a:t>Bullet first level</a:t>
            </a:r>
          </a:p>
          <a:p>
            <a:pPr lvl="1"/>
            <a:r>
              <a:rPr lang="en-US"/>
              <a:t>Bullet second level</a:t>
            </a:r>
          </a:p>
          <a:p>
            <a:pPr lvl="2"/>
            <a:r>
              <a:rPr lang="en-US"/>
              <a:t>Bullet third level</a:t>
            </a:r>
          </a:p>
          <a:p>
            <a:pPr lvl="3"/>
            <a:r>
              <a:rPr lang="en-US"/>
              <a:t>Bullet fourth level</a:t>
            </a:r>
          </a:p>
        </p:txBody>
      </p:sp>
    </p:spTree>
    <p:extLst>
      <p:ext uri="{BB962C8B-B14F-4D97-AF65-F5344CB8AC3E}">
        <p14:creationId xmlns:p14="http://schemas.microsoft.com/office/powerpoint/2010/main" val="158280056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AD7A20-D830-4721-905D-1072E64AB5E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F211E7B-01B9-42ED-B2F3-D20F04F9A2F9}"/>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3E9DECE-7C08-4197-A185-5381AD78A835}"/>
              </a:ext>
            </a:extLst>
          </p:cNvPr>
          <p:cNvSpPr>
            <a:spLocks noGrp="1"/>
          </p:cNvSpPr>
          <p:nvPr>
            <p:ph type="dt" sz="half" idx="10"/>
          </p:nvPr>
        </p:nvSpPr>
        <p:spPr/>
        <p:txBody>
          <a:bodyPr/>
          <a:lstStyle/>
          <a:p>
            <a:fld id="{F81F292E-EB0D-4A42-BCDB-A6D381F7EA77}" type="datetimeFigureOut">
              <a:rPr lang="en-US" smtClean="0"/>
              <a:t>3/25/2019</a:t>
            </a:fld>
            <a:endParaRPr lang="en-US"/>
          </a:p>
        </p:txBody>
      </p:sp>
      <p:sp>
        <p:nvSpPr>
          <p:cNvPr id="5" name="Footer Placeholder 4">
            <a:extLst>
              <a:ext uri="{FF2B5EF4-FFF2-40B4-BE49-F238E27FC236}">
                <a16:creationId xmlns:a16="http://schemas.microsoft.com/office/drawing/2014/main" id="{A73F82AD-FAED-4F2F-8075-047A1911BA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9A0BD11-FE20-45D4-9366-195B66C5F977}"/>
              </a:ext>
            </a:extLst>
          </p:cNvPr>
          <p:cNvSpPr>
            <a:spLocks noGrp="1"/>
          </p:cNvSpPr>
          <p:nvPr>
            <p:ph type="sldNum" sz="quarter" idx="12"/>
          </p:nvPr>
        </p:nvSpPr>
        <p:spPr/>
        <p:txBody>
          <a:bodyPr/>
          <a:lstStyle/>
          <a:p>
            <a:fld id="{62A5C330-7BF6-48DF-B681-7A6660A4A539}" type="slidenum">
              <a:rPr lang="en-US" smtClean="0"/>
              <a:t>‹#›</a:t>
            </a:fld>
            <a:endParaRPr lang="en-US"/>
          </a:p>
        </p:txBody>
      </p:sp>
    </p:spTree>
    <p:extLst>
      <p:ext uri="{BB962C8B-B14F-4D97-AF65-F5344CB8AC3E}">
        <p14:creationId xmlns:p14="http://schemas.microsoft.com/office/powerpoint/2010/main" val="5480146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 1">
    <p:bg>
      <p:bgPr>
        <a:solidFill>
          <a:schemeClr val="bg2"/>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3" name="Title 1"/>
          <p:cNvSpPr>
            <a:spLocks noGrp="1"/>
          </p:cNvSpPr>
          <p:nvPr>
            <p:ph type="title" hasCustomPrompt="1"/>
          </p:nvPr>
        </p:nvSpPr>
        <p:spPr>
          <a:xfrm>
            <a:off x="543147" y="2084187"/>
            <a:ext cx="9860610"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a:t>Presentation title</a:t>
            </a:r>
          </a:p>
        </p:txBody>
      </p:sp>
      <p:sp>
        <p:nvSpPr>
          <p:cNvPr id="14" name="Text Placeholder 4"/>
          <p:cNvSpPr>
            <a:spLocks noGrp="1"/>
          </p:cNvSpPr>
          <p:nvPr>
            <p:ph type="body" sz="quarter" idx="12" hasCustomPrompt="1"/>
          </p:nvPr>
        </p:nvSpPr>
        <p:spPr>
          <a:xfrm>
            <a:off x="543146" y="3878574"/>
            <a:ext cx="9860611"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3" name="Group 2">
            <a:extLst>
              <a:ext uri="{FF2B5EF4-FFF2-40B4-BE49-F238E27FC236}">
                <a16:creationId xmlns:a16="http://schemas.microsoft.com/office/drawing/2014/main" id="{3AAD6D8B-19E8-4D03-AF4A-2ECBD7219199}"/>
              </a:ext>
            </a:extLst>
          </p:cNvPr>
          <p:cNvGrpSpPr/>
          <p:nvPr userDrawn="1"/>
        </p:nvGrpSpPr>
        <p:grpSpPr>
          <a:xfrm>
            <a:off x="3019127" y="448578"/>
            <a:ext cx="9646191" cy="6621296"/>
            <a:chOff x="3019127" y="448578"/>
            <a:chExt cx="9646191" cy="6621296"/>
          </a:xfrm>
        </p:grpSpPr>
        <p:pic>
          <p:nvPicPr>
            <p:cNvPr id="5" name="Picture 4">
              <a:extLst>
                <a:ext uri="{FF2B5EF4-FFF2-40B4-BE49-F238E27FC236}">
                  <a16:creationId xmlns:a16="http://schemas.microsoft.com/office/drawing/2014/main" id="{ACCB7245-0950-4F4D-A2A6-296384195082}"/>
                </a:ext>
              </a:extLst>
            </p:cNvPr>
            <p:cNvPicPr>
              <a:picLocks noChangeAspect="1"/>
            </p:cNvPicPr>
            <p:nvPr userDrawn="1"/>
          </p:nvPicPr>
          <p:blipFill>
            <a:blip r:embed="rId3">
              <a:alphaModFix amt="69000"/>
              <a:extLst>
                <a:ext uri="{28A0092B-C50C-407E-A947-70E740481C1C}">
                  <a14:useLocalDpi xmlns:a14="http://schemas.microsoft.com/office/drawing/2010/main"/>
                </a:ext>
              </a:extLst>
            </a:blip>
            <a:stretch>
              <a:fillRect/>
            </a:stretch>
          </p:blipFill>
          <p:spPr>
            <a:xfrm>
              <a:off x="3019127" y="448578"/>
              <a:ext cx="9172873" cy="6621296"/>
            </a:xfrm>
            <a:prstGeom prst="rect">
              <a:avLst/>
            </a:prstGeom>
          </p:spPr>
        </p:pic>
        <p:sp>
          <p:nvSpPr>
            <p:cNvPr id="2" name="TextBox 1">
              <a:extLst>
                <a:ext uri="{FF2B5EF4-FFF2-40B4-BE49-F238E27FC236}">
                  <a16:creationId xmlns:a16="http://schemas.microsoft.com/office/drawing/2014/main" id="{ABA4263D-8DDB-49FB-AF7F-346C7DC7B3F9}"/>
                </a:ext>
              </a:extLst>
            </p:cNvPr>
            <p:cNvSpPr txBox="1"/>
            <p:nvPr userDrawn="1"/>
          </p:nvSpPr>
          <p:spPr>
            <a:xfrm>
              <a:off x="10792557" y="3506769"/>
              <a:ext cx="1872761" cy="794064"/>
            </a:xfrm>
            <a:prstGeom prst="rect">
              <a:avLst/>
            </a:prstGeom>
            <a:noFill/>
          </p:spPr>
          <p:txBody>
            <a:bodyPr wrap="square" lIns="182880" tIns="146304" rIns="182880" bIns="146304" rtlCol="0">
              <a:spAutoFit/>
            </a:bodyPr>
            <a:lstStyle/>
            <a:p>
              <a:pPr>
                <a:lnSpc>
                  <a:spcPct val="90000"/>
                </a:lnSpc>
                <a:spcAft>
                  <a:spcPts val="600"/>
                </a:spcAft>
              </a:pPr>
              <a:r>
                <a:rPr lang="en-US" sz="3600">
                  <a:solidFill>
                    <a:schemeClr val="tx2">
                      <a:alpha val="25000"/>
                    </a:schemeClr>
                  </a:solidFill>
                </a:rPr>
                <a:t>.NET</a:t>
              </a:r>
            </a:p>
          </p:txBody>
        </p:sp>
      </p:grpSp>
    </p:spTree>
    <p:extLst>
      <p:ext uri="{BB962C8B-B14F-4D97-AF65-F5344CB8AC3E}">
        <p14:creationId xmlns:p14="http://schemas.microsoft.com/office/powerpoint/2010/main" val="28539960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Blank dark">
    <p:bg>
      <p:bgPr>
        <a:solidFill>
          <a:schemeClr val="accent2"/>
        </a:solidFill>
        <a:effectLst/>
      </p:bgPr>
    </p:bg>
    <p:spTree>
      <p:nvGrpSpPr>
        <p:cNvPr id="1" name=""/>
        <p:cNvGrpSpPr/>
        <p:nvPr/>
      </p:nvGrpSpPr>
      <p:grpSpPr>
        <a:xfrm>
          <a:off x="0" y="0"/>
          <a:ext cx="0" cy="0"/>
          <a:chOff x="0" y="0"/>
          <a:chExt cx="0" cy="0"/>
        </a:xfrm>
      </p:grpSpPr>
      <p:sp>
        <p:nvSpPr>
          <p:cNvPr id="2" name="TextBox 7">
            <a:extLst>
              <a:ext uri="{FF2B5EF4-FFF2-40B4-BE49-F238E27FC236}">
                <a16:creationId xmlns:a16="http://schemas.microsoft.com/office/drawing/2014/main" id="{2C852AFA-BC02-44DE-94C3-845604AD057E}"/>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943220074"/>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
        <p:nvSpPr>
          <p:cNvPr id="3" name="TextBox 7">
            <a:extLst>
              <a:ext uri="{FF2B5EF4-FFF2-40B4-BE49-F238E27FC236}">
                <a16:creationId xmlns:a16="http://schemas.microsoft.com/office/drawing/2014/main" id="{A4A6C387-0A1F-4F01-A189-777EA61C60EC}"/>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477585698"/>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7">
            <a:extLst>
              <a:ext uri="{FF2B5EF4-FFF2-40B4-BE49-F238E27FC236}">
                <a16:creationId xmlns:a16="http://schemas.microsoft.com/office/drawing/2014/main" id="{CE4895D9-8662-4A4F-98D4-0B8BC8B959B8}"/>
              </a:ext>
            </a:extLst>
          </p:cNvPr>
          <p:cNvSpPr txBox="1"/>
          <p:nvPr userDrawn="1"/>
        </p:nvSpPr>
        <p:spPr bwMode="black">
          <a:xfrm>
            <a:off x="96520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040835394"/>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3" name="TextBox 7">
            <a:extLst>
              <a:ext uri="{FF2B5EF4-FFF2-40B4-BE49-F238E27FC236}">
                <a16:creationId xmlns:a16="http://schemas.microsoft.com/office/drawing/2014/main" id="{19AF4754-F11E-4E8F-BBFA-9E489F861B0D}"/>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586982971"/>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9266006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3709764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0836325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1"/>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cstate="print">
            <a:extLst>
              <a:ext uri="{28A0092B-C50C-407E-A947-70E740481C1C}">
                <a14:useLocalDpi xmlns:a14="http://schemas.microsoft.com/office/drawing/2010/main"/>
              </a:ext>
            </a:extLst>
          </a:blip>
          <a:srcRect l="17176"/>
          <a:stretch/>
        </p:blipFill>
        <p:spPr>
          <a:xfrm>
            <a:off x="0" y="798242"/>
            <a:ext cx="5872872" cy="5096933"/>
          </a:xfrm>
          <a:prstGeom prst="rect">
            <a:avLst/>
          </a:prstGeom>
        </p:spPr>
      </p:pic>
      <p:grpSp>
        <p:nvGrpSpPr>
          <p:cNvPr id="5" name="Group 4">
            <a:extLst>
              <a:ext uri="{FF2B5EF4-FFF2-40B4-BE49-F238E27FC236}">
                <a16:creationId xmlns:a16="http://schemas.microsoft.com/office/drawing/2014/main" id="{90EF4A5C-345F-488C-AC5E-0AF3B8376036}"/>
              </a:ext>
            </a:extLst>
          </p:cNvPr>
          <p:cNvGrpSpPr/>
          <p:nvPr userDrawn="1"/>
        </p:nvGrpSpPr>
        <p:grpSpPr>
          <a:xfrm>
            <a:off x="3019127" y="448578"/>
            <a:ext cx="9646191" cy="6621296"/>
            <a:chOff x="3019127" y="448578"/>
            <a:chExt cx="9646191" cy="6621296"/>
          </a:xfrm>
        </p:grpSpPr>
        <p:pic>
          <p:nvPicPr>
            <p:cNvPr id="7" name="Picture 6">
              <a:extLst>
                <a:ext uri="{FF2B5EF4-FFF2-40B4-BE49-F238E27FC236}">
                  <a16:creationId xmlns:a16="http://schemas.microsoft.com/office/drawing/2014/main" id="{CC8E3C5F-48E2-412C-A5AF-F85384D5EE53}"/>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3019127" y="448578"/>
              <a:ext cx="9172873" cy="6621296"/>
            </a:xfrm>
            <a:prstGeom prst="rect">
              <a:avLst/>
            </a:prstGeom>
          </p:spPr>
        </p:pic>
        <p:sp>
          <p:nvSpPr>
            <p:cNvPr id="8" name="TextBox 7">
              <a:extLst>
                <a:ext uri="{FF2B5EF4-FFF2-40B4-BE49-F238E27FC236}">
                  <a16:creationId xmlns:a16="http://schemas.microsoft.com/office/drawing/2014/main" id="{0A9EAD12-9B65-48D0-91A3-85F3DD932746}"/>
                </a:ext>
              </a:extLst>
            </p:cNvPr>
            <p:cNvSpPr txBox="1"/>
            <p:nvPr userDrawn="1"/>
          </p:nvSpPr>
          <p:spPr>
            <a:xfrm>
              <a:off x="10792557" y="3506769"/>
              <a:ext cx="1872761" cy="794064"/>
            </a:xfrm>
            <a:prstGeom prst="rect">
              <a:avLst/>
            </a:prstGeom>
            <a:noFill/>
          </p:spPr>
          <p:txBody>
            <a:bodyPr wrap="square" lIns="182880" tIns="146304" rIns="182880" bIns="146304" rtlCol="0">
              <a:spAutoFit/>
            </a:bodyPr>
            <a:lstStyle/>
            <a:p>
              <a:pPr>
                <a:lnSpc>
                  <a:spcPct val="90000"/>
                </a:lnSpc>
                <a:spcAft>
                  <a:spcPts val="600"/>
                </a:spcAft>
              </a:pPr>
              <a:r>
                <a:rPr lang="en-US" sz="3600">
                  <a:solidFill>
                    <a:schemeClr val="tx2">
                      <a:alpha val="49000"/>
                    </a:schemeClr>
                  </a:solidFill>
                </a:rPr>
                <a:t>.NET</a:t>
              </a:r>
            </a:p>
          </p:txBody>
        </p:sp>
      </p:grpSp>
    </p:spTree>
    <p:extLst>
      <p:ext uri="{BB962C8B-B14F-4D97-AF65-F5344CB8AC3E}">
        <p14:creationId xmlns:p14="http://schemas.microsoft.com/office/powerpoint/2010/main" val="3199952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85498" y="2881341"/>
            <a:ext cx="10010687" cy="1015663"/>
          </a:xfrm>
          <a:noFill/>
        </p:spPr>
        <p:txBody>
          <a:bodyPr wrap="square" tIns="91440" bIns="91440" anchor="t" anchorCtr="0">
            <a:spAutoFit/>
          </a:bodyPr>
          <a:lstStyle>
            <a:lvl1pPr>
              <a:defRPr sz="6000" spc="-98" baseline="0">
                <a:gradFill>
                  <a:gsLst>
                    <a:gs pos="0">
                      <a:schemeClr val="tx1"/>
                    </a:gs>
                    <a:gs pos="100000">
                      <a:schemeClr val="tx1"/>
                    </a:gs>
                  </a:gsLst>
                  <a:lin ang="5400000" scaled="0"/>
                </a:gradFill>
              </a:defRPr>
            </a:lvl1pPr>
          </a:lstStyle>
          <a:p>
            <a:r>
              <a:rPr lang="en-US"/>
              <a:t>Demo</a:t>
            </a:r>
          </a:p>
        </p:txBody>
      </p:sp>
      <p:sp>
        <p:nvSpPr>
          <p:cNvPr id="6" name="Rectangle 5"/>
          <p:cNvSpPr/>
          <p:nvPr/>
        </p:nvSpPr>
        <p:spPr bwMode="auto">
          <a:xfrm>
            <a:off x="880949" y="1070515"/>
            <a:ext cx="10415239" cy="4638908"/>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7" name="Group 6">
            <a:extLst>
              <a:ext uri="{FF2B5EF4-FFF2-40B4-BE49-F238E27FC236}">
                <a16:creationId xmlns:a16="http://schemas.microsoft.com/office/drawing/2014/main" id="{97550BA1-B17C-488A-B13B-EAE642576B33}"/>
              </a:ext>
            </a:extLst>
          </p:cNvPr>
          <p:cNvGrpSpPr/>
          <p:nvPr userDrawn="1"/>
        </p:nvGrpSpPr>
        <p:grpSpPr>
          <a:xfrm>
            <a:off x="2112911" y="118352"/>
            <a:ext cx="9646191" cy="6621296"/>
            <a:chOff x="3019127" y="448578"/>
            <a:chExt cx="9646191" cy="6621296"/>
          </a:xfrm>
        </p:grpSpPr>
        <p:pic>
          <p:nvPicPr>
            <p:cNvPr id="8" name="Picture 7">
              <a:extLst>
                <a:ext uri="{FF2B5EF4-FFF2-40B4-BE49-F238E27FC236}">
                  <a16:creationId xmlns:a16="http://schemas.microsoft.com/office/drawing/2014/main" id="{26C5F131-CDD3-4833-8C45-E235D5E9F73B}"/>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019127" y="448578"/>
              <a:ext cx="9172873" cy="6621296"/>
            </a:xfrm>
            <a:prstGeom prst="rect">
              <a:avLst/>
            </a:prstGeom>
          </p:spPr>
        </p:pic>
        <p:sp>
          <p:nvSpPr>
            <p:cNvPr id="9" name="TextBox 8">
              <a:extLst>
                <a:ext uri="{FF2B5EF4-FFF2-40B4-BE49-F238E27FC236}">
                  <a16:creationId xmlns:a16="http://schemas.microsoft.com/office/drawing/2014/main" id="{9DBC19F9-263B-4FF9-BEAE-41F5BF5689F3}"/>
                </a:ext>
              </a:extLst>
            </p:cNvPr>
            <p:cNvSpPr txBox="1"/>
            <p:nvPr userDrawn="1"/>
          </p:nvSpPr>
          <p:spPr>
            <a:xfrm>
              <a:off x="10792557" y="3506769"/>
              <a:ext cx="1872761" cy="794064"/>
            </a:xfrm>
            <a:prstGeom prst="rect">
              <a:avLst/>
            </a:prstGeom>
            <a:noFill/>
          </p:spPr>
          <p:txBody>
            <a:bodyPr wrap="square" lIns="182880" tIns="146304" rIns="182880" bIns="146304" rtlCol="0">
              <a:spAutoFit/>
            </a:bodyPr>
            <a:lstStyle/>
            <a:p>
              <a:pPr>
                <a:lnSpc>
                  <a:spcPct val="90000"/>
                </a:lnSpc>
                <a:spcAft>
                  <a:spcPts val="600"/>
                </a:spcAft>
              </a:pPr>
              <a:r>
                <a:rPr lang="en-US" sz="3600">
                  <a:solidFill>
                    <a:schemeClr val="tx2">
                      <a:alpha val="49000"/>
                    </a:schemeClr>
                  </a:solidFill>
                </a:rPr>
                <a:t>.NET</a:t>
              </a:r>
            </a:p>
          </p:txBody>
        </p:sp>
      </p:grpSp>
    </p:spTree>
    <p:extLst>
      <p:ext uri="{BB962C8B-B14F-4D97-AF65-F5344CB8AC3E}">
        <p14:creationId xmlns:p14="http://schemas.microsoft.com/office/powerpoint/2010/main" val="6304530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ection Title Plain">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568047" y="2084172"/>
            <a:ext cx="11354714" cy="1158793"/>
          </a:xfrm>
          <a:noFill/>
        </p:spPr>
        <p:txBody>
          <a:bodyPr wrap="square" tIns="91440" bIns="91440" anchor="t" anchorCtr="0">
            <a:spAutoFit/>
          </a:bodyPr>
          <a:lstStyle>
            <a:lvl1pPr>
              <a:defRPr sz="7058" spc="-98" baseline="0">
                <a:solidFill>
                  <a:schemeClr val="bg1"/>
                </a:solidFill>
              </a:defRPr>
            </a:lvl1pPr>
          </a:lstStyle>
          <a:p>
            <a:r>
              <a:rPr lang="en-US"/>
              <a:t>Section title</a:t>
            </a:r>
          </a:p>
        </p:txBody>
      </p:sp>
      <p:pic>
        <p:nvPicPr>
          <p:cNvPr id="17" name="Picture 16">
            <a:extLst>
              <a:ext uri="{FF2B5EF4-FFF2-40B4-BE49-F238E27FC236}">
                <a16:creationId xmlns:a16="http://schemas.microsoft.com/office/drawing/2014/main" id="{14FDA669-E474-4468-AC09-ED6F4A19D7A0}"/>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009404" y="448578"/>
            <a:ext cx="9172873" cy="6621296"/>
          </a:xfrm>
          <a:prstGeom prst="rect">
            <a:avLst/>
          </a:prstGeom>
        </p:spPr>
      </p:pic>
      <p:sp>
        <p:nvSpPr>
          <p:cNvPr id="18" name="TextBox 17">
            <a:extLst>
              <a:ext uri="{FF2B5EF4-FFF2-40B4-BE49-F238E27FC236}">
                <a16:creationId xmlns:a16="http://schemas.microsoft.com/office/drawing/2014/main" id="{64B34822-29D0-402A-B058-E76EB9B985CC}"/>
              </a:ext>
            </a:extLst>
          </p:cNvPr>
          <p:cNvSpPr txBox="1"/>
          <p:nvPr userDrawn="1"/>
        </p:nvSpPr>
        <p:spPr>
          <a:xfrm>
            <a:off x="10792557" y="3506769"/>
            <a:ext cx="1872761" cy="794064"/>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3600" b="0" i="0" u="none" strike="noStrike" kern="0" cap="none" spc="0" normalizeH="0" baseline="0" noProof="0">
                <a:ln>
                  <a:noFill/>
                </a:ln>
                <a:solidFill>
                  <a:srgbClr val="F2F2F2">
                    <a:alpha val="49000"/>
                  </a:srgbClr>
                </a:solidFill>
                <a:effectLst/>
                <a:uLnTx/>
                <a:uFillTx/>
              </a:rPr>
              <a:t>.NET</a:t>
            </a:r>
          </a:p>
        </p:txBody>
      </p:sp>
    </p:spTree>
    <p:extLst>
      <p:ext uri="{BB962C8B-B14F-4D97-AF65-F5344CB8AC3E}">
        <p14:creationId xmlns:p14="http://schemas.microsoft.com/office/powerpoint/2010/main" val="95732170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72961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3" name="Group 2"/>
          <p:cNvGrpSpPr/>
          <p:nvPr/>
        </p:nvGrpSpPr>
        <p:grpSpPr>
          <a:xfrm>
            <a:off x="12370906" y="-217"/>
            <a:ext cx="935477" cy="5654619"/>
            <a:chOff x="12618967" y="-221"/>
            <a:chExt cx="954235" cy="5767187"/>
          </a:xfrm>
        </p:grpSpPr>
        <p:grpSp>
          <p:nvGrpSpPr>
            <p:cNvPr id="18" name="Group 17"/>
            <p:cNvGrpSpPr/>
            <p:nvPr userDrawn="1"/>
          </p:nvGrpSpPr>
          <p:grpSpPr>
            <a:xfrm>
              <a:off x="12618967" y="-221"/>
              <a:ext cx="954235" cy="5767187"/>
              <a:chOff x="12618967" y="-221"/>
              <a:chExt cx="954235" cy="5767187"/>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0 G:120 B:215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a:t>
                  </a:r>
                  <a:r>
                    <a:rPr lang="en-US" sz="490" baseline="0">
                      <a:gradFill>
                        <a:gsLst>
                          <a:gs pos="7965">
                            <a:srgbClr val="000000"/>
                          </a:gs>
                          <a:gs pos="28319">
                            <a:srgbClr val="000000"/>
                          </a:gs>
                        </a:gsLst>
                        <a:lin ang="5400000" scaled="0"/>
                      </a:gradFill>
                      <a:ea typeface="Segoe UI" pitchFamily="34" charset="0"/>
                      <a:cs typeface="Segoe UI" pitchFamily="34" charset="0"/>
                    </a:rPr>
                    <a:t>0 G:188 B:242</a:t>
                  </a:r>
                  <a:endParaRPr lang="en-US" sz="49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a:gradFill>
                        <a:gsLst>
                          <a:gs pos="92035">
                            <a:srgbClr val="505050"/>
                          </a:gs>
                          <a:gs pos="27000">
                            <a:srgbClr val="505050"/>
                          </a:gs>
                        </a:gsLst>
                        <a:lin ang="5400000" scaled="0"/>
                      </a:gradFill>
                      <a:ea typeface="Segoe UI" pitchFamily="34" charset="0"/>
                      <a:cs typeface="Segoe UI" pitchFamily="34" charset="0"/>
                    </a:rPr>
                    <a:t>R:</a:t>
                  </a:r>
                  <a:r>
                    <a:rPr lang="en-US" sz="490" baseline="0">
                      <a:gradFill>
                        <a:gsLst>
                          <a:gs pos="92035">
                            <a:srgbClr val="505050"/>
                          </a:gs>
                          <a:gs pos="27000">
                            <a:srgbClr val="505050"/>
                          </a:gs>
                        </a:gsLst>
                        <a:lin ang="5400000" scaled="0"/>
                      </a:gradFill>
                      <a:ea typeface="Segoe UI" pitchFamily="34" charset="0"/>
                      <a:cs typeface="Segoe UI" pitchFamily="34" charset="0"/>
                    </a:rPr>
                    <a:t>210 G:210 B:210</a:t>
                  </a:r>
                  <a:endParaRPr lang="en-US" sz="49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14102" fontAlgn="base">
                    <a:lnSpc>
                      <a:spcPct val="100000"/>
                    </a:lnSpc>
                    <a:spcBef>
                      <a:spcPct val="0"/>
                    </a:spcBef>
                    <a:spcAft>
                      <a:spcPct val="0"/>
                    </a:spcAft>
                  </a:pPr>
                  <a:r>
                    <a:rPr lang="en-US" sz="490">
                      <a:gradFill>
                        <a:gsLst>
                          <a:gs pos="0">
                            <a:srgbClr val="FFFFFF"/>
                          </a:gs>
                          <a:gs pos="100000">
                            <a:srgbClr val="FFFFFF"/>
                          </a:gs>
                        </a:gsLst>
                        <a:lin ang="5400000" scaled="0"/>
                      </a:gradFill>
                      <a:ea typeface="Segoe UI" pitchFamily="34" charset="0"/>
                      <a:cs typeface="Segoe UI" pitchFamily="34" charset="0"/>
                    </a:rPr>
                    <a:t>R:92</a:t>
                  </a:r>
                  <a:r>
                    <a:rPr lang="en-US" sz="490" baseline="0">
                      <a:gradFill>
                        <a:gsLst>
                          <a:gs pos="0">
                            <a:srgbClr val="FFFFFF"/>
                          </a:gs>
                          <a:gs pos="100000">
                            <a:srgbClr val="FFFFFF"/>
                          </a:gs>
                        </a:gsLst>
                        <a:lin ang="5400000" scaled="0"/>
                      </a:gradFill>
                      <a:ea typeface="Segoe UI" pitchFamily="34" charset="0"/>
                      <a:cs typeface="Segoe UI" pitchFamily="34" charset="0"/>
                    </a:rPr>
                    <a:t> G:45 B:145</a:t>
                  </a:r>
                  <a:endParaRPr lang="en-US" sz="49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80 G:80 B:80</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115 G:115 B:115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0970856" y="3489620"/>
                <a:ext cx="3925458" cy="629233"/>
                <a:chOff x="3254158" y="4203959"/>
                <a:chExt cx="3925458" cy="629233"/>
              </a:xfrm>
            </p:grpSpPr>
            <p:sp>
              <p:nvSpPr>
                <p:cNvPr id="33" name="Rectangle 32"/>
                <p:cNvSpPr/>
                <p:nvPr userDrawn="1"/>
              </p:nvSpPr>
              <p:spPr bwMode="auto">
                <a:xfrm>
                  <a:off x="5395286" y="4543426"/>
                  <a:ext cx="869930" cy="289766"/>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solidFill>
                        <a:srgbClr val="000000"/>
                      </a:solidFill>
                      <a:latin typeface="+mn-lt"/>
                      <a:ea typeface="Segoe UI" pitchFamily="34" charset="0"/>
                      <a:cs typeface="Segoe UI" pitchFamily="34" charset="0"/>
                    </a:rPr>
                    <a:t>Yellow</a:t>
                  </a:r>
                </a:p>
                <a:p>
                  <a:pPr marL="0" algn="l" defTabSz="914102" rtl="0" eaLnBrk="1" fontAlgn="base" latinLnBrk="0" hangingPunct="1">
                    <a:lnSpc>
                      <a:spcPct val="100000"/>
                    </a:lnSpc>
                    <a:spcBef>
                      <a:spcPct val="0"/>
                    </a:spcBef>
                    <a:spcAft>
                      <a:spcPct val="0"/>
                    </a:spcAft>
                  </a:pPr>
                  <a:r>
                    <a:rPr lang="en-US" sz="490" kern="1200">
                      <a:solidFill>
                        <a:srgbClr val="000000"/>
                      </a:solidFill>
                      <a:latin typeface="+mn-lt"/>
                      <a:ea typeface="Segoe UI" pitchFamily="34" charset="0"/>
                      <a:cs typeface="Segoe UI" pitchFamily="34" charset="0"/>
                    </a:rPr>
                    <a:t>R:255 G:185 B:0</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3254158" y="4203959"/>
                  <a:ext cx="869930" cy="289766"/>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Teal</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R:0</a:t>
                  </a:r>
                  <a:r>
                    <a:rPr lang="en-US" sz="490" baseline="0">
                      <a:gradFill>
                        <a:gsLst>
                          <a:gs pos="2092">
                            <a:srgbClr val="F8F8F8"/>
                          </a:gs>
                          <a:gs pos="10042">
                            <a:srgbClr val="F8F8F8"/>
                          </a:gs>
                        </a:gsLst>
                        <a:lin ang="5400000" scaled="0"/>
                      </a:gradFill>
                      <a:ea typeface="Segoe UI" pitchFamily="34" charset="0"/>
                      <a:cs typeface="Segoe UI" pitchFamily="34" charset="0"/>
                    </a:rPr>
                    <a:t> G:130 B:114</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Secondary colors (use only when</a:t>
                </a:r>
                <a:r>
                  <a:rPr lang="en-US" sz="980" baseline="0">
                    <a:gradFill>
                      <a:gsLst>
                        <a:gs pos="2917">
                          <a:schemeClr val="tx1"/>
                        </a:gs>
                        <a:gs pos="30000">
                          <a:schemeClr val="tx1"/>
                        </a:gs>
                      </a:gsLst>
                      <a:lin ang="5400000" scaled="0"/>
                    </a:gradFill>
                  </a:rPr>
                  <a:t> necessary)</a:t>
                </a:r>
                <a:endParaRPr lang="en-US" sz="980">
                  <a:gradFill>
                    <a:gsLst>
                      <a:gs pos="2917">
                        <a:schemeClr val="tx1"/>
                      </a:gs>
                      <a:gs pos="30000">
                        <a:schemeClr val="tx1"/>
                      </a:gs>
                    </a:gsLst>
                    <a:lin ang="5400000" scaled="0"/>
                  </a:gradFill>
                </a:endParaRPr>
              </a:p>
            </p:txBody>
          </p:sp>
        </p:grpSp>
        <p:sp>
          <p:nvSpPr>
            <p:cNvPr id="19" name="Rectangle 18"/>
            <p:cNvSpPr/>
            <p:nvPr userDrawn="1"/>
          </p:nvSpPr>
          <p:spPr bwMode="auto">
            <a:xfrm rot="5400000">
              <a:off x="12328885" y="3356233"/>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a:t>
              </a:r>
              <a:r>
                <a:rPr lang="en-US" sz="490" baseline="0">
                  <a:gradFill>
                    <a:gsLst>
                      <a:gs pos="7965">
                        <a:srgbClr val="000000"/>
                      </a:gs>
                      <a:gs pos="28319">
                        <a:srgbClr val="000000"/>
                      </a:gs>
                    </a:gsLst>
                    <a:lin ang="5400000" scaled="0"/>
                  </a:gradFill>
                  <a:ea typeface="Segoe UI" pitchFamily="34" charset="0"/>
                  <a:cs typeface="Segoe UI" pitchFamily="34" charset="0"/>
                </a:rPr>
                <a:t>0 G:188 B:242</a:t>
              </a:r>
              <a:endParaRPr lang="en-US" sz="490">
                <a:gradFill>
                  <a:gsLst>
                    <a:gs pos="7965">
                      <a:srgbClr val="000000"/>
                    </a:gs>
                    <a:gs pos="28319">
                      <a:srgbClr val="000000"/>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593001564"/>
      </p:ext>
    </p:extLst>
  </p:cSld>
  <p:clrMap bg1="lt1" tx1="dk1" bg2="lt2" tx2="dk2" accent1="accent1" accent2="accent2" accent3="accent3" accent4="accent4" accent5="accent5" accent6="accent6" hlink="hlink" folHlink="folHlink"/>
  <p:sldLayoutIdLst>
    <p:sldLayoutId id="2147483716" r:id="rId1"/>
    <p:sldLayoutId id="2147483717" r:id="rId2"/>
    <p:sldLayoutId id="2147483718" r:id="rId3"/>
    <p:sldLayoutId id="2147483719" r:id="rId4"/>
    <p:sldLayoutId id="2147483720" r:id="rId5"/>
    <p:sldLayoutId id="2147483722" r:id="rId6"/>
    <p:sldLayoutId id="2147483723" r:id="rId7"/>
    <p:sldLayoutId id="2147483725" r:id="rId8"/>
    <p:sldLayoutId id="2147483711" r:id="rId9"/>
    <p:sldLayoutId id="2147483714" r:id="rId10"/>
    <p:sldLayoutId id="2147483752" r:id="rId11"/>
    <p:sldLayoutId id="2147483753" r:id="rId12"/>
    <p:sldLayoutId id="2147483728" r:id="rId13"/>
    <p:sldLayoutId id="2147483726" r:id="rId14"/>
    <p:sldLayoutId id="2147483754" r:id="rId15"/>
    <p:sldLayoutId id="2147483755" r:id="rId16"/>
    <p:sldLayoutId id="2147483756" r:id="rId17"/>
    <p:sldLayoutId id="2147483757" r:id="rId18"/>
    <p:sldLayoutId id="2147483758" r:id="rId19"/>
    <p:sldLayoutId id="2147483760" r:id="rId20"/>
    <p:sldLayoutId id="2147483761" r:id="rId21"/>
    <p:sldLayoutId id="2147483763" r:id="rId22"/>
    <p:sldLayoutId id="2147483764" r:id="rId23"/>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hyperlink" Target="https://channel9.msdn.com/Events/dotnetConf/2018/S318" TargetMode="External"/><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notesSlide" Target="../notesSlides/notesSlide9.xml"/><Relationship Id="rId1" Type="http://schemas.openxmlformats.org/officeDocument/2006/relationships/slideLayout" Target="../slideLayouts/slideLayout17.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 Id="rId9" Type="http://schemas.openxmlformats.org/officeDocument/2006/relationships/image" Target="../media/image36.png"/></Relationships>
</file>

<file path=ppt/slides/_rels/slide1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0.xml"/><Relationship Id="rId1" Type="http://schemas.openxmlformats.org/officeDocument/2006/relationships/slideLayout" Target="../slideLayouts/slideLayout14.xml"/><Relationship Id="rId5" Type="http://schemas.openxmlformats.org/officeDocument/2006/relationships/image" Target="../media/image39.png"/><Relationship Id="rId4" Type="http://schemas.openxmlformats.org/officeDocument/2006/relationships/image" Target="../media/image38.emf"/></Relationships>
</file>

<file path=ppt/slides/_rels/slide1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1.xml"/><Relationship Id="rId1" Type="http://schemas.openxmlformats.org/officeDocument/2006/relationships/slideLayout" Target="../slideLayouts/slideLayout16.xml"/><Relationship Id="rId5" Type="http://schemas.openxmlformats.org/officeDocument/2006/relationships/hyperlink" Target="http://www.dotnetfoundation.org/" TargetMode="External"/><Relationship Id="rId4" Type="http://schemas.openxmlformats.org/officeDocument/2006/relationships/image" Target="../media/image41.png"/></Relationships>
</file>

<file path=ppt/slides/_rels/slide1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2.xml"/><Relationship Id="rId1" Type="http://schemas.openxmlformats.org/officeDocument/2006/relationships/slideLayout" Target="../slideLayouts/slideLayout16.xml"/><Relationship Id="rId4" Type="http://schemas.openxmlformats.org/officeDocument/2006/relationships/hyperlink" Target="https://meetup.com/pro/dotnet"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13.xml"/><Relationship Id="rId1" Type="http://schemas.openxmlformats.org/officeDocument/2006/relationships/slideLayout" Target="../slideLayouts/slideLayout22.xml"/><Relationship Id="rId4" Type="http://schemas.openxmlformats.org/officeDocument/2006/relationships/image" Target="../media/image44.png"/></Relationships>
</file>

<file path=ppt/slides/_rels/slide1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4.xml"/><Relationship Id="rId1" Type="http://schemas.openxmlformats.org/officeDocument/2006/relationships/slideLayout" Target="../slideLayouts/slideLayout16.xml"/><Relationship Id="rId6" Type="http://schemas.openxmlformats.org/officeDocument/2006/relationships/image" Target="../media/image46.png"/><Relationship Id="rId5" Type="http://schemas.openxmlformats.org/officeDocument/2006/relationships/hyperlink" Target="https://raw.githubusercontent.com/cncf/velocity/master/charts/top30_20170801_20180801.png" TargetMode="External"/><Relationship Id="rId4" Type="http://schemas.openxmlformats.org/officeDocument/2006/relationships/hyperlink" Target="https://www.cncf.io/blog/2017/06/05/30-highest-velocity-open-source-projects/"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5.xml"/><Relationship Id="rId1" Type="http://schemas.openxmlformats.org/officeDocument/2006/relationships/slideLayout" Target="../slideLayouts/slideLayout9.xml"/><Relationship Id="rId4" Type="http://schemas.openxmlformats.org/officeDocument/2006/relationships/image" Target="../media/image4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8.png"/><Relationship Id="rId7" Type="http://schemas.openxmlformats.org/officeDocument/2006/relationships/image" Target="../media/image52.png"/><Relationship Id="rId12" Type="http://schemas.openxmlformats.org/officeDocument/2006/relationships/image" Target="../media/image57.png"/><Relationship Id="rId2" Type="http://schemas.openxmlformats.org/officeDocument/2006/relationships/notesSlide" Target="../notesSlides/notesSlide19.xml"/><Relationship Id="rId1" Type="http://schemas.openxmlformats.org/officeDocument/2006/relationships/slideLayout" Target="../slideLayouts/slideLayout5.xml"/><Relationship Id="rId6" Type="http://schemas.openxmlformats.org/officeDocument/2006/relationships/image" Target="../media/image51.png"/><Relationship Id="rId11" Type="http://schemas.openxmlformats.org/officeDocument/2006/relationships/image" Target="../media/image56.png"/><Relationship Id="rId5" Type="http://schemas.openxmlformats.org/officeDocument/2006/relationships/image" Target="../media/image50.png"/><Relationship Id="rId10" Type="http://schemas.openxmlformats.org/officeDocument/2006/relationships/image" Target="../media/image55.png"/><Relationship Id="rId4" Type="http://schemas.openxmlformats.org/officeDocument/2006/relationships/image" Target="../media/image49.png"/><Relationship Id="rId9" Type="http://schemas.openxmlformats.org/officeDocument/2006/relationships/image" Target="../media/image54.png"/></Relationships>
</file>

<file path=ppt/slides/_rels/slide22.xml.rels><?xml version="1.0" encoding="UTF-8" standalone="yes"?>
<Relationships xmlns="http://schemas.openxmlformats.org/package/2006/relationships"><Relationship Id="rId3" Type="http://schemas.openxmlformats.org/officeDocument/2006/relationships/image" Target="../media/image58.jp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 Id="rId9" Type="http://schemas.openxmlformats.org/officeDocument/2006/relationships/image" Target="../media/image65.png"/></Relationships>
</file>

<file path=ppt/slides/_rels/slide24.xml.rels><?xml version="1.0" encoding="UTF-8" standalone="yes"?>
<Relationships xmlns="http://schemas.openxmlformats.org/package/2006/relationships"><Relationship Id="rId3" Type="http://schemas.openxmlformats.org/officeDocument/2006/relationships/hyperlink" Target="https://launch.visualstudio.com/" TargetMode="External"/><Relationship Id="rId2" Type="http://schemas.openxmlformats.org/officeDocument/2006/relationships/image" Target="../media/image66.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hyperlink" Target="https://aka.ms/migratetothecloud" TargetMode="External"/><Relationship Id="rId2" Type="http://schemas.openxmlformats.org/officeDocument/2006/relationships/notesSlide" Target="../notesSlides/notesSlide22.xml"/><Relationship Id="rId1" Type="http://schemas.openxmlformats.org/officeDocument/2006/relationships/slideLayout" Target="../slideLayouts/slideLayout3.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15.xml"/><Relationship Id="rId6" Type="http://schemas.openxmlformats.org/officeDocument/2006/relationships/image" Target="../media/image18.png"/><Relationship Id="rId5" Type="http://schemas.openxmlformats.org/officeDocument/2006/relationships/image" Target="../media/image15.png"/><Relationship Id="rId4" Type="http://schemas.openxmlformats.org/officeDocument/2006/relationships/image" Target="../media/image1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png"/><Relationship Id="rId18" Type="http://schemas.microsoft.com/office/2007/relationships/hdphoto" Target="../media/hdphoto1.wdp"/><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png"/><Relationship Id="rId17" Type="http://schemas.openxmlformats.org/officeDocument/2006/relationships/image" Target="../media/image20.png"/><Relationship Id="rId2" Type="http://schemas.openxmlformats.org/officeDocument/2006/relationships/notesSlide" Target="../notesSlides/notesSlide3.xml"/><Relationship Id="rId16" Type="http://schemas.openxmlformats.org/officeDocument/2006/relationships/image" Target="../media/image19.png"/><Relationship Id="rId1" Type="http://schemas.openxmlformats.org/officeDocument/2006/relationships/slideLayout" Target="../slideLayouts/slideLayout16.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5" Type="http://schemas.openxmlformats.org/officeDocument/2006/relationships/image" Target="../media/image1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 Id="rId14" Type="http://schemas.openxmlformats.org/officeDocument/2006/relationships/image" Target="../media/image17.png"/></Relationships>
</file>

<file path=ppt/slides/_rels/slide3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8.xml"/><Relationship Id="rId1" Type="http://schemas.openxmlformats.org/officeDocument/2006/relationships/slideLayout" Target="../slideLayouts/slideLayout19.xml"/><Relationship Id="rId5" Type="http://schemas.openxmlformats.org/officeDocument/2006/relationships/image" Target="../media/image72.png"/><Relationship Id="rId4" Type="http://schemas.openxmlformats.org/officeDocument/2006/relationships/image" Target="../media/image7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hyperlink" Target="https://aka.ms/netcorewinforms" TargetMode="External"/><Relationship Id="rId2" Type="http://schemas.openxmlformats.org/officeDocument/2006/relationships/notesSlide" Target="../notesSlides/notesSlide30.xml"/><Relationship Id="rId1" Type="http://schemas.openxmlformats.org/officeDocument/2006/relationships/slideLayout" Target="../slideLayouts/slideLayout3.xml"/><Relationship Id="rId4" Type="http://schemas.openxmlformats.org/officeDocument/2006/relationships/image" Target="../media/image73.png"/></Relationships>
</file>

<file path=ppt/slides/_rels/slide3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1.xml"/><Relationship Id="rId1" Type="http://schemas.openxmlformats.org/officeDocument/2006/relationships/slideLayout" Target="../slideLayouts/slideLayout3.xml"/><Relationship Id="rId4" Type="http://schemas.openxmlformats.org/officeDocument/2006/relationships/image" Target="../media/image75.svg"/></Relationships>
</file>

<file path=ppt/slides/_rels/slide37.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76.png"/><Relationship Id="rId7" Type="http://schemas.openxmlformats.org/officeDocument/2006/relationships/image" Target="../media/image80.png"/><Relationship Id="rId2" Type="http://schemas.openxmlformats.org/officeDocument/2006/relationships/notesSlide" Target="../notesSlides/notesSlide32.xml"/><Relationship Id="rId1" Type="http://schemas.openxmlformats.org/officeDocument/2006/relationships/slideLayout" Target="../slideLayouts/slideLayout5.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38.xml.rels><?xml version="1.0" encoding="UTF-8" standalone="yes"?>
<Relationships xmlns="http://schemas.openxmlformats.org/package/2006/relationships"><Relationship Id="rId3" Type="http://schemas.openxmlformats.org/officeDocument/2006/relationships/hyperlink" Target="https://github.com/dotnet/machinelearning" TargetMode="External"/><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hyperlink" Target="https://github.com/dotnet/machinelearning-samples" TargetMode="External"/><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8" Type="http://schemas.openxmlformats.org/officeDocument/2006/relationships/hyperlink" Target="http://customers.microsoft.com/en-us/story/a-top-game-studio-of-netease-transforms-development-and-accelerates-time-to-market-with-net-core" TargetMode="External"/><Relationship Id="rId13" Type="http://schemas.openxmlformats.org/officeDocument/2006/relationships/image" Target="../media/image23.png"/><Relationship Id="rId18" Type="http://schemas.openxmlformats.org/officeDocument/2006/relationships/hyperlink" Target="http://www.microsoft.com/net/customers" TargetMode="External"/><Relationship Id="rId3" Type="http://schemas.openxmlformats.org/officeDocument/2006/relationships/hyperlink" Target="http://customers.microsoft.com/en-us/story/raygun" TargetMode="External"/><Relationship Id="rId7" Type="http://schemas.openxmlformats.org/officeDocument/2006/relationships/hyperlink" Target="http://customers.microsoft.com/en-us/story/age-of-ascent-an-ultra-mmo-game-powered-by-azure" TargetMode="External"/><Relationship Id="rId12" Type="http://schemas.openxmlformats.org/officeDocument/2006/relationships/image" Target="../media/image22.png"/><Relationship Id="rId17" Type="http://schemas.openxmlformats.org/officeDocument/2006/relationships/image" Target="../media/image27.png"/><Relationship Id="rId2" Type="http://schemas.openxmlformats.org/officeDocument/2006/relationships/notesSlide" Target="../notesSlides/notesSlide4.xml"/><Relationship Id="rId16" Type="http://schemas.openxmlformats.org/officeDocument/2006/relationships/image" Target="../media/image26.png"/><Relationship Id="rId1" Type="http://schemas.openxmlformats.org/officeDocument/2006/relationships/slideLayout" Target="../slideLayouts/slideLayout3.xml"/><Relationship Id="rId6" Type="http://schemas.openxmlformats.org/officeDocument/2006/relationships/hyperlink" Target="https://customers.microsoft.com/en-us/story/tencent-telecommunications-dotnetcore" TargetMode="External"/><Relationship Id="rId11" Type="http://schemas.openxmlformats.org/officeDocument/2006/relationships/hyperlink" Target="https://customers.microsoft.com/en-US/story/godaddy-professional-services-net-core" TargetMode="External"/><Relationship Id="rId5" Type="http://schemas.openxmlformats.org/officeDocument/2006/relationships/hyperlink" Target="http://customers.microsoft.com/en-us/story/jetcustomerstory" TargetMode="External"/><Relationship Id="rId15" Type="http://schemas.openxmlformats.org/officeDocument/2006/relationships/image" Target="../media/image25.png"/><Relationship Id="rId10" Type="http://schemas.openxmlformats.org/officeDocument/2006/relationships/image" Target="../media/image21.png"/><Relationship Id="rId4" Type="http://schemas.openxmlformats.org/officeDocument/2006/relationships/hyperlink" Target="https://customers.microsoft.com/en-us/story/quantum-technologies-discrete-manufacturing-azure" TargetMode="External"/><Relationship Id="rId9" Type="http://schemas.openxmlformats.org/officeDocument/2006/relationships/hyperlink" Target="https://customers.microsoft.com/en-us/story/ups" TargetMode="External"/><Relationship Id="rId14" Type="http://schemas.openxmlformats.org/officeDocument/2006/relationships/image" Target="../media/image24.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pn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png"/><Relationship Id="rId17" Type="http://schemas.openxmlformats.org/officeDocument/2006/relationships/hyperlink" Target="http://www.dot.net/" TargetMode="External"/><Relationship Id="rId2" Type="http://schemas.openxmlformats.org/officeDocument/2006/relationships/notesSlide" Target="../notesSlides/notesSlide36.xml"/><Relationship Id="rId16" Type="http://schemas.openxmlformats.org/officeDocument/2006/relationships/image" Target="../media/image19.png"/><Relationship Id="rId1" Type="http://schemas.openxmlformats.org/officeDocument/2006/relationships/slideLayout" Target="../slideLayouts/slideLayout16.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5" Type="http://schemas.openxmlformats.org/officeDocument/2006/relationships/image" Target="../media/image1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 Id="rId14" Type="http://schemas.openxmlformats.org/officeDocument/2006/relationships/image" Target="../media/image17.png"/></Relationships>
</file>

<file path=ppt/slides/_rels/slide5.xml.rels><?xml version="1.0" encoding="UTF-8" standalone="yes"?>
<Relationships xmlns="http://schemas.openxmlformats.org/package/2006/relationships"><Relationship Id="rId3" Type="http://schemas.openxmlformats.org/officeDocument/2006/relationships/hyperlink" Target="https://www.youtube.com/watch?v=hUNKUwYH0Tg" TargetMode="External"/><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28.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hyperlink" Target="http://www.dot.net/customers" TargetMode="External"/><Relationship Id="rId2" Type="http://schemas.openxmlformats.org/officeDocument/2006/relationships/notesSlide" Target="../notesSlides/notesSlide7.xml"/><Relationship Id="rId1" Type="http://schemas.openxmlformats.org/officeDocument/2006/relationships/slideLayout" Target="../slideLayouts/slideLayout23.xml"/><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hyperlink" Target="https://www.techempower.com/benchmarks/#section=data-r16&amp;hw=ph&amp;test=plaintext" TargetMode="External"/></Relationships>
</file>

<file path=ppt/slides/_rels/slide9.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8.xml"/><Relationship Id="rId1" Type="http://schemas.openxmlformats.org/officeDocument/2006/relationships/slideLayout" Target="../slideLayouts/slideLayout17.xml"/><Relationship Id="rId4" Type="http://schemas.openxmlformats.org/officeDocument/2006/relationships/hyperlink" Target="https://www.techempower.com/benchmarks/#section=data-r16&amp;hw=ph&amp;test=fortune&amp;a=2"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66261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28EDCD-3C35-4EE4-8593-9B67247368B0}"/>
              </a:ext>
            </a:extLst>
          </p:cNvPr>
          <p:cNvSpPr>
            <a:spLocks noGrp="1"/>
          </p:cNvSpPr>
          <p:nvPr>
            <p:ph type="title"/>
          </p:nvPr>
        </p:nvSpPr>
        <p:spPr/>
        <p:txBody>
          <a:bodyPr/>
          <a:lstStyle/>
          <a:p>
            <a:r>
              <a:rPr lang="en-US"/>
              <a:t>Bing.com Runs on .NET Core 2.1</a:t>
            </a:r>
          </a:p>
        </p:txBody>
      </p:sp>
      <p:pic>
        <p:nvPicPr>
          <p:cNvPr id="7" name="Picture 6">
            <a:extLst>
              <a:ext uri="{FF2B5EF4-FFF2-40B4-BE49-F238E27FC236}">
                <a16:creationId xmlns:a16="http://schemas.microsoft.com/office/drawing/2014/main" id="{9692AA8C-94FD-4D60-ABCD-E9FBBB9EB257}"/>
              </a:ext>
            </a:extLst>
          </p:cNvPr>
          <p:cNvPicPr>
            <a:picLocks noChangeAspect="1"/>
          </p:cNvPicPr>
          <p:nvPr/>
        </p:nvPicPr>
        <p:blipFill>
          <a:blip r:embed="rId3"/>
          <a:stretch>
            <a:fillRect/>
          </a:stretch>
        </p:blipFill>
        <p:spPr>
          <a:xfrm>
            <a:off x="2590953" y="1142835"/>
            <a:ext cx="7010093" cy="5526888"/>
          </a:xfrm>
          <a:prstGeom prst="rect">
            <a:avLst/>
          </a:prstGeom>
          <a:ln>
            <a:solidFill>
              <a:schemeClr val="accent1"/>
            </a:solidFill>
          </a:ln>
        </p:spPr>
      </p:pic>
      <p:pic>
        <p:nvPicPr>
          <p:cNvPr id="6" name="Picture 5">
            <a:extLst>
              <a:ext uri="{FF2B5EF4-FFF2-40B4-BE49-F238E27FC236}">
                <a16:creationId xmlns:a16="http://schemas.microsoft.com/office/drawing/2014/main" id="{FD1ACFD6-29E3-4F06-A1C5-7C50798882AB}"/>
              </a:ext>
            </a:extLst>
          </p:cNvPr>
          <p:cNvPicPr>
            <a:picLocks noChangeAspect="1"/>
          </p:cNvPicPr>
          <p:nvPr/>
        </p:nvPicPr>
        <p:blipFill>
          <a:blip r:embed="rId4"/>
          <a:stretch>
            <a:fillRect/>
          </a:stretch>
        </p:blipFill>
        <p:spPr>
          <a:xfrm>
            <a:off x="6700646" y="1034899"/>
            <a:ext cx="5491354" cy="6114746"/>
          </a:xfrm>
          <a:prstGeom prst="rect">
            <a:avLst/>
          </a:prstGeom>
          <a:ln>
            <a:solidFill>
              <a:schemeClr val="accent1"/>
            </a:solidFill>
          </a:ln>
        </p:spPr>
      </p:pic>
      <p:pic>
        <p:nvPicPr>
          <p:cNvPr id="8" name="Picture 7">
            <a:extLst>
              <a:ext uri="{FF2B5EF4-FFF2-40B4-BE49-F238E27FC236}">
                <a16:creationId xmlns:a16="http://schemas.microsoft.com/office/drawing/2014/main" id="{EFA45DAC-857F-43D5-9618-A3D0F1AB405F}"/>
              </a:ext>
            </a:extLst>
          </p:cNvPr>
          <p:cNvPicPr>
            <a:picLocks noChangeAspect="1"/>
          </p:cNvPicPr>
          <p:nvPr/>
        </p:nvPicPr>
        <p:blipFill>
          <a:blip r:embed="rId5"/>
          <a:stretch>
            <a:fillRect/>
          </a:stretch>
        </p:blipFill>
        <p:spPr>
          <a:xfrm>
            <a:off x="0" y="1328827"/>
            <a:ext cx="6745833" cy="5526889"/>
          </a:xfrm>
          <a:prstGeom prst="rect">
            <a:avLst/>
          </a:prstGeom>
          <a:ln>
            <a:solidFill>
              <a:schemeClr val="accent1"/>
            </a:solidFill>
          </a:ln>
        </p:spPr>
      </p:pic>
      <p:pic>
        <p:nvPicPr>
          <p:cNvPr id="9" name="Picture 8">
            <a:extLst>
              <a:ext uri="{FF2B5EF4-FFF2-40B4-BE49-F238E27FC236}">
                <a16:creationId xmlns:a16="http://schemas.microsoft.com/office/drawing/2014/main" id="{278FC2B6-1D25-42F8-800D-35DCB5CF5671}"/>
              </a:ext>
            </a:extLst>
          </p:cNvPr>
          <p:cNvPicPr>
            <a:picLocks noChangeAspect="1"/>
          </p:cNvPicPr>
          <p:nvPr/>
        </p:nvPicPr>
        <p:blipFill>
          <a:blip r:embed="rId6"/>
          <a:stretch>
            <a:fillRect/>
          </a:stretch>
        </p:blipFill>
        <p:spPr>
          <a:xfrm>
            <a:off x="3056449" y="1669098"/>
            <a:ext cx="6315075" cy="5000625"/>
          </a:xfrm>
          <a:prstGeom prst="rect">
            <a:avLst/>
          </a:prstGeom>
        </p:spPr>
      </p:pic>
      <p:pic>
        <p:nvPicPr>
          <p:cNvPr id="10" name="Picture 9">
            <a:extLst>
              <a:ext uri="{FF2B5EF4-FFF2-40B4-BE49-F238E27FC236}">
                <a16:creationId xmlns:a16="http://schemas.microsoft.com/office/drawing/2014/main" id="{8D098F04-0C0B-4FEE-9270-98BB67624594}"/>
              </a:ext>
            </a:extLst>
          </p:cNvPr>
          <p:cNvPicPr>
            <a:picLocks noChangeAspect="1"/>
          </p:cNvPicPr>
          <p:nvPr/>
        </p:nvPicPr>
        <p:blipFill>
          <a:blip r:embed="rId7"/>
          <a:stretch>
            <a:fillRect/>
          </a:stretch>
        </p:blipFill>
        <p:spPr>
          <a:xfrm>
            <a:off x="647699" y="3301414"/>
            <a:ext cx="10896600" cy="3267075"/>
          </a:xfrm>
          <a:prstGeom prst="rect">
            <a:avLst/>
          </a:prstGeom>
          <a:ln>
            <a:solidFill>
              <a:schemeClr val="accent1"/>
            </a:solidFill>
          </a:ln>
        </p:spPr>
      </p:pic>
      <p:pic>
        <p:nvPicPr>
          <p:cNvPr id="3" name="Picture 2">
            <a:hlinkClick r:id="rId8"/>
            <a:extLst>
              <a:ext uri="{FF2B5EF4-FFF2-40B4-BE49-F238E27FC236}">
                <a16:creationId xmlns:a16="http://schemas.microsoft.com/office/drawing/2014/main" id="{DD460FD5-EEAF-4833-A92C-311FC4F5B8EA}"/>
              </a:ext>
            </a:extLst>
          </p:cNvPr>
          <p:cNvPicPr>
            <a:picLocks noChangeAspect="1"/>
          </p:cNvPicPr>
          <p:nvPr/>
        </p:nvPicPr>
        <p:blipFill>
          <a:blip r:embed="rId9"/>
          <a:stretch>
            <a:fillRect/>
          </a:stretch>
        </p:blipFill>
        <p:spPr>
          <a:xfrm>
            <a:off x="2900362" y="304800"/>
            <a:ext cx="6391275" cy="6248400"/>
          </a:xfrm>
          <a:prstGeom prst="rect">
            <a:avLst/>
          </a:prstGeom>
          <a:ln>
            <a:solidFill>
              <a:schemeClr val="accent1"/>
            </a:solidFill>
          </a:ln>
        </p:spPr>
      </p:pic>
    </p:spTree>
    <p:extLst>
      <p:ext uri="{BB962C8B-B14F-4D97-AF65-F5344CB8AC3E}">
        <p14:creationId xmlns:p14="http://schemas.microsoft.com/office/powerpoint/2010/main" val="37191007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2000"/>
                                  </p:stCondLst>
                                  <p:childTnLst>
                                    <p:set>
                                      <p:cBhvr>
                                        <p:cTn id="9" dur="1" fill="hold">
                                          <p:stCondLst>
                                            <p:cond delay="0"/>
                                          </p:stCondLst>
                                        </p:cTn>
                                        <p:tgtEl>
                                          <p:spTgt spid="8"/>
                                        </p:tgtEl>
                                        <p:attrNameLst>
                                          <p:attrName>style.visibility</p:attrName>
                                        </p:attrNameLst>
                                      </p:cBhvr>
                                      <p:to>
                                        <p:strVal val="visible"/>
                                      </p:to>
                                    </p:set>
                                  </p:childTnLst>
                                </p:cTn>
                              </p:par>
                            </p:childTnLst>
                          </p:cTn>
                        </p:par>
                        <p:par>
                          <p:cTn id="10" fill="hold">
                            <p:stCondLst>
                              <p:cond delay="2000"/>
                            </p:stCondLst>
                            <p:childTnLst>
                              <p:par>
                                <p:cTn id="11" presetID="1" presetClass="entr" presetSubtype="0" fill="hold" nodeType="afterEffect">
                                  <p:stCondLst>
                                    <p:cond delay="2000"/>
                                  </p:stCondLst>
                                  <p:childTnLst>
                                    <p:set>
                                      <p:cBhvr>
                                        <p:cTn id="12" dur="1" fill="hold">
                                          <p:stCondLst>
                                            <p:cond delay="0"/>
                                          </p:stCondLst>
                                        </p:cTn>
                                        <p:tgtEl>
                                          <p:spTgt spid="9"/>
                                        </p:tgtEl>
                                        <p:attrNameLst>
                                          <p:attrName>style.visibility</p:attrName>
                                        </p:attrNameLst>
                                      </p:cBhvr>
                                      <p:to>
                                        <p:strVal val="visible"/>
                                      </p:to>
                                    </p:set>
                                  </p:childTnLst>
                                </p:cTn>
                              </p:par>
                            </p:childTnLst>
                          </p:cTn>
                        </p:par>
                        <p:par>
                          <p:cTn id="13" fill="hold">
                            <p:stCondLst>
                              <p:cond delay="4000"/>
                            </p:stCondLst>
                            <p:childTnLst>
                              <p:par>
                                <p:cTn id="14" presetID="1" presetClass="entr" presetSubtype="0" fill="hold" nodeType="afterEffect">
                                  <p:stCondLst>
                                    <p:cond delay="2000"/>
                                  </p:stCondLst>
                                  <p:childTnLst>
                                    <p:set>
                                      <p:cBhvr>
                                        <p:cTn id="15" dur="1" fill="hold">
                                          <p:stCondLst>
                                            <p:cond delay="0"/>
                                          </p:stCondLst>
                                        </p:cTn>
                                        <p:tgtEl>
                                          <p:spTgt spid="10"/>
                                        </p:tgtEl>
                                        <p:attrNameLst>
                                          <p:attrName>style.visibility</p:attrName>
                                        </p:attrNameLst>
                                      </p:cBhvr>
                                      <p:to>
                                        <p:strVal val="visible"/>
                                      </p:to>
                                    </p:set>
                                  </p:childTnLst>
                                </p:cTn>
                              </p:par>
                            </p:childTnLst>
                          </p:cTn>
                        </p:par>
                        <p:par>
                          <p:cTn id="16" fill="hold">
                            <p:stCondLst>
                              <p:cond delay="6000"/>
                            </p:stCondLst>
                            <p:childTnLst>
                              <p:par>
                                <p:cTn id="17" presetID="1" presetClass="entr" presetSubtype="0" fill="hold" nodeType="afterEffect">
                                  <p:stCondLst>
                                    <p:cond delay="200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4325467" y="3118016"/>
            <a:ext cx="3441480" cy="621968"/>
          </a:xfrm>
          <a:prstGeom prst="rect">
            <a:avLst/>
          </a:prstGeom>
          <a:noFill/>
        </p:spPr>
        <p:txBody>
          <a:bodyPr wrap="square" lIns="179259" tIns="143407" rIns="179259" bIns="143407" rtlCol="0" anchor="ctr" anchorCtr="0">
            <a:sp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2353" b="1" i="0" u="none" strike="noStrike" kern="1200" cap="none" spc="0" normalizeH="0" baseline="0" noProof="0">
                <a:ln>
                  <a:noFill/>
                </a:ln>
                <a:gradFill>
                  <a:gsLst>
                    <a:gs pos="1333">
                      <a:prstClr val="white"/>
                    </a:gs>
                    <a:gs pos="8000">
                      <a:prstClr val="white"/>
                    </a:gs>
                  </a:gsLst>
                  <a:lin ang="5400000" scaled="0"/>
                </a:gradFill>
                <a:effectLst/>
                <a:uLnTx/>
                <a:uFillTx/>
                <a:latin typeface="Segoe UI"/>
                <a:ea typeface="+mn-ea"/>
                <a:cs typeface="+mn-cs"/>
              </a:rPr>
              <a:t>.NET ECOSYSTEM</a:t>
            </a:r>
            <a:endParaRPr kumimoji="0" lang="en-US" sz="1175" b="0" i="0" u="none" strike="noStrike" kern="1200" cap="none" spc="0" normalizeH="0" baseline="0" noProof="0">
              <a:ln>
                <a:noFill/>
              </a:ln>
              <a:gradFill>
                <a:gsLst>
                  <a:gs pos="1333">
                    <a:prstClr val="white"/>
                  </a:gs>
                  <a:gs pos="8000">
                    <a:prstClr val="white"/>
                  </a:gs>
                </a:gsLst>
                <a:lin ang="5400000" scaled="0"/>
              </a:gradFill>
              <a:effectLst/>
              <a:uLnTx/>
              <a:uFillTx/>
              <a:latin typeface="Segoe UI"/>
              <a:ea typeface="+mn-ea"/>
              <a:cs typeface="+mn-cs"/>
            </a:endParaRPr>
          </a:p>
        </p:txBody>
      </p:sp>
      <p:pic>
        <p:nvPicPr>
          <p:cNvPr id="22" name="Picture 21"/>
          <p:cNvPicPr>
            <a:picLocks noChangeAspect="1"/>
          </p:cNvPicPr>
          <p:nvPr/>
        </p:nvPicPr>
        <p:blipFill>
          <a:blip r:embed="rId3"/>
          <a:stretch>
            <a:fillRect/>
          </a:stretch>
        </p:blipFill>
        <p:spPr>
          <a:xfrm>
            <a:off x="5064324" y="2481353"/>
            <a:ext cx="1932642" cy="1932642"/>
          </a:xfrm>
          <a:prstGeom prst="rect">
            <a:avLst/>
          </a:prstGeom>
        </p:spPr>
      </p:pic>
      <p:sp>
        <p:nvSpPr>
          <p:cNvPr id="10" name="Oval 9"/>
          <p:cNvSpPr/>
          <p:nvPr/>
        </p:nvSpPr>
        <p:spPr bwMode="auto">
          <a:xfrm>
            <a:off x="4068437" y="1401439"/>
            <a:ext cx="4055125" cy="4055126"/>
          </a:xfrm>
          <a:prstGeom prst="ellipse">
            <a:avLst/>
          </a:prstGeom>
          <a:no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1333">
                    <a:prstClr val="white"/>
                  </a:gs>
                  <a:gs pos="8000">
                    <a:prstClr val="white"/>
                  </a:gs>
                </a:gsLst>
                <a:lin ang="5400000" scaled="0"/>
              </a:gradFill>
              <a:effectLst/>
              <a:uLnTx/>
              <a:uFillTx/>
              <a:latin typeface="Calibri" panose="020F0502020204030204"/>
              <a:ea typeface="Segoe UI" pitchFamily="34" charset="0"/>
              <a:cs typeface="Segoe UI" pitchFamily="34" charset="0"/>
            </a:endParaRPr>
          </a:p>
        </p:txBody>
      </p:sp>
      <p:sp>
        <p:nvSpPr>
          <p:cNvPr id="143" name="Oval 142"/>
          <p:cNvSpPr/>
          <p:nvPr/>
        </p:nvSpPr>
        <p:spPr bwMode="auto">
          <a:xfrm>
            <a:off x="4005886" y="1843361"/>
            <a:ext cx="970989" cy="970990"/>
          </a:xfrm>
          <a:prstGeom prst="ellipse">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1333">
                    <a:prstClr val="white"/>
                  </a:gs>
                  <a:gs pos="8000">
                    <a:prstClr val="white"/>
                  </a:gs>
                </a:gsLst>
                <a:lin ang="5400000" scaled="0"/>
              </a:gradFill>
              <a:effectLst/>
              <a:uLnTx/>
              <a:uFillTx/>
              <a:latin typeface="Calibri" panose="020F0502020204030204"/>
              <a:ea typeface="Segoe UI" pitchFamily="34" charset="0"/>
              <a:cs typeface="Segoe UI" pitchFamily="34" charset="0"/>
            </a:endParaRPr>
          </a:p>
        </p:txBody>
      </p:sp>
      <p:sp>
        <p:nvSpPr>
          <p:cNvPr id="141" name="Oval 140"/>
          <p:cNvSpPr/>
          <p:nvPr/>
        </p:nvSpPr>
        <p:spPr bwMode="auto">
          <a:xfrm>
            <a:off x="4714605" y="4811958"/>
            <a:ext cx="970989" cy="970990"/>
          </a:xfrm>
          <a:prstGeom prst="ellipse">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1333">
                    <a:prstClr val="white"/>
                  </a:gs>
                  <a:gs pos="8000">
                    <a:prstClr val="white"/>
                  </a:gs>
                </a:gsLst>
                <a:lin ang="5400000" scaled="0"/>
              </a:gradFill>
              <a:effectLst/>
              <a:uLnTx/>
              <a:uFillTx/>
              <a:latin typeface="Calibri" panose="020F0502020204030204"/>
              <a:ea typeface="Segoe UI" pitchFamily="34" charset="0"/>
              <a:cs typeface="Segoe UI" pitchFamily="34" charset="0"/>
            </a:endParaRPr>
          </a:p>
        </p:txBody>
      </p:sp>
      <p:sp>
        <p:nvSpPr>
          <p:cNvPr id="75" name="Freeform 10"/>
          <p:cNvSpPr>
            <a:spLocks noEditPoints="1"/>
          </p:cNvSpPr>
          <p:nvPr/>
        </p:nvSpPr>
        <p:spPr bwMode="auto">
          <a:xfrm>
            <a:off x="4900937" y="4938432"/>
            <a:ext cx="598324" cy="613854"/>
          </a:xfrm>
          <a:custGeom>
            <a:avLst/>
            <a:gdLst>
              <a:gd name="T0" fmla="*/ 809 w 809"/>
              <a:gd name="T1" fmla="*/ 330 h 830"/>
              <a:gd name="T2" fmla="*/ 721 w 809"/>
              <a:gd name="T3" fmla="*/ 0 h 830"/>
              <a:gd name="T4" fmla="*/ 390 w 809"/>
              <a:gd name="T5" fmla="*/ 89 h 830"/>
              <a:gd name="T6" fmla="*/ 341 w 809"/>
              <a:gd name="T7" fmla="*/ 175 h 830"/>
              <a:gd name="T8" fmla="*/ 242 w 809"/>
              <a:gd name="T9" fmla="*/ 174 h 830"/>
              <a:gd name="T10" fmla="*/ 0 w 809"/>
              <a:gd name="T11" fmla="*/ 415 h 830"/>
              <a:gd name="T12" fmla="*/ 242 w 809"/>
              <a:gd name="T13" fmla="*/ 656 h 830"/>
              <a:gd name="T14" fmla="*/ 242 w 809"/>
              <a:gd name="T15" fmla="*/ 656 h 830"/>
              <a:gd name="T16" fmla="*/ 341 w 809"/>
              <a:gd name="T17" fmla="*/ 655 h 830"/>
              <a:gd name="T18" fmla="*/ 390 w 809"/>
              <a:gd name="T19" fmla="*/ 741 h 830"/>
              <a:gd name="T20" fmla="*/ 721 w 809"/>
              <a:gd name="T21" fmla="*/ 830 h 830"/>
              <a:gd name="T22" fmla="*/ 809 w 809"/>
              <a:gd name="T23" fmla="*/ 500 h 830"/>
              <a:gd name="T24" fmla="*/ 759 w 809"/>
              <a:gd name="T25" fmla="*/ 415 h 830"/>
              <a:gd name="T26" fmla="*/ 809 w 809"/>
              <a:gd name="T27" fmla="*/ 330 h 830"/>
              <a:gd name="T28" fmla="*/ 602 w 809"/>
              <a:gd name="T29" fmla="*/ 123 h 830"/>
              <a:gd name="T30" fmla="*/ 457 w 809"/>
              <a:gd name="T31" fmla="*/ 374 h 830"/>
              <a:gd name="T32" fmla="*/ 167 w 809"/>
              <a:gd name="T33" fmla="*/ 374 h 830"/>
              <a:gd name="T34" fmla="*/ 349 w 809"/>
              <a:gd name="T35" fmla="*/ 188 h 830"/>
              <a:gd name="T36" fmla="*/ 602 w 809"/>
              <a:gd name="T37" fmla="*/ 123 h 830"/>
              <a:gd name="T38" fmla="*/ 457 w 809"/>
              <a:gd name="T39" fmla="*/ 455 h 830"/>
              <a:gd name="T40" fmla="*/ 602 w 809"/>
              <a:gd name="T41" fmla="*/ 706 h 830"/>
              <a:gd name="T42" fmla="*/ 349 w 809"/>
              <a:gd name="T43" fmla="*/ 642 h 830"/>
              <a:gd name="T44" fmla="*/ 167 w 809"/>
              <a:gd name="T45" fmla="*/ 455 h 830"/>
              <a:gd name="T46" fmla="*/ 457 w 809"/>
              <a:gd name="T47" fmla="*/ 455 h 830"/>
              <a:gd name="T48" fmla="*/ 528 w 809"/>
              <a:gd name="T49" fmla="*/ 415 h 830"/>
              <a:gd name="T50" fmla="*/ 673 w 809"/>
              <a:gd name="T51" fmla="*/ 164 h 830"/>
              <a:gd name="T52" fmla="*/ 743 w 809"/>
              <a:gd name="T53" fmla="*/ 415 h 830"/>
              <a:gd name="T54" fmla="*/ 673 w 809"/>
              <a:gd name="T55" fmla="*/ 665 h 830"/>
              <a:gd name="T56" fmla="*/ 528 w 809"/>
              <a:gd name="T57" fmla="*/ 415 h 8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09" h="830">
                <a:moveTo>
                  <a:pt x="809" y="330"/>
                </a:moveTo>
                <a:lnTo>
                  <a:pt x="721" y="0"/>
                </a:lnTo>
                <a:lnTo>
                  <a:pt x="390" y="89"/>
                </a:lnTo>
                <a:lnTo>
                  <a:pt x="341" y="175"/>
                </a:lnTo>
                <a:lnTo>
                  <a:pt x="242" y="174"/>
                </a:lnTo>
                <a:lnTo>
                  <a:pt x="0" y="415"/>
                </a:lnTo>
                <a:lnTo>
                  <a:pt x="242" y="656"/>
                </a:lnTo>
                <a:lnTo>
                  <a:pt x="242" y="656"/>
                </a:lnTo>
                <a:lnTo>
                  <a:pt x="341" y="655"/>
                </a:lnTo>
                <a:lnTo>
                  <a:pt x="390" y="741"/>
                </a:lnTo>
                <a:lnTo>
                  <a:pt x="721" y="830"/>
                </a:lnTo>
                <a:lnTo>
                  <a:pt x="809" y="500"/>
                </a:lnTo>
                <a:lnTo>
                  <a:pt x="759" y="415"/>
                </a:lnTo>
                <a:lnTo>
                  <a:pt x="809" y="330"/>
                </a:lnTo>
                <a:close/>
                <a:moveTo>
                  <a:pt x="602" y="123"/>
                </a:moveTo>
                <a:lnTo>
                  <a:pt x="457" y="374"/>
                </a:lnTo>
                <a:lnTo>
                  <a:pt x="167" y="374"/>
                </a:lnTo>
                <a:lnTo>
                  <a:pt x="349" y="188"/>
                </a:lnTo>
                <a:lnTo>
                  <a:pt x="602" y="123"/>
                </a:lnTo>
                <a:close/>
                <a:moveTo>
                  <a:pt x="457" y="455"/>
                </a:moveTo>
                <a:lnTo>
                  <a:pt x="602" y="706"/>
                </a:lnTo>
                <a:lnTo>
                  <a:pt x="349" y="642"/>
                </a:lnTo>
                <a:lnTo>
                  <a:pt x="167" y="455"/>
                </a:lnTo>
                <a:lnTo>
                  <a:pt x="457" y="455"/>
                </a:lnTo>
                <a:close/>
                <a:moveTo>
                  <a:pt x="528" y="415"/>
                </a:moveTo>
                <a:lnTo>
                  <a:pt x="673" y="164"/>
                </a:lnTo>
                <a:lnTo>
                  <a:pt x="743" y="415"/>
                </a:lnTo>
                <a:lnTo>
                  <a:pt x="673" y="665"/>
                </a:lnTo>
                <a:lnTo>
                  <a:pt x="528" y="4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sp>
        <p:nvSpPr>
          <p:cNvPr id="142" name="Oval 141"/>
          <p:cNvSpPr/>
          <p:nvPr/>
        </p:nvSpPr>
        <p:spPr bwMode="auto">
          <a:xfrm>
            <a:off x="3877920" y="3782694"/>
            <a:ext cx="970989" cy="970990"/>
          </a:xfrm>
          <a:prstGeom prst="ellipse">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1333">
                    <a:prstClr val="white"/>
                  </a:gs>
                  <a:gs pos="8000">
                    <a:prstClr val="white"/>
                  </a:gs>
                </a:gsLst>
                <a:lin ang="5400000" scaled="0"/>
              </a:gradFill>
              <a:effectLst/>
              <a:uLnTx/>
              <a:uFillTx/>
              <a:latin typeface="Calibri" panose="020F0502020204030204"/>
              <a:ea typeface="Segoe UI" pitchFamily="34" charset="0"/>
              <a:cs typeface="Segoe UI" pitchFamily="34" charset="0"/>
            </a:endParaRPr>
          </a:p>
        </p:txBody>
      </p:sp>
      <p:sp>
        <p:nvSpPr>
          <p:cNvPr id="140" name="Oval 139"/>
          <p:cNvSpPr/>
          <p:nvPr/>
        </p:nvSpPr>
        <p:spPr bwMode="auto">
          <a:xfrm>
            <a:off x="6484765" y="4775392"/>
            <a:ext cx="970989" cy="970990"/>
          </a:xfrm>
          <a:prstGeom prst="ellipse">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1333">
                    <a:prstClr val="white"/>
                  </a:gs>
                  <a:gs pos="8000">
                    <a:prstClr val="white"/>
                  </a:gs>
                </a:gsLst>
                <a:lin ang="5400000" scaled="0"/>
              </a:gradFill>
              <a:effectLst/>
              <a:uLnTx/>
              <a:uFillTx/>
              <a:latin typeface="Calibri" panose="020F0502020204030204"/>
              <a:ea typeface="Segoe UI" pitchFamily="34" charset="0"/>
              <a:cs typeface="Segoe UI" pitchFamily="34" charset="0"/>
            </a:endParaRPr>
          </a:p>
        </p:txBody>
      </p:sp>
      <p:sp>
        <p:nvSpPr>
          <p:cNvPr id="84" name="Freeform 18"/>
          <p:cNvSpPr>
            <a:spLocks noEditPoints="1"/>
          </p:cNvSpPr>
          <p:nvPr/>
        </p:nvSpPr>
        <p:spPr bwMode="auto">
          <a:xfrm>
            <a:off x="6618840" y="4938434"/>
            <a:ext cx="702839" cy="619751"/>
          </a:xfrm>
          <a:custGeom>
            <a:avLst/>
            <a:gdLst>
              <a:gd name="T0" fmla="*/ 149 w 512"/>
              <a:gd name="T1" fmla="*/ 0 h 452"/>
              <a:gd name="T2" fmla="*/ 115 w 512"/>
              <a:gd name="T3" fmla="*/ 20 h 452"/>
              <a:gd name="T4" fmla="*/ 7 w 512"/>
              <a:gd name="T5" fmla="*/ 206 h 452"/>
              <a:gd name="T6" fmla="*/ 7 w 512"/>
              <a:gd name="T7" fmla="*/ 246 h 452"/>
              <a:gd name="T8" fmla="*/ 115 w 512"/>
              <a:gd name="T9" fmla="*/ 432 h 452"/>
              <a:gd name="T10" fmla="*/ 149 w 512"/>
              <a:gd name="T11" fmla="*/ 452 h 452"/>
              <a:gd name="T12" fmla="*/ 363 w 512"/>
              <a:gd name="T13" fmla="*/ 452 h 452"/>
              <a:gd name="T14" fmla="*/ 397 w 512"/>
              <a:gd name="T15" fmla="*/ 432 h 452"/>
              <a:gd name="T16" fmla="*/ 505 w 512"/>
              <a:gd name="T17" fmla="*/ 246 h 452"/>
              <a:gd name="T18" fmla="*/ 505 w 512"/>
              <a:gd name="T19" fmla="*/ 206 h 452"/>
              <a:gd name="T20" fmla="*/ 397 w 512"/>
              <a:gd name="T21" fmla="*/ 20 h 452"/>
              <a:gd name="T22" fmla="*/ 363 w 512"/>
              <a:gd name="T23" fmla="*/ 0 h 452"/>
              <a:gd name="T24" fmla="*/ 149 w 512"/>
              <a:gd name="T25" fmla="*/ 0 h 452"/>
              <a:gd name="T26" fmla="*/ 151 w 512"/>
              <a:gd name="T27" fmla="*/ 109 h 452"/>
              <a:gd name="T28" fmla="*/ 151 w 512"/>
              <a:gd name="T29" fmla="*/ 109 h 452"/>
              <a:gd name="T30" fmla="*/ 188 w 512"/>
              <a:gd name="T31" fmla="*/ 109 h 452"/>
              <a:gd name="T32" fmla="*/ 193 w 512"/>
              <a:gd name="T33" fmla="*/ 112 h 452"/>
              <a:gd name="T34" fmla="*/ 255 w 512"/>
              <a:gd name="T35" fmla="*/ 224 h 452"/>
              <a:gd name="T36" fmla="*/ 256 w 512"/>
              <a:gd name="T37" fmla="*/ 225 h 452"/>
              <a:gd name="T38" fmla="*/ 257 w 512"/>
              <a:gd name="T39" fmla="*/ 224 h 452"/>
              <a:gd name="T40" fmla="*/ 319 w 512"/>
              <a:gd name="T41" fmla="*/ 112 h 452"/>
              <a:gd name="T42" fmla="*/ 324 w 512"/>
              <a:gd name="T43" fmla="*/ 109 h 452"/>
              <a:gd name="T44" fmla="*/ 361 w 512"/>
              <a:gd name="T45" fmla="*/ 109 h 452"/>
              <a:gd name="T46" fmla="*/ 365 w 512"/>
              <a:gd name="T47" fmla="*/ 116 h 452"/>
              <a:gd name="T48" fmla="*/ 303 w 512"/>
              <a:gd name="T49" fmla="*/ 226 h 452"/>
              <a:gd name="T50" fmla="*/ 365 w 512"/>
              <a:gd name="T51" fmla="*/ 336 h 452"/>
              <a:gd name="T52" fmla="*/ 361 w 512"/>
              <a:gd name="T53" fmla="*/ 343 h 452"/>
              <a:gd name="T54" fmla="*/ 324 w 512"/>
              <a:gd name="T55" fmla="*/ 343 h 452"/>
              <a:gd name="T56" fmla="*/ 319 w 512"/>
              <a:gd name="T57" fmla="*/ 340 h 452"/>
              <a:gd name="T58" fmla="*/ 257 w 512"/>
              <a:gd name="T59" fmla="*/ 228 h 452"/>
              <a:gd name="T60" fmla="*/ 256 w 512"/>
              <a:gd name="T61" fmla="*/ 226 h 452"/>
              <a:gd name="T62" fmla="*/ 255 w 512"/>
              <a:gd name="T63" fmla="*/ 228 h 452"/>
              <a:gd name="T64" fmla="*/ 193 w 512"/>
              <a:gd name="T65" fmla="*/ 340 h 452"/>
              <a:gd name="T66" fmla="*/ 188 w 512"/>
              <a:gd name="T67" fmla="*/ 343 h 452"/>
              <a:gd name="T68" fmla="*/ 151 w 512"/>
              <a:gd name="T69" fmla="*/ 343 h 452"/>
              <a:gd name="T70" fmla="*/ 147 w 512"/>
              <a:gd name="T71" fmla="*/ 336 h 452"/>
              <a:gd name="T72" fmla="*/ 209 w 512"/>
              <a:gd name="T73" fmla="*/ 226 h 452"/>
              <a:gd name="T74" fmla="*/ 147 w 512"/>
              <a:gd name="T75" fmla="*/ 116 h 452"/>
              <a:gd name="T76" fmla="*/ 151 w 512"/>
              <a:gd name="T77" fmla="*/ 109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12" h="452">
                <a:moveTo>
                  <a:pt x="149" y="0"/>
                </a:moveTo>
                <a:cubicBezTo>
                  <a:pt x="135" y="0"/>
                  <a:pt x="121" y="8"/>
                  <a:pt x="115" y="20"/>
                </a:cubicBezTo>
                <a:cubicBezTo>
                  <a:pt x="7" y="206"/>
                  <a:pt x="7" y="206"/>
                  <a:pt x="7" y="206"/>
                </a:cubicBezTo>
                <a:cubicBezTo>
                  <a:pt x="0" y="218"/>
                  <a:pt x="0" y="234"/>
                  <a:pt x="7" y="246"/>
                </a:cubicBezTo>
                <a:cubicBezTo>
                  <a:pt x="115" y="432"/>
                  <a:pt x="115" y="432"/>
                  <a:pt x="115" y="432"/>
                </a:cubicBezTo>
                <a:cubicBezTo>
                  <a:pt x="121" y="444"/>
                  <a:pt x="135" y="452"/>
                  <a:pt x="149" y="452"/>
                </a:cubicBezTo>
                <a:cubicBezTo>
                  <a:pt x="363" y="452"/>
                  <a:pt x="363" y="452"/>
                  <a:pt x="363" y="452"/>
                </a:cubicBezTo>
                <a:cubicBezTo>
                  <a:pt x="377" y="452"/>
                  <a:pt x="391" y="444"/>
                  <a:pt x="397" y="432"/>
                </a:cubicBezTo>
                <a:cubicBezTo>
                  <a:pt x="505" y="246"/>
                  <a:pt x="505" y="246"/>
                  <a:pt x="505" y="246"/>
                </a:cubicBezTo>
                <a:cubicBezTo>
                  <a:pt x="512" y="234"/>
                  <a:pt x="512" y="218"/>
                  <a:pt x="505" y="206"/>
                </a:cubicBezTo>
                <a:cubicBezTo>
                  <a:pt x="397" y="20"/>
                  <a:pt x="397" y="20"/>
                  <a:pt x="397" y="20"/>
                </a:cubicBezTo>
                <a:cubicBezTo>
                  <a:pt x="391" y="8"/>
                  <a:pt x="377" y="0"/>
                  <a:pt x="363" y="0"/>
                </a:cubicBezTo>
                <a:cubicBezTo>
                  <a:pt x="149" y="0"/>
                  <a:pt x="149" y="0"/>
                  <a:pt x="149" y="0"/>
                </a:cubicBezTo>
                <a:close/>
                <a:moveTo>
                  <a:pt x="151" y="109"/>
                </a:moveTo>
                <a:cubicBezTo>
                  <a:pt x="151" y="109"/>
                  <a:pt x="151" y="109"/>
                  <a:pt x="151" y="109"/>
                </a:cubicBezTo>
                <a:cubicBezTo>
                  <a:pt x="188" y="109"/>
                  <a:pt x="188" y="109"/>
                  <a:pt x="188" y="109"/>
                </a:cubicBezTo>
                <a:cubicBezTo>
                  <a:pt x="190" y="109"/>
                  <a:pt x="192" y="110"/>
                  <a:pt x="193" y="112"/>
                </a:cubicBezTo>
                <a:cubicBezTo>
                  <a:pt x="255" y="224"/>
                  <a:pt x="255" y="224"/>
                  <a:pt x="255" y="224"/>
                </a:cubicBezTo>
                <a:cubicBezTo>
                  <a:pt x="256" y="224"/>
                  <a:pt x="256" y="225"/>
                  <a:pt x="256" y="225"/>
                </a:cubicBezTo>
                <a:cubicBezTo>
                  <a:pt x="256" y="225"/>
                  <a:pt x="256" y="224"/>
                  <a:pt x="257" y="224"/>
                </a:cubicBezTo>
                <a:cubicBezTo>
                  <a:pt x="319" y="112"/>
                  <a:pt x="319" y="112"/>
                  <a:pt x="319" y="112"/>
                </a:cubicBezTo>
                <a:cubicBezTo>
                  <a:pt x="320" y="110"/>
                  <a:pt x="322" y="109"/>
                  <a:pt x="324" y="109"/>
                </a:cubicBezTo>
                <a:cubicBezTo>
                  <a:pt x="361" y="109"/>
                  <a:pt x="361" y="109"/>
                  <a:pt x="361" y="109"/>
                </a:cubicBezTo>
                <a:cubicBezTo>
                  <a:pt x="364" y="109"/>
                  <a:pt x="366" y="113"/>
                  <a:pt x="365" y="116"/>
                </a:cubicBezTo>
                <a:cubicBezTo>
                  <a:pt x="303" y="226"/>
                  <a:pt x="303" y="226"/>
                  <a:pt x="303" y="226"/>
                </a:cubicBezTo>
                <a:cubicBezTo>
                  <a:pt x="365" y="336"/>
                  <a:pt x="365" y="336"/>
                  <a:pt x="365" y="336"/>
                </a:cubicBezTo>
                <a:cubicBezTo>
                  <a:pt x="366" y="339"/>
                  <a:pt x="364" y="343"/>
                  <a:pt x="361" y="343"/>
                </a:cubicBezTo>
                <a:cubicBezTo>
                  <a:pt x="324" y="343"/>
                  <a:pt x="324" y="343"/>
                  <a:pt x="324" y="343"/>
                </a:cubicBezTo>
                <a:cubicBezTo>
                  <a:pt x="322" y="343"/>
                  <a:pt x="320" y="342"/>
                  <a:pt x="319" y="340"/>
                </a:cubicBezTo>
                <a:cubicBezTo>
                  <a:pt x="257" y="228"/>
                  <a:pt x="257" y="228"/>
                  <a:pt x="257" y="228"/>
                </a:cubicBezTo>
                <a:cubicBezTo>
                  <a:pt x="256" y="228"/>
                  <a:pt x="256" y="227"/>
                  <a:pt x="256" y="226"/>
                </a:cubicBezTo>
                <a:cubicBezTo>
                  <a:pt x="256" y="227"/>
                  <a:pt x="256" y="228"/>
                  <a:pt x="255" y="228"/>
                </a:cubicBezTo>
                <a:cubicBezTo>
                  <a:pt x="193" y="340"/>
                  <a:pt x="193" y="340"/>
                  <a:pt x="193" y="340"/>
                </a:cubicBezTo>
                <a:cubicBezTo>
                  <a:pt x="192" y="342"/>
                  <a:pt x="190" y="343"/>
                  <a:pt x="188" y="343"/>
                </a:cubicBezTo>
                <a:cubicBezTo>
                  <a:pt x="151" y="343"/>
                  <a:pt x="151" y="343"/>
                  <a:pt x="151" y="343"/>
                </a:cubicBezTo>
                <a:cubicBezTo>
                  <a:pt x="148" y="343"/>
                  <a:pt x="146" y="339"/>
                  <a:pt x="147" y="336"/>
                </a:cubicBezTo>
                <a:cubicBezTo>
                  <a:pt x="209" y="226"/>
                  <a:pt x="209" y="226"/>
                  <a:pt x="209" y="226"/>
                </a:cubicBezTo>
                <a:cubicBezTo>
                  <a:pt x="147" y="116"/>
                  <a:pt x="147" y="116"/>
                  <a:pt x="147" y="116"/>
                </a:cubicBezTo>
                <a:cubicBezTo>
                  <a:pt x="146" y="114"/>
                  <a:pt x="148" y="110"/>
                  <a:pt x="151" y="109"/>
                </a:cubicBezTo>
                <a:close/>
              </a:path>
            </a:pathLst>
          </a:custGeom>
          <a:solidFill>
            <a:schemeClr val="bg1"/>
          </a:solidFill>
          <a:ln>
            <a:noFill/>
          </a:ln>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sp>
        <p:nvSpPr>
          <p:cNvPr id="137" name="Oval 136"/>
          <p:cNvSpPr/>
          <p:nvPr/>
        </p:nvSpPr>
        <p:spPr bwMode="auto">
          <a:xfrm>
            <a:off x="5616679" y="948580"/>
            <a:ext cx="970989" cy="970990"/>
          </a:xfrm>
          <a:prstGeom prst="ellipse">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1333">
                    <a:prstClr val="white"/>
                  </a:gs>
                  <a:gs pos="8000">
                    <a:prstClr val="white"/>
                  </a:gs>
                </a:gsLst>
                <a:lin ang="5400000" scaled="0"/>
              </a:gradFill>
              <a:effectLst/>
              <a:uLnTx/>
              <a:uFillTx/>
              <a:latin typeface="Calibri" panose="020F0502020204030204"/>
              <a:ea typeface="Segoe UI" pitchFamily="34" charset="0"/>
              <a:cs typeface="Segoe UI" pitchFamily="34" charset="0"/>
            </a:endParaRPr>
          </a:p>
        </p:txBody>
      </p:sp>
      <p:sp>
        <p:nvSpPr>
          <p:cNvPr id="80" name="Freeform 14"/>
          <p:cNvSpPr>
            <a:spLocks noEditPoints="1"/>
          </p:cNvSpPr>
          <p:nvPr/>
        </p:nvSpPr>
        <p:spPr bwMode="auto">
          <a:xfrm>
            <a:off x="5820831" y="1177724"/>
            <a:ext cx="547280" cy="554387"/>
          </a:xfrm>
          <a:custGeom>
            <a:avLst/>
            <a:gdLst>
              <a:gd name="T0" fmla="*/ 171 w 228"/>
              <a:gd name="T1" fmla="*/ 0 h 231"/>
              <a:gd name="T2" fmla="*/ 80 w 228"/>
              <a:gd name="T3" fmla="*/ 91 h 231"/>
              <a:gd name="T4" fmla="*/ 23 w 228"/>
              <a:gd name="T5" fmla="*/ 46 h 231"/>
              <a:gd name="T6" fmla="*/ 0 w 228"/>
              <a:gd name="T7" fmla="*/ 57 h 231"/>
              <a:gd name="T8" fmla="*/ 0 w 228"/>
              <a:gd name="T9" fmla="*/ 173 h 231"/>
              <a:gd name="T10" fmla="*/ 23 w 228"/>
              <a:gd name="T11" fmla="*/ 185 h 231"/>
              <a:gd name="T12" fmla="*/ 80 w 228"/>
              <a:gd name="T13" fmla="*/ 139 h 231"/>
              <a:gd name="T14" fmla="*/ 171 w 228"/>
              <a:gd name="T15" fmla="*/ 231 h 231"/>
              <a:gd name="T16" fmla="*/ 228 w 228"/>
              <a:gd name="T17" fmla="*/ 208 h 231"/>
              <a:gd name="T18" fmla="*/ 228 w 228"/>
              <a:gd name="T19" fmla="*/ 22 h 231"/>
              <a:gd name="T20" fmla="*/ 171 w 228"/>
              <a:gd name="T21" fmla="*/ 0 h 231"/>
              <a:gd name="T22" fmla="*/ 171 w 228"/>
              <a:gd name="T23" fmla="*/ 0 h 231"/>
              <a:gd name="T24" fmla="*/ 23 w 228"/>
              <a:gd name="T25" fmla="*/ 150 h 231"/>
              <a:gd name="T26" fmla="*/ 23 w 228"/>
              <a:gd name="T27" fmla="*/ 81 h 231"/>
              <a:gd name="T28" fmla="*/ 57 w 228"/>
              <a:gd name="T29" fmla="*/ 115 h 231"/>
              <a:gd name="T30" fmla="*/ 23 w 228"/>
              <a:gd name="T31" fmla="*/ 150 h 231"/>
              <a:gd name="T32" fmla="*/ 23 w 228"/>
              <a:gd name="T33" fmla="*/ 150 h 231"/>
              <a:gd name="T34" fmla="*/ 110 w 228"/>
              <a:gd name="T35" fmla="*/ 115 h 231"/>
              <a:gd name="T36" fmla="*/ 171 w 228"/>
              <a:gd name="T37" fmla="*/ 68 h 231"/>
              <a:gd name="T38" fmla="*/ 171 w 228"/>
              <a:gd name="T39" fmla="*/ 163 h 231"/>
              <a:gd name="T40" fmla="*/ 110 w 228"/>
              <a:gd name="T41" fmla="*/ 115 h 231"/>
              <a:gd name="T42" fmla="*/ 110 w 228"/>
              <a:gd name="T43" fmla="*/ 115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8" h="231">
                <a:moveTo>
                  <a:pt x="171" y="0"/>
                </a:moveTo>
                <a:cubicBezTo>
                  <a:pt x="80" y="91"/>
                  <a:pt x="80" y="91"/>
                  <a:pt x="80" y="91"/>
                </a:cubicBezTo>
                <a:cubicBezTo>
                  <a:pt x="23" y="46"/>
                  <a:pt x="23" y="46"/>
                  <a:pt x="23" y="46"/>
                </a:cubicBezTo>
                <a:cubicBezTo>
                  <a:pt x="0" y="57"/>
                  <a:pt x="0" y="57"/>
                  <a:pt x="0" y="57"/>
                </a:cubicBezTo>
                <a:cubicBezTo>
                  <a:pt x="0" y="173"/>
                  <a:pt x="0" y="173"/>
                  <a:pt x="0" y="173"/>
                </a:cubicBezTo>
                <a:cubicBezTo>
                  <a:pt x="23" y="185"/>
                  <a:pt x="23" y="185"/>
                  <a:pt x="23" y="185"/>
                </a:cubicBezTo>
                <a:cubicBezTo>
                  <a:pt x="80" y="139"/>
                  <a:pt x="80" y="139"/>
                  <a:pt x="80" y="139"/>
                </a:cubicBezTo>
                <a:cubicBezTo>
                  <a:pt x="171" y="231"/>
                  <a:pt x="171" y="231"/>
                  <a:pt x="171" y="231"/>
                </a:cubicBezTo>
                <a:cubicBezTo>
                  <a:pt x="228" y="208"/>
                  <a:pt x="228" y="208"/>
                  <a:pt x="228" y="208"/>
                </a:cubicBezTo>
                <a:cubicBezTo>
                  <a:pt x="228" y="22"/>
                  <a:pt x="228" y="22"/>
                  <a:pt x="228" y="22"/>
                </a:cubicBezTo>
                <a:cubicBezTo>
                  <a:pt x="171" y="0"/>
                  <a:pt x="171" y="0"/>
                  <a:pt x="171" y="0"/>
                </a:cubicBezTo>
                <a:cubicBezTo>
                  <a:pt x="171" y="0"/>
                  <a:pt x="171" y="0"/>
                  <a:pt x="171" y="0"/>
                </a:cubicBezTo>
                <a:close/>
                <a:moveTo>
                  <a:pt x="23" y="150"/>
                </a:moveTo>
                <a:cubicBezTo>
                  <a:pt x="23" y="81"/>
                  <a:pt x="23" y="81"/>
                  <a:pt x="23" y="81"/>
                </a:cubicBezTo>
                <a:cubicBezTo>
                  <a:pt x="57" y="115"/>
                  <a:pt x="57" y="115"/>
                  <a:pt x="57" y="115"/>
                </a:cubicBezTo>
                <a:cubicBezTo>
                  <a:pt x="23" y="150"/>
                  <a:pt x="23" y="150"/>
                  <a:pt x="23" y="150"/>
                </a:cubicBezTo>
                <a:cubicBezTo>
                  <a:pt x="23" y="150"/>
                  <a:pt x="23" y="150"/>
                  <a:pt x="23" y="150"/>
                </a:cubicBezTo>
                <a:close/>
                <a:moveTo>
                  <a:pt x="110" y="115"/>
                </a:moveTo>
                <a:cubicBezTo>
                  <a:pt x="171" y="68"/>
                  <a:pt x="171" y="68"/>
                  <a:pt x="171" y="68"/>
                </a:cubicBezTo>
                <a:cubicBezTo>
                  <a:pt x="171" y="163"/>
                  <a:pt x="171" y="163"/>
                  <a:pt x="171" y="163"/>
                </a:cubicBezTo>
                <a:cubicBezTo>
                  <a:pt x="110" y="115"/>
                  <a:pt x="110" y="115"/>
                  <a:pt x="110" y="115"/>
                </a:cubicBezTo>
                <a:cubicBezTo>
                  <a:pt x="110" y="115"/>
                  <a:pt x="110" y="115"/>
                  <a:pt x="110" y="11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grpSp>
        <p:nvGrpSpPr>
          <p:cNvPr id="100" name="Group 35"/>
          <p:cNvGrpSpPr>
            <a:grpSpLocks noChangeAspect="1"/>
          </p:cNvGrpSpPr>
          <p:nvPr/>
        </p:nvGrpSpPr>
        <p:grpSpPr bwMode="auto">
          <a:xfrm>
            <a:off x="4169989" y="1903133"/>
            <a:ext cx="563458" cy="679748"/>
            <a:chOff x="-8618" y="5470"/>
            <a:chExt cx="3663" cy="4419"/>
          </a:xfrm>
          <a:solidFill>
            <a:schemeClr val="bg1"/>
          </a:solidFill>
        </p:grpSpPr>
        <p:sp>
          <p:nvSpPr>
            <p:cNvPr id="102" name="Freeform 36"/>
            <p:cNvSpPr>
              <a:spLocks/>
            </p:cNvSpPr>
            <p:nvPr/>
          </p:nvSpPr>
          <p:spPr bwMode="auto">
            <a:xfrm>
              <a:off x="-7250" y="6661"/>
              <a:ext cx="787" cy="241"/>
            </a:xfrm>
            <a:custGeom>
              <a:avLst/>
              <a:gdLst>
                <a:gd name="T0" fmla="*/ 474 w 612"/>
                <a:gd name="T1" fmla="*/ 116 h 188"/>
                <a:gd name="T2" fmla="*/ 260 w 612"/>
                <a:gd name="T3" fmla="*/ 188 h 188"/>
                <a:gd name="T4" fmla="*/ 77 w 612"/>
                <a:gd name="T5" fmla="*/ 117 h 188"/>
                <a:gd name="T6" fmla="*/ 23 w 612"/>
                <a:gd name="T7" fmla="*/ 70 h 188"/>
                <a:gd name="T8" fmla="*/ 12 w 612"/>
                <a:gd name="T9" fmla="*/ 26 h 188"/>
                <a:gd name="T10" fmla="*/ 41 w 612"/>
                <a:gd name="T11" fmla="*/ 59 h 188"/>
                <a:gd name="T12" fmla="*/ 93 w 612"/>
                <a:gd name="T13" fmla="*/ 105 h 188"/>
                <a:gd name="T14" fmla="*/ 260 w 612"/>
                <a:gd name="T15" fmla="*/ 170 h 188"/>
                <a:gd name="T16" fmla="*/ 461 w 612"/>
                <a:gd name="T17" fmla="*/ 101 h 188"/>
                <a:gd name="T18" fmla="*/ 554 w 612"/>
                <a:gd name="T19" fmla="*/ 36 h 188"/>
                <a:gd name="T20" fmla="*/ 594 w 612"/>
                <a:gd name="T21" fmla="*/ 2 h 188"/>
                <a:gd name="T22" fmla="*/ 573 w 612"/>
                <a:gd name="T23" fmla="*/ 46 h 188"/>
                <a:gd name="T24" fmla="*/ 474 w 612"/>
                <a:gd name="T25" fmla="*/ 116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12" h="188">
                  <a:moveTo>
                    <a:pt x="474" y="116"/>
                  </a:moveTo>
                  <a:cubicBezTo>
                    <a:pt x="411" y="148"/>
                    <a:pt x="338" y="188"/>
                    <a:pt x="260" y="188"/>
                  </a:cubicBezTo>
                  <a:cubicBezTo>
                    <a:pt x="182" y="188"/>
                    <a:pt x="121" y="152"/>
                    <a:pt x="77" y="117"/>
                  </a:cubicBezTo>
                  <a:cubicBezTo>
                    <a:pt x="55" y="100"/>
                    <a:pt x="37" y="82"/>
                    <a:pt x="23" y="70"/>
                  </a:cubicBezTo>
                  <a:cubicBezTo>
                    <a:pt x="0" y="51"/>
                    <a:pt x="3" y="25"/>
                    <a:pt x="12" y="26"/>
                  </a:cubicBezTo>
                  <a:cubicBezTo>
                    <a:pt x="29" y="28"/>
                    <a:pt x="31" y="49"/>
                    <a:pt x="41" y="59"/>
                  </a:cubicBezTo>
                  <a:cubicBezTo>
                    <a:pt x="55" y="72"/>
                    <a:pt x="72" y="88"/>
                    <a:pt x="93" y="105"/>
                  </a:cubicBezTo>
                  <a:cubicBezTo>
                    <a:pt x="135" y="138"/>
                    <a:pt x="190" y="170"/>
                    <a:pt x="260" y="170"/>
                  </a:cubicBezTo>
                  <a:cubicBezTo>
                    <a:pt x="330" y="170"/>
                    <a:pt x="411" y="129"/>
                    <a:pt x="461" y="101"/>
                  </a:cubicBezTo>
                  <a:cubicBezTo>
                    <a:pt x="489" y="86"/>
                    <a:pt x="524" y="57"/>
                    <a:pt x="554" y="36"/>
                  </a:cubicBezTo>
                  <a:cubicBezTo>
                    <a:pt x="576" y="20"/>
                    <a:pt x="575" y="0"/>
                    <a:pt x="594" y="2"/>
                  </a:cubicBezTo>
                  <a:cubicBezTo>
                    <a:pt x="612" y="4"/>
                    <a:pt x="598" y="24"/>
                    <a:pt x="573" y="46"/>
                  </a:cubicBezTo>
                  <a:cubicBezTo>
                    <a:pt x="547" y="69"/>
                    <a:pt x="506" y="99"/>
                    <a:pt x="474" y="1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sp>
          <p:nvSpPr>
            <p:cNvPr id="103" name="Freeform 37"/>
            <p:cNvSpPr>
              <a:spLocks noEditPoints="1"/>
            </p:cNvSpPr>
            <p:nvPr/>
          </p:nvSpPr>
          <p:spPr bwMode="auto">
            <a:xfrm>
              <a:off x="-8618" y="5470"/>
              <a:ext cx="3663" cy="4419"/>
            </a:xfrm>
            <a:custGeom>
              <a:avLst/>
              <a:gdLst>
                <a:gd name="T0" fmla="*/ 2622 w 2847"/>
                <a:gd name="T1" fmla="*/ 2424 h 3439"/>
                <a:gd name="T2" fmla="*/ 2542 w 2847"/>
                <a:gd name="T3" fmla="*/ 1861 h 3439"/>
                <a:gd name="T4" fmla="*/ 1429 w 2847"/>
                <a:gd name="T5" fmla="*/ 3 h 3439"/>
                <a:gd name="T6" fmla="*/ 394 w 2847"/>
                <a:gd name="T7" fmla="*/ 2345 h 3439"/>
                <a:gd name="T8" fmla="*/ 45 w 2847"/>
                <a:gd name="T9" fmla="*/ 2633 h 3439"/>
                <a:gd name="T10" fmla="*/ 34 w 2847"/>
                <a:gd name="T11" fmla="*/ 2795 h 3439"/>
                <a:gd name="T12" fmla="*/ 557 w 2847"/>
                <a:gd name="T13" fmla="*/ 3313 h 3439"/>
                <a:gd name="T14" fmla="*/ 1106 w 2847"/>
                <a:gd name="T15" fmla="*/ 3248 h 3439"/>
                <a:gd name="T16" fmla="*/ 1816 w 2847"/>
                <a:gd name="T17" fmla="*/ 3276 h 3439"/>
                <a:gd name="T18" fmla="*/ 2409 w 2847"/>
                <a:gd name="T19" fmla="*/ 3243 h 3439"/>
                <a:gd name="T20" fmla="*/ 1402 w 2847"/>
                <a:gd name="T21" fmla="*/ 695 h 3439"/>
                <a:gd name="T22" fmla="*/ 1572 w 2847"/>
                <a:gd name="T23" fmla="*/ 475 h 3439"/>
                <a:gd name="T24" fmla="*/ 1743 w 2847"/>
                <a:gd name="T25" fmla="*/ 692 h 3439"/>
                <a:gd name="T26" fmla="*/ 1678 w 2847"/>
                <a:gd name="T27" fmla="*/ 848 h 3439"/>
                <a:gd name="T28" fmla="*/ 1644 w 2847"/>
                <a:gd name="T29" fmla="*/ 729 h 3439"/>
                <a:gd name="T30" fmla="*/ 1571 w 2847"/>
                <a:gd name="T31" fmla="*/ 606 h 3439"/>
                <a:gd name="T32" fmla="*/ 1489 w 2847"/>
                <a:gd name="T33" fmla="*/ 724 h 3439"/>
                <a:gd name="T34" fmla="*/ 1402 w 2847"/>
                <a:gd name="T35" fmla="*/ 698 h 3439"/>
                <a:gd name="T36" fmla="*/ 1146 w 2847"/>
                <a:gd name="T37" fmla="*/ 508 h 3439"/>
                <a:gd name="T38" fmla="*/ 1279 w 2847"/>
                <a:gd name="T39" fmla="*/ 690 h 3439"/>
                <a:gd name="T40" fmla="*/ 1267 w 2847"/>
                <a:gd name="T41" fmla="*/ 736 h 3439"/>
                <a:gd name="T42" fmla="*/ 1199 w 2847"/>
                <a:gd name="T43" fmla="*/ 677 h 3439"/>
                <a:gd name="T44" fmla="*/ 1119 w 2847"/>
                <a:gd name="T45" fmla="*/ 647 h 3439"/>
                <a:gd name="T46" fmla="*/ 1111 w 2847"/>
                <a:gd name="T47" fmla="*/ 785 h 3439"/>
                <a:gd name="T48" fmla="*/ 1095 w 2847"/>
                <a:gd name="T49" fmla="*/ 857 h 3439"/>
                <a:gd name="T50" fmla="*/ 1045 w 2847"/>
                <a:gd name="T51" fmla="*/ 609 h 3439"/>
                <a:gd name="T52" fmla="*/ 1155 w 2847"/>
                <a:gd name="T53" fmla="*/ 845 h 3439"/>
                <a:gd name="T54" fmla="*/ 1516 w 2847"/>
                <a:gd name="T55" fmla="*/ 809 h 3439"/>
                <a:gd name="T56" fmla="*/ 1736 w 2847"/>
                <a:gd name="T57" fmla="*/ 927 h 3439"/>
                <a:gd name="T58" fmla="*/ 1586 w 2847"/>
                <a:gd name="T59" fmla="*/ 1114 h 3439"/>
                <a:gd name="T60" fmla="*/ 1219 w 2847"/>
                <a:gd name="T61" fmla="*/ 1171 h 3439"/>
                <a:gd name="T62" fmla="*/ 1033 w 2847"/>
                <a:gd name="T63" fmla="*/ 997 h 3439"/>
                <a:gd name="T64" fmla="*/ 1083 w 2847"/>
                <a:gd name="T65" fmla="*/ 3152 h 3439"/>
                <a:gd name="T66" fmla="*/ 169 w 2847"/>
                <a:gd name="T67" fmla="*/ 3185 h 3439"/>
                <a:gd name="T68" fmla="*/ 83 w 2847"/>
                <a:gd name="T69" fmla="*/ 2949 h 3439"/>
                <a:gd name="T70" fmla="*/ 184 w 2847"/>
                <a:gd name="T71" fmla="*/ 2578 h 3439"/>
                <a:gd name="T72" fmla="*/ 412 w 2847"/>
                <a:gd name="T73" fmla="*/ 2391 h 3439"/>
                <a:gd name="T74" fmla="*/ 677 w 2847"/>
                <a:gd name="T75" fmla="*/ 2452 h 3439"/>
                <a:gd name="T76" fmla="*/ 979 w 2847"/>
                <a:gd name="T77" fmla="*/ 2926 h 3439"/>
                <a:gd name="T78" fmla="*/ 975 w 2847"/>
                <a:gd name="T79" fmla="*/ 2847 h 3439"/>
                <a:gd name="T80" fmla="*/ 781 w 2847"/>
                <a:gd name="T81" fmla="*/ 2403 h 3439"/>
                <a:gd name="T82" fmla="*/ 797 w 2847"/>
                <a:gd name="T83" fmla="*/ 1570 h 3439"/>
                <a:gd name="T84" fmla="*/ 1077 w 2847"/>
                <a:gd name="T85" fmla="*/ 1095 h 3439"/>
                <a:gd name="T86" fmla="*/ 1328 w 2847"/>
                <a:gd name="T87" fmla="*/ 1240 h 3439"/>
                <a:gd name="T88" fmla="*/ 1594 w 2847"/>
                <a:gd name="T89" fmla="*/ 1139 h 3439"/>
                <a:gd name="T90" fmla="*/ 2224 w 2847"/>
                <a:gd name="T91" fmla="*/ 2122 h 3439"/>
                <a:gd name="T92" fmla="*/ 2289 w 2847"/>
                <a:gd name="T93" fmla="*/ 2144 h 3439"/>
                <a:gd name="T94" fmla="*/ 2467 w 2847"/>
                <a:gd name="T95" fmla="*/ 2378 h 3439"/>
                <a:gd name="T96" fmla="*/ 2028 w 2847"/>
                <a:gd name="T97" fmla="*/ 2300 h 3439"/>
                <a:gd name="T98" fmla="*/ 1839 w 2847"/>
                <a:gd name="T99" fmla="*/ 2932 h 3439"/>
                <a:gd name="T100" fmla="*/ 2374 w 2847"/>
                <a:gd name="T101" fmla="*/ 3214 h 3439"/>
                <a:gd name="T102" fmla="*/ 1856 w 2847"/>
                <a:gd name="T103" fmla="*/ 3255 h 3439"/>
                <a:gd name="T104" fmla="*/ 1958 w 2847"/>
                <a:gd name="T105" fmla="*/ 2481 h 3439"/>
                <a:gd name="T106" fmla="*/ 2440 w 2847"/>
                <a:gd name="T107" fmla="*/ 2424 h 3439"/>
                <a:gd name="T108" fmla="*/ 2592 w 2847"/>
                <a:gd name="T109" fmla="*/ 2459 h 3439"/>
                <a:gd name="T110" fmla="*/ 2707 w 2847"/>
                <a:gd name="T111" fmla="*/ 2737 h 3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847" h="3439">
                  <a:moveTo>
                    <a:pt x="2741" y="2707"/>
                  </a:moveTo>
                  <a:cubicBezTo>
                    <a:pt x="2741" y="2707"/>
                    <a:pt x="2741" y="2707"/>
                    <a:pt x="2741" y="2707"/>
                  </a:cubicBezTo>
                  <a:cubicBezTo>
                    <a:pt x="2716" y="2679"/>
                    <a:pt x="2705" y="2629"/>
                    <a:pt x="2692" y="2575"/>
                  </a:cubicBezTo>
                  <a:cubicBezTo>
                    <a:pt x="2680" y="2520"/>
                    <a:pt x="2666" y="2462"/>
                    <a:pt x="2622" y="2424"/>
                  </a:cubicBezTo>
                  <a:cubicBezTo>
                    <a:pt x="2622" y="2424"/>
                    <a:pt x="2621" y="2424"/>
                    <a:pt x="2621" y="2424"/>
                  </a:cubicBezTo>
                  <a:cubicBezTo>
                    <a:pt x="2613" y="2416"/>
                    <a:pt x="2603" y="2410"/>
                    <a:pt x="2594" y="2405"/>
                  </a:cubicBezTo>
                  <a:cubicBezTo>
                    <a:pt x="2585" y="2399"/>
                    <a:pt x="2576" y="2395"/>
                    <a:pt x="2567" y="2391"/>
                  </a:cubicBezTo>
                  <a:cubicBezTo>
                    <a:pt x="2629" y="2208"/>
                    <a:pt x="2604" y="2026"/>
                    <a:pt x="2542" y="1861"/>
                  </a:cubicBezTo>
                  <a:cubicBezTo>
                    <a:pt x="2466" y="1659"/>
                    <a:pt x="2332" y="1483"/>
                    <a:pt x="2230" y="1362"/>
                  </a:cubicBezTo>
                  <a:cubicBezTo>
                    <a:pt x="2116" y="1219"/>
                    <a:pt x="2004" y="1082"/>
                    <a:pt x="2007" y="880"/>
                  </a:cubicBezTo>
                  <a:cubicBezTo>
                    <a:pt x="2010" y="572"/>
                    <a:pt x="2040" y="1"/>
                    <a:pt x="1498" y="0"/>
                  </a:cubicBezTo>
                  <a:cubicBezTo>
                    <a:pt x="1476" y="0"/>
                    <a:pt x="1453" y="1"/>
                    <a:pt x="1429" y="3"/>
                  </a:cubicBezTo>
                  <a:cubicBezTo>
                    <a:pt x="824" y="52"/>
                    <a:pt x="984" y="692"/>
                    <a:pt x="975" y="906"/>
                  </a:cubicBezTo>
                  <a:cubicBezTo>
                    <a:pt x="964" y="1063"/>
                    <a:pt x="932" y="1186"/>
                    <a:pt x="825" y="1339"/>
                  </a:cubicBezTo>
                  <a:cubicBezTo>
                    <a:pt x="698" y="1490"/>
                    <a:pt x="520" y="1734"/>
                    <a:pt x="435" y="1987"/>
                  </a:cubicBezTo>
                  <a:cubicBezTo>
                    <a:pt x="395" y="2107"/>
                    <a:pt x="377" y="2229"/>
                    <a:pt x="394" y="2345"/>
                  </a:cubicBezTo>
                  <a:cubicBezTo>
                    <a:pt x="389" y="2349"/>
                    <a:pt x="383" y="2355"/>
                    <a:pt x="378" y="2360"/>
                  </a:cubicBezTo>
                  <a:cubicBezTo>
                    <a:pt x="341" y="2400"/>
                    <a:pt x="314" y="2448"/>
                    <a:pt x="283" y="2480"/>
                  </a:cubicBezTo>
                  <a:cubicBezTo>
                    <a:pt x="254" y="2509"/>
                    <a:pt x="214" y="2519"/>
                    <a:pt x="169" y="2536"/>
                  </a:cubicBezTo>
                  <a:cubicBezTo>
                    <a:pt x="124" y="2552"/>
                    <a:pt x="75" y="2575"/>
                    <a:pt x="45" y="2633"/>
                  </a:cubicBezTo>
                  <a:cubicBezTo>
                    <a:pt x="45" y="2633"/>
                    <a:pt x="45" y="2633"/>
                    <a:pt x="45" y="2633"/>
                  </a:cubicBezTo>
                  <a:cubicBezTo>
                    <a:pt x="45" y="2633"/>
                    <a:pt x="45" y="2633"/>
                    <a:pt x="45" y="2633"/>
                  </a:cubicBezTo>
                  <a:cubicBezTo>
                    <a:pt x="31" y="2659"/>
                    <a:pt x="26" y="2687"/>
                    <a:pt x="26" y="2716"/>
                  </a:cubicBezTo>
                  <a:cubicBezTo>
                    <a:pt x="26" y="2743"/>
                    <a:pt x="30" y="2769"/>
                    <a:pt x="34" y="2795"/>
                  </a:cubicBezTo>
                  <a:cubicBezTo>
                    <a:pt x="42" y="2849"/>
                    <a:pt x="51" y="2900"/>
                    <a:pt x="40" y="2935"/>
                  </a:cubicBezTo>
                  <a:cubicBezTo>
                    <a:pt x="4" y="3031"/>
                    <a:pt x="0" y="3098"/>
                    <a:pt x="25" y="3147"/>
                  </a:cubicBezTo>
                  <a:cubicBezTo>
                    <a:pt x="50" y="3196"/>
                    <a:pt x="101" y="3217"/>
                    <a:pt x="159" y="3229"/>
                  </a:cubicBezTo>
                  <a:cubicBezTo>
                    <a:pt x="276" y="3254"/>
                    <a:pt x="433" y="3248"/>
                    <a:pt x="557" y="3313"/>
                  </a:cubicBezTo>
                  <a:cubicBezTo>
                    <a:pt x="568" y="3293"/>
                    <a:pt x="568" y="3293"/>
                    <a:pt x="568" y="3293"/>
                  </a:cubicBezTo>
                  <a:cubicBezTo>
                    <a:pt x="557" y="3314"/>
                    <a:pt x="557" y="3314"/>
                    <a:pt x="557" y="3314"/>
                  </a:cubicBezTo>
                  <a:cubicBezTo>
                    <a:pt x="690" y="3383"/>
                    <a:pt x="825" y="3408"/>
                    <a:pt x="932" y="3383"/>
                  </a:cubicBezTo>
                  <a:cubicBezTo>
                    <a:pt x="1010" y="3365"/>
                    <a:pt x="1073" y="3319"/>
                    <a:pt x="1106" y="3248"/>
                  </a:cubicBezTo>
                  <a:cubicBezTo>
                    <a:pt x="1190" y="3247"/>
                    <a:pt x="1282" y="3212"/>
                    <a:pt x="1429" y="3203"/>
                  </a:cubicBezTo>
                  <a:cubicBezTo>
                    <a:pt x="1530" y="3195"/>
                    <a:pt x="1655" y="3239"/>
                    <a:pt x="1799" y="3231"/>
                  </a:cubicBezTo>
                  <a:cubicBezTo>
                    <a:pt x="1802" y="3247"/>
                    <a:pt x="1808" y="3262"/>
                    <a:pt x="1815" y="3276"/>
                  </a:cubicBezTo>
                  <a:cubicBezTo>
                    <a:pt x="1815" y="3276"/>
                    <a:pt x="1816" y="3276"/>
                    <a:pt x="1816" y="3276"/>
                  </a:cubicBezTo>
                  <a:cubicBezTo>
                    <a:pt x="1871" y="3388"/>
                    <a:pt x="1975" y="3439"/>
                    <a:pt x="2086" y="3430"/>
                  </a:cubicBezTo>
                  <a:cubicBezTo>
                    <a:pt x="2196" y="3422"/>
                    <a:pt x="2314" y="3356"/>
                    <a:pt x="2409" y="3243"/>
                  </a:cubicBezTo>
                  <a:cubicBezTo>
                    <a:pt x="2392" y="3229"/>
                    <a:pt x="2392" y="3229"/>
                    <a:pt x="2392" y="3229"/>
                  </a:cubicBezTo>
                  <a:cubicBezTo>
                    <a:pt x="2409" y="3243"/>
                    <a:pt x="2409" y="3243"/>
                    <a:pt x="2409" y="3243"/>
                  </a:cubicBezTo>
                  <a:cubicBezTo>
                    <a:pt x="2500" y="3133"/>
                    <a:pt x="2650" y="3088"/>
                    <a:pt x="2750" y="3027"/>
                  </a:cubicBezTo>
                  <a:cubicBezTo>
                    <a:pt x="2800" y="2997"/>
                    <a:pt x="2840" y="2960"/>
                    <a:pt x="2843" y="2905"/>
                  </a:cubicBezTo>
                  <a:cubicBezTo>
                    <a:pt x="2847" y="2850"/>
                    <a:pt x="2814" y="2789"/>
                    <a:pt x="2741" y="2707"/>
                  </a:cubicBezTo>
                  <a:close/>
                  <a:moveTo>
                    <a:pt x="1402" y="695"/>
                  </a:moveTo>
                  <a:cubicBezTo>
                    <a:pt x="1402" y="655"/>
                    <a:pt x="1408" y="621"/>
                    <a:pt x="1424" y="586"/>
                  </a:cubicBezTo>
                  <a:cubicBezTo>
                    <a:pt x="1439" y="550"/>
                    <a:pt x="1458" y="525"/>
                    <a:pt x="1485" y="505"/>
                  </a:cubicBezTo>
                  <a:cubicBezTo>
                    <a:pt x="1512" y="484"/>
                    <a:pt x="1539" y="475"/>
                    <a:pt x="1570" y="475"/>
                  </a:cubicBezTo>
                  <a:cubicBezTo>
                    <a:pt x="1572" y="475"/>
                    <a:pt x="1572" y="475"/>
                    <a:pt x="1572" y="475"/>
                  </a:cubicBezTo>
                  <a:cubicBezTo>
                    <a:pt x="1603" y="475"/>
                    <a:pt x="1629" y="484"/>
                    <a:pt x="1656" y="503"/>
                  </a:cubicBezTo>
                  <a:cubicBezTo>
                    <a:pt x="1683" y="523"/>
                    <a:pt x="1703" y="548"/>
                    <a:pt x="1719" y="583"/>
                  </a:cubicBezTo>
                  <a:cubicBezTo>
                    <a:pt x="1734" y="617"/>
                    <a:pt x="1742" y="650"/>
                    <a:pt x="1743" y="689"/>
                  </a:cubicBezTo>
                  <a:cubicBezTo>
                    <a:pt x="1743" y="690"/>
                    <a:pt x="1743" y="691"/>
                    <a:pt x="1743" y="692"/>
                  </a:cubicBezTo>
                  <a:cubicBezTo>
                    <a:pt x="1743" y="692"/>
                    <a:pt x="1743" y="692"/>
                    <a:pt x="1743" y="692"/>
                  </a:cubicBezTo>
                  <a:cubicBezTo>
                    <a:pt x="1743" y="732"/>
                    <a:pt x="1736" y="767"/>
                    <a:pt x="1721" y="802"/>
                  </a:cubicBezTo>
                  <a:cubicBezTo>
                    <a:pt x="1712" y="822"/>
                    <a:pt x="1702" y="839"/>
                    <a:pt x="1690" y="853"/>
                  </a:cubicBezTo>
                  <a:cubicBezTo>
                    <a:pt x="1686" y="851"/>
                    <a:pt x="1682" y="849"/>
                    <a:pt x="1678" y="848"/>
                  </a:cubicBezTo>
                  <a:cubicBezTo>
                    <a:pt x="1662" y="841"/>
                    <a:pt x="1649" y="836"/>
                    <a:pt x="1637" y="831"/>
                  </a:cubicBezTo>
                  <a:cubicBezTo>
                    <a:pt x="1625" y="827"/>
                    <a:pt x="1615" y="824"/>
                    <a:pt x="1606" y="820"/>
                  </a:cubicBezTo>
                  <a:cubicBezTo>
                    <a:pt x="1613" y="812"/>
                    <a:pt x="1626" y="802"/>
                    <a:pt x="1632" y="789"/>
                  </a:cubicBezTo>
                  <a:cubicBezTo>
                    <a:pt x="1639" y="770"/>
                    <a:pt x="1643" y="751"/>
                    <a:pt x="1644" y="729"/>
                  </a:cubicBezTo>
                  <a:cubicBezTo>
                    <a:pt x="1644" y="728"/>
                    <a:pt x="1644" y="728"/>
                    <a:pt x="1644" y="727"/>
                  </a:cubicBezTo>
                  <a:cubicBezTo>
                    <a:pt x="1645" y="705"/>
                    <a:pt x="1642" y="687"/>
                    <a:pt x="1636" y="669"/>
                  </a:cubicBezTo>
                  <a:cubicBezTo>
                    <a:pt x="1629" y="649"/>
                    <a:pt x="1621" y="635"/>
                    <a:pt x="1609" y="624"/>
                  </a:cubicBezTo>
                  <a:cubicBezTo>
                    <a:pt x="1597" y="612"/>
                    <a:pt x="1585" y="607"/>
                    <a:pt x="1571" y="606"/>
                  </a:cubicBezTo>
                  <a:cubicBezTo>
                    <a:pt x="1570" y="606"/>
                    <a:pt x="1570" y="606"/>
                    <a:pt x="1569" y="606"/>
                  </a:cubicBezTo>
                  <a:cubicBezTo>
                    <a:pt x="1555" y="606"/>
                    <a:pt x="1544" y="611"/>
                    <a:pt x="1532" y="621"/>
                  </a:cubicBezTo>
                  <a:cubicBezTo>
                    <a:pt x="1519" y="632"/>
                    <a:pt x="1510" y="645"/>
                    <a:pt x="1502" y="664"/>
                  </a:cubicBezTo>
                  <a:cubicBezTo>
                    <a:pt x="1494" y="683"/>
                    <a:pt x="1490" y="702"/>
                    <a:pt x="1489" y="724"/>
                  </a:cubicBezTo>
                  <a:cubicBezTo>
                    <a:pt x="1489" y="725"/>
                    <a:pt x="1489" y="725"/>
                    <a:pt x="1489" y="726"/>
                  </a:cubicBezTo>
                  <a:cubicBezTo>
                    <a:pt x="1489" y="739"/>
                    <a:pt x="1490" y="750"/>
                    <a:pt x="1492" y="761"/>
                  </a:cubicBezTo>
                  <a:cubicBezTo>
                    <a:pt x="1464" y="747"/>
                    <a:pt x="1429" y="737"/>
                    <a:pt x="1405" y="731"/>
                  </a:cubicBezTo>
                  <a:cubicBezTo>
                    <a:pt x="1403" y="721"/>
                    <a:pt x="1402" y="710"/>
                    <a:pt x="1402" y="698"/>
                  </a:cubicBezTo>
                  <a:lnTo>
                    <a:pt x="1402" y="695"/>
                  </a:lnTo>
                  <a:close/>
                  <a:moveTo>
                    <a:pt x="1045" y="609"/>
                  </a:moveTo>
                  <a:cubicBezTo>
                    <a:pt x="1054" y="578"/>
                    <a:pt x="1067" y="555"/>
                    <a:pt x="1086" y="537"/>
                  </a:cubicBezTo>
                  <a:cubicBezTo>
                    <a:pt x="1104" y="518"/>
                    <a:pt x="1123" y="509"/>
                    <a:pt x="1146" y="508"/>
                  </a:cubicBezTo>
                  <a:cubicBezTo>
                    <a:pt x="1147" y="508"/>
                    <a:pt x="1149" y="508"/>
                    <a:pt x="1151" y="508"/>
                  </a:cubicBezTo>
                  <a:cubicBezTo>
                    <a:pt x="1171" y="508"/>
                    <a:pt x="1189" y="515"/>
                    <a:pt x="1208" y="530"/>
                  </a:cubicBezTo>
                  <a:cubicBezTo>
                    <a:pt x="1229" y="546"/>
                    <a:pt x="1244" y="567"/>
                    <a:pt x="1257" y="597"/>
                  </a:cubicBezTo>
                  <a:cubicBezTo>
                    <a:pt x="1270" y="626"/>
                    <a:pt x="1277" y="656"/>
                    <a:pt x="1279" y="690"/>
                  </a:cubicBezTo>
                  <a:cubicBezTo>
                    <a:pt x="1279" y="691"/>
                    <a:pt x="1279" y="691"/>
                    <a:pt x="1279" y="691"/>
                  </a:cubicBezTo>
                  <a:cubicBezTo>
                    <a:pt x="1280" y="705"/>
                    <a:pt x="1280" y="719"/>
                    <a:pt x="1279" y="732"/>
                  </a:cubicBezTo>
                  <a:cubicBezTo>
                    <a:pt x="1279" y="732"/>
                    <a:pt x="1279" y="732"/>
                    <a:pt x="1279" y="732"/>
                  </a:cubicBezTo>
                  <a:cubicBezTo>
                    <a:pt x="1275" y="733"/>
                    <a:pt x="1271" y="735"/>
                    <a:pt x="1267" y="736"/>
                  </a:cubicBezTo>
                  <a:cubicBezTo>
                    <a:pt x="1245" y="744"/>
                    <a:pt x="1227" y="752"/>
                    <a:pt x="1211" y="763"/>
                  </a:cubicBezTo>
                  <a:cubicBezTo>
                    <a:pt x="1212" y="752"/>
                    <a:pt x="1212" y="740"/>
                    <a:pt x="1211" y="726"/>
                  </a:cubicBezTo>
                  <a:cubicBezTo>
                    <a:pt x="1211" y="726"/>
                    <a:pt x="1211" y="725"/>
                    <a:pt x="1211" y="724"/>
                  </a:cubicBezTo>
                  <a:cubicBezTo>
                    <a:pt x="1209" y="707"/>
                    <a:pt x="1206" y="692"/>
                    <a:pt x="1199" y="677"/>
                  </a:cubicBezTo>
                  <a:cubicBezTo>
                    <a:pt x="1193" y="662"/>
                    <a:pt x="1185" y="651"/>
                    <a:pt x="1176" y="642"/>
                  </a:cubicBezTo>
                  <a:cubicBezTo>
                    <a:pt x="1167" y="635"/>
                    <a:pt x="1158" y="631"/>
                    <a:pt x="1149" y="631"/>
                  </a:cubicBezTo>
                  <a:cubicBezTo>
                    <a:pt x="1148" y="631"/>
                    <a:pt x="1147" y="631"/>
                    <a:pt x="1146" y="632"/>
                  </a:cubicBezTo>
                  <a:cubicBezTo>
                    <a:pt x="1136" y="632"/>
                    <a:pt x="1128" y="637"/>
                    <a:pt x="1119" y="647"/>
                  </a:cubicBezTo>
                  <a:cubicBezTo>
                    <a:pt x="1111" y="657"/>
                    <a:pt x="1106" y="669"/>
                    <a:pt x="1102" y="686"/>
                  </a:cubicBezTo>
                  <a:cubicBezTo>
                    <a:pt x="1098" y="702"/>
                    <a:pt x="1097" y="718"/>
                    <a:pt x="1099" y="736"/>
                  </a:cubicBezTo>
                  <a:cubicBezTo>
                    <a:pt x="1099" y="737"/>
                    <a:pt x="1099" y="737"/>
                    <a:pt x="1099" y="738"/>
                  </a:cubicBezTo>
                  <a:cubicBezTo>
                    <a:pt x="1101" y="756"/>
                    <a:pt x="1104" y="771"/>
                    <a:pt x="1111" y="785"/>
                  </a:cubicBezTo>
                  <a:cubicBezTo>
                    <a:pt x="1117" y="801"/>
                    <a:pt x="1125" y="812"/>
                    <a:pt x="1134" y="820"/>
                  </a:cubicBezTo>
                  <a:cubicBezTo>
                    <a:pt x="1136" y="821"/>
                    <a:pt x="1138" y="823"/>
                    <a:pt x="1139" y="824"/>
                  </a:cubicBezTo>
                  <a:cubicBezTo>
                    <a:pt x="1129" y="832"/>
                    <a:pt x="1122" y="837"/>
                    <a:pt x="1114" y="843"/>
                  </a:cubicBezTo>
                  <a:cubicBezTo>
                    <a:pt x="1109" y="847"/>
                    <a:pt x="1103" y="852"/>
                    <a:pt x="1095" y="857"/>
                  </a:cubicBezTo>
                  <a:cubicBezTo>
                    <a:pt x="1079" y="842"/>
                    <a:pt x="1067" y="823"/>
                    <a:pt x="1056" y="798"/>
                  </a:cubicBezTo>
                  <a:cubicBezTo>
                    <a:pt x="1043" y="769"/>
                    <a:pt x="1036" y="739"/>
                    <a:pt x="1034" y="705"/>
                  </a:cubicBezTo>
                  <a:cubicBezTo>
                    <a:pt x="1034" y="704"/>
                    <a:pt x="1034" y="704"/>
                    <a:pt x="1034" y="704"/>
                  </a:cubicBezTo>
                  <a:cubicBezTo>
                    <a:pt x="1032" y="670"/>
                    <a:pt x="1035" y="640"/>
                    <a:pt x="1045" y="609"/>
                  </a:cubicBezTo>
                  <a:close/>
                  <a:moveTo>
                    <a:pt x="1060" y="915"/>
                  </a:moveTo>
                  <a:cubicBezTo>
                    <a:pt x="1092" y="891"/>
                    <a:pt x="1115" y="875"/>
                    <a:pt x="1130" y="864"/>
                  </a:cubicBezTo>
                  <a:cubicBezTo>
                    <a:pt x="1144" y="853"/>
                    <a:pt x="1150" y="849"/>
                    <a:pt x="1155" y="845"/>
                  </a:cubicBezTo>
                  <a:cubicBezTo>
                    <a:pt x="1155" y="845"/>
                    <a:pt x="1155" y="845"/>
                    <a:pt x="1155" y="845"/>
                  </a:cubicBezTo>
                  <a:cubicBezTo>
                    <a:pt x="1155" y="845"/>
                    <a:pt x="1155" y="845"/>
                    <a:pt x="1155" y="845"/>
                  </a:cubicBezTo>
                  <a:cubicBezTo>
                    <a:pt x="1179" y="822"/>
                    <a:pt x="1218" y="780"/>
                    <a:pt x="1275" y="761"/>
                  </a:cubicBezTo>
                  <a:cubicBezTo>
                    <a:pt x="1295" y="754"/>
                    <a:pt x="1317" y="749"/>
                    <a:pt x="1342" y="749"/>
                  </a:cubicBezTo>
                  <a:cubicBezTo>
                    <a:pt x="1390" y="749"/>
                    <a:pt x="1447" y="765"/>
                    <a:pt x="1516" y="809"/>
                  </a:cubicBezTo>
                  <a:cubicBezTo>
                    <a:pt x="1558" y="837"/>
                    <a:pt x="1591" y="839"/>
                    <a:pt x="1667" y="871"/>
                  </a:cubicBezTo>
                  <a:cubicBezTo>
                    <a:pt x="1667" y="872"/>
                    <a:pt x="1667" y="872"/>
                    <a:pt x="1667" y="872"/>
                  </a:cubicBezTo>
                  <a:cubicBezTo>
                    <a:pt x="1668" y="872"/>
                    <a:pt x="1668" y="872"/>
                    <a:pt x="1668" y="872"/>
                  </a:cubicBezTo>
                  <a:cubicBezTo>
                    <a:pt x="1704" y="887"/>
                    <a:pt x="1726" y="906"/>
                    <a:pt x="1736" y="927"/>
                  </a:cubicBezTo>
                  <a:cubicBezTo>
                    <a:pt x="1747" y="947"/>
                    <a:pt x="1747" y="970"/>
                    <a:pt x="1738" y="993"/>
                  </a:cubicBezTo>
                  <a:cubicBezTo>
                    <a:pt x="1720" y="1040"/>
                    <a:pt x="1664" y="1090"/>
                    <a:pt x="1586" y="1114"/>
                  </a:cubicBezTo>
                  <a:cubicBezTo>
                    <a:pt x="1586" y="1114"/>
                    <a:pt x="1586" y="1114"/>
                    <a:pt x="1586" y="1114"/>
                  </a:cubicBezTo>
                  <a:cubicBezTo>
                    <a:pt x="1586" y="1114"/>
                    <a:pt x="1586" y="1114"/>
                    <a:pt x="1586" y="1114"/>
                  </a:cubicBezTo>
                  <a:cubicBezTo>
                    <a:pt x="1547" y="1127"/>
                    <a:pt x="1514" y="1154"/>
                    <a:pt x="1474" y="1177"/>
                  </a:cubicBezTo>
                  <a:cubicBezTo>
                    <a:pt x="1435" y="1199"/>
                    <a:pt x="1390" y="1218"/>
                    <a:pt x="1330" y="1214"/>
                  </a:cubicBezTo>
                  <a:cubicBezTo>
                    <a:pt x="1304" y="1213"/>
                    <a:pt x="1283" y="1207"/>
                    <a:pt x="1265" y="1200"/>
                  </a:cubicBezTo>
                  <a:cubicBezTo>
                    <a:pt x="1248" y="1192"/>
                    <a:pt x="1233" y="1182"/>
                    <a:pt x="1219" y="1171"/>
                  </a:cubicBezTo>
                  <a:cubicBezTo>
                    <a:pt x="1191" y="1149"/>
                    <a:pt x="1167" y="1120"/>
                    <a:pt x="1131" y="1100"/>
                  </a:cubicBezTo>
                  <a:cubicBezTo>
                    <a:pt x="1131" y="1100"/>
                    <a:pt x="1131" y="1100"/>
                    <a:pt x="1131" y="1100"/>
                  </a:cubicBezTo>
                  <a:cubicBezTo>
                    <a:pt x="1131" y="1099"/>
                    <a:pt x="1131" y="1099"/>
                    <a:pt x="1131" y="1099"/>
                  </a:cubicBezTo>
                  <a:cubicBezTo>
                    <a:pt x="1074" y="1067"/>
                    <a:pt x="1042" y="1029"/>
                    <a:pt x="1033" y="997"/>
                  </a:cubicBezTo>
                  <a:cubicBezTo>
                    <a:pt x="1023" y="964"/>
                    <a:pt x="1032" y="937"/>
                    <a:pt x="1060" y="915"/>
                  </a:cubicBezTo>
                  <a:close/>
                  <a:moveTo>
                    <a:pt x="1083" y="3152"/>
                  </a:moveTo>
                  <a:cubicBezTo>
                    <a:pt x="1083" y="3152"/>
                    <a:pt x="1083" y="3152"/>
                    <a:pt x="1083" y="3152"/>
                  </a:cubicBezTo>
                  <a:cubicBezTo>
                    <a:pt x="1083" y="3152"/>
                    <a:pt x="1083" y="3152"/>
                    <a:pt x="1083" y="3152"/>
                  </a:cubicBezTo>
                  <a:cubicBezTo>
                    <a:pt x="1075" y="3259"/>
                    <a:pt x="1014" y="3318"/>
                    <a:pt x="922" y="3339"/>
                  </a:cubicBezTo>
                  <a:cubicBezTo>
                    <a:pt x="829" y="3360"/>
                    <a:pt x="704" y="3339"/>
                    <a:pt x="578" y="3273"/>
                  </a:cubicBezTo>
                  <a:cubicBezTo>
                    <a:pt x="578" y="3273"/>
                    <a:pt x="578" y="3273"/>
                    <a:pt x="578" y="3273"/>
                  </a:cubicBezTo>
                  <a:cubicBezTo>
                    <a:pt x="439" y="3200"/>
                    <a:pt x="274" y="3207"/>
                    <a:pt x="169" y="3185"/>
                  </a:cubicBezTo>
                  <a:cubicBezTo>
                    <a:pt x="116" y="3174"/>
                    <a:pt x="81" y="3157"/>
                    <a:pt x="65" y="3126"/>
                  </a:cubicBezTo>
                  <a:cubicBezTo>
                    <a:pt x="49" y="3095"/>
                    <a:pt x="49" y="3042"/>
                    <a:pt x="83" y="2950"/>
                  </a:cubicBezTo>
                  <a:cubicBezTo>
                    <a:pt x="83" y="2949"/>
                    <a:pt x="83" y="2949"/>
                    <a:pt x="83" y="2949"/>
                  </a:cubicBezTo>
                  <a:cubicBezTo>
                    <a:pt x="83" y="2949"/>
                    <a:pt x="83" y="2949"/>
                    <a:pt x="83" y="2949"/>
                  </a:cubicBezTo>
                  <a:cubicBezTo>
                    <a:pt x="100" y="2897"/>
                    <a:pt x="87" y="2841"/>
                    <a:pt x="79" y="2788"/>
                  </a:cubicBezTo>
                  <a:cubicBezTo>
                    <a:pt x="71" y="2736"/>
                    <a:pt x="67" y="2688"/>
                    <a:pt x="85" y="2654"/>
                  </a:cubicBezTo>
                  <a:cubicBezTo>
                    <a:pt x="85" y="2654"/>
                    <a:pt x="85" y="2654"/>
                    <a:pt x="85" y="2654"/>
                  </a:cubicBezTo>
                  <a:cubicBezTo>
                    <a:pt x="109" y="2609"/>
                    <a:pt x="142" y="2593"/>
                    <a:pt x="184" y="2578"/>
                  </a:cubicBezTo>
                  <a:cubicBezTo>
                    <a:pt x="226" y="2563"/>
                    <a:pt x="276" y="2551"/>
                    <a:pt x="316" y="2512"/>
                  </a:cubicBezTo>
                  <a:cubicBezTo>
                    <a:pt x="316" y="2512"/>
                    <a:pt x="316" y="2512"/>
                    <a:pt x="316" y="2512"/>
                  </a:cubicBezTo>
                  <a:cubicBezTo>
                    <a:pt x="316" y="2512"/>
                    <a:pt x="316" y="2512"/>
                    <a:pt x="316" y="2512"/>
                  </a:cubicBezTo>
                  <a:cubicBezTo>
                    <a:pt x="352" y="2473"/>
                    <a:pt x="380" y="2425"/>
                    <a:pt x="412" y="2391"/>
                  </a:cubicBezTo>
                  <a:cubicBezTo>
                    <a:pt x="439" y="2362"/>
                    <a:pt x="466" y="2343"/>
                    <a:pt x="506" y="2343"/>
                  </a:cubicBezTo>
                  <a:cubicBezTo>
                    <a:pt x="507" y="2343"/>
                    <a:pt x="507" y="2343"/>
                    <a:pt x="508" y="2343"/>
                  </a:cubicBezTo>
                  <a:cubicBezTo>
                    <a:pt x="515" y="2343"/>
                    <a:pt x="522" y="2344"/>
                    <a:pt x="530" y="2345"/>
                  </a:cubicBezTo>
                  <a:cubicBezTo>
                    <a:pt x="584" y="2353"/>
                    <a:pt x="631" y="2391"/>
                    <a:pt x="677" y="2452"/>
                  </a:cubicBezTo>
                  <a:cubicBezTo>
                    <a:pt x="808" y="2691"/>
                    <a:pt x="808" y="2691"/>
                    <a:pt x="808" y="2691"/>
                  </a:cubicBezTo>
                  <a:cubicBezTo>
                    <a:pt x="808" y="2691"/>
                    <a:pt x="808" y="2691"/>
                    <a:pt x="808" y="2691"/>
                  </a:cubicBezTo>
                  <a:cubicBezTo>
                    <a:pt x="808" y="2691"/>
                    <a:pt x="808" y="2691"/>
                    <a:pt x="808" y="2691"/>
                  </a:cubicBezTo>
                  <a:cubicBezTo>
                    <a:pt x="843" y="2764"/>
                    <a:pt x="916" y="2844"/>
                    <a:pt x="979" y="2926"/>
                  </a:cubicBezTo>
                  <a:cubicBezTo>
                    <a:pt x="1041" y="3007"/>
                    <a:pt x="1089" y="3089"/>
                    <a:pt x="1083" y="3152"/>
                  </a:cubicBezTo>
                  <a:close/>
                  <a:moveTo>
                    <a:pt x="1072" y="2979"/>
                  </a:moveTo>
                  <a:cubicBezTo>
                    <a:pt x="1055" y="2951"/>
                    <a:pt x="1035" y="2924"/>
                    <a:pt x="1015" y="2898"/>
                  </a:cubicBezTo>
                  <a:cubicBezTo>
                    <a:pt x="1002" y="2881"/>
                    <a:pt x="989" y="2864"/>
                    <a:pt x="975" y="2847"/>
                  </a:cubicBezTo>
                  <a:cubicBezTo>
                    <a:pt x="1001" y="2847"/>
                    <a:pt x="1023" y="2843"/>
                    <a:pt x="1041" y="2835"/>
                  </a:cubicBezTo>
                  <a:cubicBezTo>
                    <a:pt x="1064" y="2825"/>
                    <a:pt x="1079" y="2809"/>
                    <a:pt x="1087" y="2788"/>
                  </a:cubicBezTo>
                  <a:cubicBezTo>
                    <a:pt x="1102" y="2746"/>
                    <a:pt x="1087" y="2688"/>
                    <a:pt x="1037" y="2621"/>
                  </a:cubicBezTo>
                  <a:cubicBezTo>
                    <a:pt x="988" y="2554"/>
                    <a:pt x="904" y="2478"/>
                    <a:pt x="781" y="2403"/>
                  </a:cubicBezTo>
                  <a:cubicBezTo>
                    <a:pt x="781" y="2403"/>
                    <a:pt x="781" y="2403"/>
                    <a:pt x="781" y="2403"/>
                  </a:cubicBezTo>
                  <a:cubicBezTo>
                    <a:pt x="690" y="2346"/>
                    <a:pt x="640" y="2278"/>
                    <a:pt x="616" y="2203"/>
                  </a:cubicBezTo>
                  <a:cubicBezTo>
                    <a:pt x="593" y="2128"/>
                    <a:pt x="596" y="2047"/>
                    <a:pt x="614" y="1967"/>
                  </a:cubicBezTo>
                  <a:cubicBezTo>
                    <a:pt x="649" y="1813"/>
                    <a:pt x="739" y="1664"/>
                    <a:pt x="797" y="1570"/>
                  </a:cubicBezTo>
                  <a:cubicBezTo>
                    <a:pt x="812" y="1559"/>
                    <a:pt x="802" y="1591"/>
                    <a:pt x="738" y="1710"/>
                  </a:cubicBezTo>
                  <a:cubicBezTo>
                    <a:pt x="681" y="1818"/>
                    <a:pt x="575" y="2067"/>
                    <a:pt x="721" y="2262"/>
                  </a:cubicBezTo>
                  <a:cubicBezTo>
                    <a:pt x="725" y="2123"/>
                    <a:pt x="758" y="1982"/>
                    <a:pt x="813" y="1850"/>
                  </a:cubicBezTo>
                  <a:cubicBezTo>
                    <a:pt x="894" y="1666"/>
                    <a:pt x="1063" y="1348"/>
                    <a:pt x="1077" y="1095"/>
                  </a:cubicBezTo>
                  <a:cubicBezTo>
                    <a:pt x="1084" y="1100"/>
                    <a:pt x="1108" y="1116"/>
                    <a:pt x="1118" y="1122"/>
                  </a:cubicBezTo>
                  <a:cubicBezTo>
                    <a:pt x="1118" y="1122"/>
                    <a:pt x="1118" y="1122"/>
                    <a:pt x="1118" y="1122"/>
                  </a:cubicBezTo>
                  <a:cubicBezTo>
                    <a:pt x="1149" y="1140"/>
                    <a:pt x="1173" y="1167"/>
                    <a:pt x="1203" y="1191"/>
                  </a:cubicBezTo>
                  <a:cubicBezTo>
                    <a:pt x="1233" y="1216"/>
                    <a:pt x="1271" y="1237"/>
                    <a:pt x="1328" y="1240"/>
                  </a:cubicBezTo>
                  <a:cubicBezTo>
                    <a:pt x="1334" y="1240"/>
                    <a:pt x="1339" y="1240"/>
                    <a:pt x="1344" y="1240"/>
                  </a:cubicBezTo>
                  <a:cubicBezTo>
                    <a:pt x="1403" y="1240"/>
                    <a:pt x="1449" y="1221"/>
                    <a:pt x="1487" y="1199"/>
                  </a:cubicBezTo>
                  <a:cubicBezTo>
                    <a:pt x="1529" y="1176"/>
                    <a:pt x="1562" y="1149"/>
                    <a:pt x="1593" y="1139"/>
                  </a:cubicBezTo>
                  <a:cubicBezTo>
                    <a:pt x="1594" y="1139"/>
                    <a:pt x="1594" y="1139"/>
                    <a:pt x="1594" y="1139"/>
                  </a:cubicBezTo>
                  <a:cubicBezTo>
                    <a:pt x="1660" y="1118"/>
                    <a:pt x="1713" y="1081"/>
                    <a:pt x="1743" y="1038"/>
                  </a:cubicBezTo>
                  <a:cubicBezTo>
                    <a:pt x="1795" y="1242"/>
                    <a:pt x="1915" y="1536"/>
                    <a:pt x="1992" y="1680"/>
                  </a:cubicBezTo>
                  <a:cubicBezTo>
                    <a:pt x="2033" y="1756"/>
                    <a:pt x="2115" y="1918"/>
                    <a:pt x="2150" y="2113"/>
                  </a:cubicBezTo>
                  <a:cubicBezTo>
                    <a:pt x="2173" y="2112"/>
                    <a:pt x="2197" y="2115"/>
                    <a:pt x="2224" y="2122"/>
                  </a:cubicBezTo>
                  <a:cubicBezTo>
                    <a:pt x="2316" y="1883"/>
                    <a:pt x="2145" y="1625"/>
                    <a:pt x="2067" y="1554"/>
                  </a:cubicBezTo>
                  <a:cubicBezTo>
                    <a:pt x="2036" y="1523"/>
                    <a:pt x="2034" y="1509"/>
                    <a:pt x="2050" y="1510"/>
                  </a:cubicBezTo>
                  <a:cubicBezTo>
                    <a:pt x="2134" y="1585"/>
                    <a:pt x="2246" y="1735"/>
                    <a:pt x="2286" y="1905"/>
                  </a:cubicBezTo>
                  <a:cubicBezTo>
                    <a:pt x="2304" y="1983"/>
                    <a:pt x="2308" y="2064"/>
                    <a:pt x="2289" y="2144"/>
                  </a:cubicBezTo>
                  <a:cubicBezTo>
                    <a:pt x="2298" y="2148"/>
                    <a:pt x="2308" y="2153"/>
                    <a:pt x="2318" y="2157"/>
                  </a:cubicBezTo>
                  <a:cubicBezTo>
                    <a:pt x="2466" y="2230"/>
                    <a:pt x="2521" y="2292"/>
                    <a:pt x="2495" y="2378"/>
                  </a:cubicBezTo>
                  <a:cubicBezTo>
                    <a:pt x="2486" y="2378"/>
                    <a:pt x="2477" y="2378"/>
                    <a:pt x="2469" y="2378"/>
                  </a:cubicBezTo>
                  <a:cubicBezTo>
                    <a:pt x="2468" y="2378"/>
                    <a:pt x="2467" y="2378"/>
                    <a:pt x="2467" y="2378"/>
                  </a:cubicBezTo>
                  <a:cubicBezTo>
                    <a:pt x="2488" y="2310"/>
                    <a:pt x="2441" y="2260"/>
                    <a:pt x="2314" y="2203"/>
                  </a:cubicBezTo>
                  <a:cubicBezTo>
                    <a:pt x="2183" y="2145"/>
                    <a:pt x="2078" y="2151"/>
                    <a:pt x="2060" y="2268"/>
                  </a:cubicBezTo>
                  <a:cubicBezTo>
                    <a:pt x="2059" y="2274"/>
                    <a:pt x="2058" y="2280"/>
                    <a:pt x="2058" y="2287"/>
                  </a:cubicBezTo>
                  <a:cubicBezTo>
                    <a:pt x="2048" y="2290"/>
                    <a:pt x="2038" y="2294"/>
                    <a:pt x="2028" y="2300"/>
                  </a:cubicBezTo>
                  <a:cubicBezTo>
                    <a:pt x="1966" y="2333"/>
                    <a:pt x="1933" y="2395"/>
                    <a:pt x="1914" y="2470"/>
                  </a:cubicBezTo>
                  <a:cubicBezTo>
                    <a:pt x="1895" y="2545"/>
                    <a:pt x="1890" y="2636"/>
                    <a:pt x="1885" y="2737"/>
                  </a:cubicBezTo>
                  <a:cubicBezTo>
                    <a:pt x="1885" y="2738"/>
                    <a:pt x="1885" y="2738"/>
                    <a:pt x="1885" y="2738"/>
                  </a:cubicBezTo>
                  <a:cubicBezTo>
                    <a:pt x="1882" y="2789"/>
                    <a:pt x="1861" y="2858"/>
                    <a:pt x="1839" y="2932"/>
                  </a:cubicBezTo>
                  <a:cubicBezTo>
                    <a:pt x="1624" y="3085"/>
                    <a:pt x="1325" y="3152"/>
                    <a:pt x="1072" y="2979"/>
                  </a:cubicBezTo>
                  <a:close/>
                  <a:moveTo>
                    <a:pt x="2798" y="2902"/>
                  </a:moveTo>
                  <a:cubicBezTo>
                    <a:pt x="2796" y="2936"/>
                    <a:pt x="2772" y="2961"/>
                    <a:pt x="2726" y="2988"/>
                  </a:cubicBezTo>
                  <a:cubicBezTo>
                    <a:pt x="2636" y="3043"/>
                    <a:pt x="2476" y="3090"/>
                    <a:pt x="2374" y="3214"/>
                  </a:cubicBezTo>
                  <a:cubicBezTo>
                    <a:pt x="2285" y="3319"/>
                    <a:pt x="2177" y="3377"/>
                    <a:pt x="2082" y="3385"/>
                  </a:cubicBezTo>
                  <a:cubicBezTo>
                    <a:pt x="1987" y="3392"/>
                    <a:pt x="1905" y="3353"/>
                    <a:pt x="1856" y="3256"/>
                  </a:cubicBezTo>
                  <a:cubicBezTo>
                    <a:pt x="1856" y="3255"/>
                    <a:pt x="1856" y="3255"/>
                    <a:pt x="1856" y="3255"/>
                  </a:cubicBezTo>
                  <a:cubicBezTo>
                    <a:pt x="1856" y="3255"/>
                    <a:pt x="1856" y="3255"/>
                    <a:pt x="1856" y="3255"/>
                  </a:cubicBezTo>
                  <a:cubicBezTo>
                    <a:pt x="1826" y="3198"/>
                    <a:pt x="1838" y="3108"/>
                    <a:pt x="1864" y="3013"/>
                  </a:cubicBezTo>
                  <a:cubicBezTo>
                    <a:pt x="1889" y="2917"/>
                    <a:pt x="1925" y="2820"/>
                    <a:pt x="1930" y="2740"/>
                  </a:cubicBezTo>
                  <a:cubicBezTo>
                    <a:pt x="1930" y="2740"/>
                    <a:pt x="1930" y="2740"/>
                    <a:pt x="1930" y="2740"/>
                  </a:cubicBezTo>
                  <a:cubicBezTo>
                    <a:pt x="1935" y="2638"/>
                    <a:pt x="1941" y="2549"/>
                    <a:pt x="1958" y="2481"/>
                  </a:cubicBezTo>
                  <a:cubicBezTo>
                    <a:pt x="1975" y="2412"/>
                    <a:pt x="2002" y="2366"/>
                    <a:pt x="2050" y="2340"/>
                  </a:cubicBezTo>
                  <a:cubicBezTo>
                    <a:pt x="2052" y="2338"/>
                    <a:pt x="2054" y="2337"/>
                    <a:pt x="2057" y="2336"/>
                  </a:cubicBezTo>
                  <a:cubicBezTo>
                    <a:pt x="2062" y="2424"/>
                    <a:pt x="2106" y="2514"/>
                    <a:pt x="2183" y="2534"/>
                  </a:cubicBezTo>
                  <a:cubicBezTo>
                    <a:pt x="2267" y="2556"/>
                    <a:pt x="2389" y="2484"/>
                    <a:pt x="2440" y="2424"/>
                  </a:cubicBezTo>
                  <a:cubicBezTo>
                    <a:pt x="2450" y="2424"/>
                    <a:pt x="2460" y="2424"/>
                    <a:pt x="2470" y="2423"/>
                  </a:cubicBezTo>
                  <a:cubicBezTo>
                    <a:pt x="2515" y="2422"/>
                    <a:pt x="2553" y="2425"/>
                    <a:pt x="2592" y="2459"/>
                  </a:cubicBezTo>
                  <a:cubicBezTo>
                    <a:pt x="2592" y="2459"/>
                    <a:pt x="2592" y="2459"/>
                    <a:pt x="2592" y="2459"/>
                  </a:cubicBezTo>
                  <a:cubicBezTo>
                    <a:pt x="2592" y="2459"/>
                    <a:pt x="2592" y="2459"/>
                    <a:pt x="2592" y="2459"/>
                  </a:cubicBezTo>
                  <a:cubicBezTo>
                    <a:pt x="2622" y="2484"/>
                    <a:pt x="2636" y="2531"/>
                    <a:pt x="2648" y="2585"/>
                  </a:cubicBezTo>
                  <a:cubicBezTo>
                    <a:pt x="2660" y="2638"/>
                    <a:pt x="2670" y="2696"/>
                    <a:pt x="2707" y="2737"/>
                  </a:cubicBezTo>
                  <a:cubicBezTo>
                    <a:pt x="2707" y="2737"/>
                    <a:pt x="2707" y="2737"/>
                    <a:pt x="2707" y="2737"/>
                  </a:cubicBezTo>
                  <a:cubicBezTo>
                    <a:pt x="2707" y="2737"/>
                    <a:pt x="2707" y="2737"/>
                    <a:pt x="2707" y="2737"/>
                  </a:cubicBezTo>
                  <a:cubicBezTo>
                    <a:pt x="2777" y="2816"/>
                    <a:pt x="2800" y="2868"/>
                    <a:pt x="2798" y="29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sp>
          <p:nvSpPr>
            <p:cNvPr id="104" name="Freeform 38"/>
            <p:cNvSpPr>
              <a:spLocks/>
            </p:cNvSpPr>
            <p:nvPr/>
          </p:nvSpPr>
          <p:spPr bwMode="auto">
            <a:xfrm>
              <a:off x="-6841" y="6500"/>
              <a:ext cx="83" cy="47"/>
            </a:xfrm>
            <a:custGeom>
              <a:avLst/>
              <a:gdLst>
                <a:gd name="T0" fmla="*/ 0 w 65"/>
                <a:gd name="T1" fmla="*/ 14 h 36"/>
                <a:gd name="T2" fmla="*/ 24 w 65"/>
                <a:gd name="T3" fmla="*/ 24 h 36"/>
                <a:gd name="T4" fmla="*/ 44 w 65"/>
                <a:gd name="T5" fmla="*/ 36 h 36"/>
                <a:gd name="T6" fmla="*/ 63 w 65"/>
                <a:gd name="T7" fmla="*/ 26 h 36"/>
                <a:gd name="T8" fmla="*/ 42 w 65"/>
                <a:gd name="T9" fmla="*/ 7 h 36"/>
                <a:gd name="T10" fmla="*/ 5 w 65"/>
                <a:gd name="T11" fmla="*/ 6 h 36"/>
                <a:gd name="T12" fmla="*/ 0 w 65"/>
                <a:gd name="T13" fmla="*/ 14 h 36"/>
              </a:gdLst>
              <a:ahLst/>
              <a:cxnLst>
                <a:cxn ang="0">
                  <a:pos x="T0" y="T1"/>
                </a:cxn>
                <a:cxn ang="0">
                  <a:pos x="T2" y="T3"/>
                </a:cxn>
                <a:cxn ang="0">
                  <a:pos x="T4" y="T5"/>
                </a:cxn>
                <a:cxn ang="0">
                  <a:pos x="T6" y="T7"/>
                </a:cxn>
                <a:cxn ang="0">
                  <a:pos x="T8" y="T9"/>
                </a:cxn>
                <a:cxn ang="0">
                  <a:pos x="T10" y="T11"/>
                </a:cxn>
                <a:cxn ang="0">
                  <a:pos x="T12" y="T13"/>
                </a:cxn>
              </a:cxnLst>
              <a:rect l="0" t="0" r="r" b="b"/>
              <a:pathLst>
                <a:path w="65" h="36">
                  <a:moveTo>
                    <a:pt x="0" y="14"/>
                  </a:moveTo>
                  <a:cubicBezTo>
                    <a:pt x="3" y="22"/>
                    <a:pt x="16" y="20"/>
                    <a:pt x="24" y="24"/>
                  </a:cubicBezTo>
                  <a:cubicBezTo>
                    <a:pt x="31" y="28"/>
                    <a:pt x="36" y="36"/>
                    <a:pt x="44" y="36"/>
                  </a:cubicBezTo>
                  <a:cubicBezTo>
                    <a:pt x="51" y="36"/>
                    <a:pt x="63" y="33"/>
                    <a:pt x="63" y="26"/>
                  </a:cubicBezTo>
                  <a:cubicBezTo>
                    <a:pt x="65" y="17"/>
                    <a:pt x="51" y="10"/>
                    <a:pt x="42" y="7"/>
                  </a:cubicBezTo>
                  <a:cubicBezTo>
                    <a:pt x="30" y="3"/>
                    <a:pt x="16" y="0"/>
                    <a:pt x="5" y="6"/>
                  </a:cubicBezTo>
                  <a:cubicBezTo>
                    <a:pt x="2" y="8"/>
                    <a:pt x="0" y="11"/>
                    <a:pt x="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sp>
          <p:nvSpPr>
            <p:cNvPr id="105" name="Freeform 39"/>
            <p:cNvSpPr>
              <a:spLocks/>
            </p:cNvSpPr>
            <p:nvPr/>
          </p:nvSpPr>
          <p:spPr bwMode="auto">
            <a:xfrm>
              <a:off x="-7025" y="6500"/>
              <a:ext cx="83" cy="47"/>
            </a:xfrm>
            <a:custGeom>
              <a:avLst/>
              <a:gdLst>
                <a:gd name="T0" fmla="*/ 64 w 65"/>
                <a:gd name="T1" fmla="*/ 14 h 36"/>
                <a:gd name="T2" fmla="*/ 41 w 65"/>
                <a:gd name="T3" fmla="*/ 24 h 36"/>
                <a:gd name="T4" fmla="*/ 21 w 65"/>
                <a:gd name="T5" fmla="*/ 36 h 36"/>
                <a:gd name="T6" fmla="*/ 1 w 65"/>
                <a:gd name="T7" fmla="*/ 26 h 36"/>
                <a:gd name="T8" fmla="*/ 23 w 65"/>
                <a:gd name="T9" fmla="*/ 7 h 36"/>
                <a:gd name="T10" fmla="*/ 60 w 65"/>
                <a:gd name="T11" fmla="*/ 6 h 36"/>
                <a:gd name="T12" fmla="*/ 64 w 65"/>
                <a:gd name="T13" fmla="*/ 14 h 36"/>
              </a:gdLst>
              <a:ahLst/>
              <a:cxnLst>
                <a:cxn ang="0">
                  <a:pos x="T0" y="T1"/>
                </a:cxn>
                <a:cxn ang="0">
                  <a:pos x="T2" y="T3"/>
                </a:cxn>
                <a:cxn ang="0">
                  <a:pos x="T4" y="T5"/>
                </a:cxn>
                <a:cxn ang="0">
                  <a:pos x="T6" y="T7"/>
                </a:cxn>
                <a:cxn ang="0">
                  <a:pos x="T8" y="T9"/>
                </a:cxn>
                <a:cxn ang="0">
                  <a:pos x="T10" y="T11"/>
                </a:cxn>
                <a:cxn ang="0">
                  <a:pos x="T12" y="T13"/>
                </a:cxn>
              </a:cxnLst>
              <a:rect l="0" t="0" r="r" b="b"/>
              <a:pathLst>
                <a:path w="65" h="36">
                  <a:moveTo>
                    <a:pt x="64" y="14"/>
                  </a:moveTo>
                  <a:cubicBezTo>
                    <a:pt x="62" y="22"/>
                    <a:pt x="48" y="20"/>
                    <a:pt x="41" y="24"/>
                  </a:cubicBezTo>
                  <a:cubicBezTo>
                    <a:pt x="34" y="28"/>
                    <a:pt x="28" y="36"/>
                    <a:pt x="21" y="36"/>
                  </a:cubicBezTo>
                  <a:cubicBezTo>
                    <a:pt x="13" y="36"/>
                    <a:pt x="2" y="33"/>
                    <a:pt x="1" y="26"/>
                  </a:cubicBezTo>
                  <a:cubicBezTo>
                    <a:pt x="0" y="17"/>
                    <a:pt x="14" y="10"/>
                    <a:pt x="23" y="7"/>
                  </a:cubicBezTo>
                  <a:cubicBezTo>
                    <a:pt x="34" y="3"/>
                    <a:pt x="49" y="0"/>
                    <a:pt x="60" y="6"/>
                  </a:cubicBezTo>
                  <a:cubicBezTo>
                    <a:pt x="62" y="8"/>
                    <a:pt x="65" y="11"/>
                    <a:pt x="64"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grpSp>
      <p:sp>
        <p:nvSpPr>
          <p:cNvPr id="138" name="Oval 137"/>
          <p:cNvSpPr/>
          <p:nvPr/>
        </p:nvSpPr>
        <p:spPr bwMode="auto">
          <a:xfrm>
            <a:off x="7214712" y="1860482"/>
            <a:ext cx="970989" cy="970990"/>
          </a:xfrm>
          <a:prstGeom prst="ellipse">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1333">
                    <a:prstClr val="white"/>
                  </a:gs>
                  <a:gs pos="8000">
                    <a:prstClr val="white"/>
                  </a:gs>
                </a:gsLst>
                <a:lin ang="5400000" scaled="0"/>
              </a:gradFill>
              <a:effectLst/>
              <a:uLnTx/>
              <a:uFillTx/>
              <a:latin typeface="Calibri" panose="020F0502020204030204"/>
              <a:ea typeface="Segoe UI" pitchFamily="34" charset="0"/>
              <a:cs typeface="Segoe UI" pitchFamily="34" charset="0"/>
            </a:endParaRPr>
          </a:p>
        </p:txBody>
      </p:sp>
      <p:grpSp>
        <p:nvGrpSpPr>
          <p:cNvPr id="107" name="Group 42"/>
          <p:cNvGrpSpPr>
            <a:grpSpLocks noChangeAspect="1"/>
          </p:cNvGrpSpPr>
          <p:nvPr/>
        </p:nvGrpSpPr>
        <p:grpSpPr bwMode="auto">
          <a:xfrm>
            <a:off x="7381358" y="1951496"/>
            <a:ext cx="632699" cy="640109"/>
            <a:chOff x="3492" y="1769"/>
            <a:chExt cx="854" cy="864"/>
          </a:xfrm>
          <a:solidFill>
            <a:schemeClr val="bg1"/>
          </a:solidFill>
        </p:grpSpPr>
        <p:sp>
          <p:nvSpPr>
            <p:cNvPr id="109" name="Freeform 43"/>
            <p:cNvSpPr>
              <a:spLocks/>
            </p:cNvSpPr>
            <p:nvPr/>
          </p:nvSpPr>
          <p:spPr bwMode="auto">
            <a:xfrm>
              <a:off x="3872" y="1769"/>
              <a:ext cx="474" cy="413"/>
            </a:xfrm>
            <a:custGeom>
              <a:avLst/>
              <a:gdLst>
                <a:gd name="T0" fmla="*/ 0 w 474"/>
                <a:gd name="T1" fmla="*/ 413 h 413"/>
                <a:gd name="T2" fmla="*/ 474 w 474"/>
                <a:gd name="T3" fmla="*/ 413 h 413"/>
                <a:gd name="T4" fmla="*/ 474 w 474"/>
                <a:gd name="T5" fmla="*/ 0 h 413"/>
                <a:gd name="T6" fmla="*/ 0 w 474"/>
                <a:gd name="T7" fmla="*/ 69 h 413"/>
                <a:gd name="T8" fmla="*/ 0 w 474"/>
                <a:gd name="T9" fmla="*/ 413 h 413"/>
              </a:gdLst>
              <a:ahLst/>
              <a:cxnLst>
                <a:cxn ang="0">
                  <a:pos x="T0" y="T1"/>
                </a:cxn>
                <a:cxn ang="0">
                  <a:pos x="T2" y="T3"/>
                </a:cxn>
                <a:cxn ang="0">
                  <a:pos x="T4" y="T5"/>
                </a:cxn>
                <a:cxn ang="0">
                  <a:pos x="T6" y="T7"/>
                </a:cxn>
                <a:cxn ang="0">
                  <a:pos x="T8" y="T9"/>
                </a:cxn>
              </a:cxnLst>
              <a:rect l="0" t="0" r="r" b="b"/>
              <a:pathLst>
                <a:path w="474" h="413">
                  <a:moveTo>
                    <a:pt x="0" y="413"/>
                  </a:moveTo>
                  <a:lnTo>
                    <a:pt x="474" y="413"/>
                  </a:lnTo>
                  <a:lnTo>
                    <a:pt x="474" y="0"/>
                  </a:lnTo>
                  <a:lnTo>
                    <a:pt x="0" y="69"/>
                  </a:lnTo>
                  <a:lnTo>
                    <a:pt x="0" y="4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sp>
          <p:nvSpPr>
            <p:cNvPr id="110" name="Freeform 44"/>
            <p:cNvSpPr>
              <a:spLocks/>
            </p:cNvSpPr>
            <p:nvPr/>
          </p:nvSpPr>
          <p:spPr bwMode="auto">
            <a:xfrm>
              <a:off x="3492" y="1844"/>
              <a:ext cx="345" cy="338"/>
            </a:xfrm>
            <a:custGeom>
              <a:avLst/>
              <a:gdLst>
                <a:gd name="T0" fmla="*/ 345 w 345"/>
                <a:gd name="T1" fmla="*/ 338 h 338"/>
                <a:gd name="T2" fmla="*/ 345 w 345"/>
                <a:gd name="T3" fmla="*/ 0 h 338"/>
                <a:gd name="T4" fmla="*/ 0 w 345"/>
                <a:gd name="T5" fmla="*/ 50 h 338"/>
                <a:gd name="T6" fmla="*/ 0 w 345"/>
                <a:gd name="T7" fmla="*/ 338 h 338"/>
                <a:gd name="T8" fmla="*/ 345 w 345"/>
                <a:gd name="T9" fmla="*/ 338 h 338"/>
              </a:gdLst>
              <a:ahLst/>
              <a:cxnLst>
                <a:cxn ang="0">
                  <a:pos x="T0" y="T1"/>
                </a:cxn>
                <a:cxn ang="0">
                  <a:pos x="T2" y="T3"/>
                </a:cxn>
                <a:cxn ang="0">
                  <a:pos x="T4" y="T5"/>
                </a:cxn>
                <a:cxn ang="0">
                  <a:pos x="T6" y="T7"/>
                </a:cxn>
                <a:cxn ang="0">
                  <a:pos x="T8" y="T9"/>
                </a:cxn>
              </a:cxnLst>
              <a:rect l="0" t="0" r="r" b="b"/>
              <a:pathLst>
                <a:path w="345" h="338">
                  <a:moveTo>
                    <a:pt x="345" y="338"/>
                  </a:moveTo>
                  <a:lnTo>
                    <a:pt x="345" y="0"/>
                  </a:lnTo>
                  <a:lnTo>
                    <a:pt x="0" y="50"/>
                  </a:lnTo>
                  <a:lnTo>
                    <a:pt x="0" y="338"/>
                  </a:lnTo>
                  <a:lnTo>
                    <a:pt x="345" y="3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sp>
          <p:nvSpPr>
            <p:cNvPr id="111" name="Freeform 45"/>
            <p:cNvSpPr>
              <a:spLocks/>
            </p:cNvSpPr>
            <p:nvPr/>
          </p:nvSpPr>
          <p:spPr bwMode="auto">
            <a:xfrm>
              <a:off x="3492" y="2214"/>
              <a:ext cx="345" cy="345"/>
            </a:xfrm>
            <a:custGeom>
              <a:avLst/>
              <a:gdLst>
                <a:gd name="T0" fmla="*/ 345 w 345"/>
                <a:gd name="T1" fmla="*/ 0 h 345"/>
                <a:gd name="T2" fmla="*/ 0 w 345"/>
                <a:gd name="T3" fmla="*/ 0 h 345"/>
                <a:gd name="T4" fmla="*/ 0 w 345"/>
                <a:gd name="T5" fmla="*/ 294 h 345"/>
                <a:gd name="T6" fmla="*/ 345 w 345"/>
                <a:gd name="T7" fmla="*/ 345 h 345"/>
                <a:gd name="T8" fmla="*/ 345 w 345"/>
                <a:gd name="T9" fmla="*/ 0 h 345"/>
              </a:gdLst>
              <a:ahLst/>
              <a:cxnLst>
                <a:cxn ang="0">
                  <a:pos x="T0" y="T1"/>
                </a:cxn>
                <a:cxn ang="0">
                  <a:pos x="T2" y="T3"/>
                </a:cxn>
                <a:cxn ang="0">
                  <a:pos x="T4" y="T5"/>
                </a:cxn>
                <a:cxn ang="0">
                  <a:pos x="T6" y="T7"/>
                </a:cxn>
                <a:cxn ang="0">
                  <a:pos x="T8" y="T9"/>
                </a:cxn>
              </a:cxnLst>
              <a:rect l="0" t="0" r="r" b="b"/>
              <a:pathLst>
                <a:path w="345" h="345">
                  <a:moveTo>
                    <a:pt x="345" y="0"/>
                  </a:moveTo>
                  <a:lnTo>
                    <a:pt x="0" y="0"/>
                  </a:lnTo>
                  <a:lnTo>
                    <a:pt x="0" y="294"/>
                  </a:lnTo>
                  <a:lnTo>
                    <a:pt x="345" y="345"/>
                  </a:lnTo>
                  <a:lnTo>
                    <a:pt x="3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sp>
          <p:nvSpPr>
            <p:cNvPr id="112" name="Freeform 46"/>
            <p:cNvSpPr>
              <a:spLocks/>
            </p:cNvSpPr>
            <p:nvPr/>
          </p:nvSpPr>
          <p:spPr bwMode="auto">
            <a:xfrm>
              <a:off x="3872" y="2214"/>
              <a:ext cx="474" cy="419"/>
            </a:xfrm>
            <a:custGeom>
              <a:avLst/>
              <a:gdLst>
                <a:gd name="T0" fmla="*/ 0 w 474"/>
                <a:gd name="T1" fmla="*/ 0 h 419"/>
                <a:gd name="T2" fmla="*/ 0 w 474"/>
                <a:gd name="T3" fmla="*/ 349 h 419"/>
                <a:gd name="T4" fmla="*/ 474 w 474"/>
                <a:gd name="T5" fmla="*/ 419 h 419"/>
                <a:gd name="T6" fmla="*/ 474 w 474"/>
                <a:gd name="T7" fmla="*/ 0 h 419"/>
                <a:gd name="T8" fmla="*/ 0 w 474"/>
                <a:gd name="T9" fmla="*/ 0 h 419"/>
              </a:gdLst>
              <a:ahLst/>
              <a:cxnLst>
                <a:cxn ang="0">
                  <a:pos x="T0" y="T1"/>
                </a:cxn>
                <a:cxn ang="0">
                  <a:pos x="T2" y="T3"/>
                </a:cxn>
                <a:cxn ang="0">
                  <a:pos x="T4" y="T5"/>
                </a:cxn>
                <a:cxn ang="0">
                  <a:pos x="T6" y="T7"/>
                </a:cxn>
                <a:cxn ang="0">
                  <a:pos x="T8" y="T9"/>
                </a:cxn>
              </a:cxnLst>
              <a:rect l="0" t="0" r="r" b="b"/>
              <a:pathLst>
                <a:path w="474" h="419">
                  <a:moveTo>
                    <a:pt x="0" y="0"/>
                  </a:moveTo>
                  <a:lnTo>
                    <a:pt x="0" y="349"/>
                  </a:lnTo>
                  <a:lnTo>
                    <a:pt x="474" y="419"/>
                  </a:lnTo>
                  <a:lnTo>
                    <a:pt x="474"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grpSp>
      <p:sp>
        <p:nvSpPr>
          <p:cNvPr id="139" name="Oval 138"/>
          <p:cNvSpPr/>
          <p:nvPr/>
        </p:nvSpPr>
        <p:spPr bwMode="auto">
          <a:xfrm>
            <a:off x="7404699" y="3789253"/>
            <a:ext cx="970989" cy="970990"/>
          </a:xfrm>
          <a:prstGeom prst="ellipse">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1333">
                    <a:prstClr val="white"/>
                  </a:gs>
                  <a:gs pos="8000">
                    <a:prstClr val="white"/>
                  </a:gs>
                </a:gsLst>
                <a:lin ang="5400000" scaled="0"/>
              </a:gradFill>
              <a:effectLst/>
              <a:uLnTx/>
              <a:uFillTx/>
              <a:latin typeface="Calibri" panose="020F0502020204030204"/>
              <a:ea typeface="Segoe UI" pitchFamily="34" charset="0"/>
              <a:cs typeface="Segoe UI" pitchFamily="34" charset="0"/>
            </a:endParaRPr>
          </a:p>
        </p:txBody>
      </p:sp>
      <p:grpSp>
        <p:nvGrpSpPr>
          <p:cNvPr id="86" name="Group 21"/>
          <p:cNvGrpSpPr>
            <a:grpSpLocks noChangeAspect="1"/>
          </p:cNvGrpSpPr>
          <p:nvPr/>
        </p:nvGrpSpPr>
        <p:grpSpPr bwMode="auto">
          <a:xfrm>
            <a:off x="7638882" y="3949808"/>
            <a:ext cx="535895" cy="642564"/>
            <a:chOff x="2860" y="939"/>
            <a:chExt cx="2110" cy="2530"/>
          </a:xfrm>
          <a:solidFill>
            <a:schemeClr val="bg1"/>
          </a:solidFill>
        </p:grpSpPr>
        <p:sp>
          <p:nvSpPr>
            <p:cNvPr id="88" name="Freeform 22"/>
            <p:cNvSpPr>
              <a:spLocks/>
            </p:cNvSpPr>
            <p:nvPr/>
          </p:nvSpPr>
          <p:spPr bwMode="auto">
            <a:xfrm>
              <a:off x="2860" y="939"/>
              <a:ext cx="1979" cy="1976"/>
            </a:xfrm>
            <a:custGeom>
              <a:avLst/>
              <a:gdLst>
                <a:gd name="T0" fmla="*/ 924 w 985"/>
                <a:gd name="T1" fmla="*/ 0 h 985"/>
                <a:gd name="T2" fmla="*/ 61 w 985"/>
                <a:gd name="T3" fmla="*/ 0 h 985"/>
                <a:gd name="T4" fmla="*/ 0 w 985"/>
                <a:gd name="T5" fmla="*/ 61 h 985"/>
                <a:gd name="T6" fmla="*/ 0 w 985"/>
                <a:gd name="T7" fmla="*/ 387 h 985"/>
                <a:gd name="T8" fmla="*/ 194 w 985"/>
                <a:gd name="T9" fmla="*/ 333 h 985"/>
                <a:gd name="T10" fmla="*/ 323 w 985"/>
                <a:gd name="T11" fmla="*/ 386 h 985"/>
                <a:gd name="T12" fmla="*/ 217 w 985"/>
                <a:gd name="T13" fmla="*/ 333 h 985"/>
                <a:gd name="T14" fmla="*/ 130 w 985"/>
                <a:gd name="T15" fmla="*/ 239 h 985"/>
                <a:gd name="T16" fmla="*/ 183 w 985"/>
                <a:gd name="T17" fmla="*/ 125 h 985"/>
                <a:gd name="T18" fmla="*/ 423 w 985"/>
                <a:gd name="T19" fmla="*/ 156 h 985"/>
                <a:gd name="T20" fmla="*/ 292 w 985"/>
                <a:gd name="T21" fmla="*/ 131 h 985"/>
                <a:gd name="T22" fmla="*/ 441 w 985"/>
                <a:gd name="T23" fmla="*/ 104 h 985"/>
                <a:gd name="T24" fmla="*/ 739 w 985"/>
                <a:gd name="T25" fmla="*/ 162 h 985"/>
                <a:gd name="T26" fmla="*/ 786 w 985"/>
                <a:gd name="T27" fmla="*/ 394 h 985"/>
                <a:gd name="T28" fmla="*/ 604 w 985"/>
                <a:gd name="T29" fmla="*/ 366 h 985"/>
                <a:gd name="T30" fmla="*/ 745 w 985"/>
                <a:gd name="T31" fmla="*/ 410 h 985"/>
                <a:gd name="T32" fmla="*/ 774 w 985"/>
                <a:gd name="T33" fmla="*/ 744 h 985"/>
                <a:gd name="T34" fmla="*/ 581 w 985"/>
                <a:gd name="T35" fmla="*/ 570 h 985"/>
                <a:gd name="T36" fmla="*/ 767 w 985"/>
                <a:gd name="T37" fmla="*/ 765 h 985"/>
                <a:gd name="T38" fmla="*/ 699 w 985"/>
                <a:gd name="T39" fmla="*/ 907 h 985"/>
                <a:gd name="T40" fmla="*/ 289 w 985"/>
                <a:gd name="T41" fmla="*/ 731 h 985"/>
                <a:gd name="T42" fmla="*/ 81 w 985"/>
                <a:gd name="T43" fmla="*/ 985 h 985"/>
                <a:gd name="T44" fmla="*/ 924 w 985"/>
                <a:gd name="T45" fmla="*/ 985 h 985"/>
                <a:gd name="T46" fmla="*/ 985 w 985"/>
                <a:gd name="T47" fmla="*/ 924 h 985"/>
                <a:gd name="T48" fmla="*/ 985 w 985"/>
                <a:gd name="T49" fmla="*/ 61 h 985"/>
                <a:gd name="T50" fmla="*/ 924 w 985"/>
                <a:gd name="T51" fmla="*/ 0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85" h="985">
                  <a:moveTo>
                    <a:pt x="924" y="0"/>
                  </a:moveTo>
                  <a:cubicBezTo>
                    <a:pt x="61" y="0"/>
                    <a:pt x="61" y="0"/>
                    <a:pt x="61" y="0"/>
                  </a:cubicBezTo>
                  <a:cubicBezTo>
                    <a:pt x="27" y="0"/>
                    <a:pt x="0" y="27"/>
                    <a:pt x="0" y="61"/>
                  </a:cubicBezTo>
                  <a:cubicBezTo>
                    <a:pt x="0" y="387"/>
                    <a:pt x="0" y="387"/>
                    <a:pt x="0" y="387"/>
                  </a:cubicBezTo>
                  <a:cubicBezTo>
                    <a:pt x="194" y="333"/>
                    <a:pt x="194" y="333"/>
                    <a:pt x="194" y="333"/>
                  </a:cubicBezTo>
                  <a:cubicBezTo>
                    <a:pt x="323" y="386"/>
                    <a:pt x="323" y="386"/>
                    <a:pt x="323" y="386"/>
                  </a:cubicBezTo>
                  <a:cubicBezTo>
                    <a:pt x="217" y="333"/>
                    <a:pt x="217" y="333"/>
                    <a:pt x="217" y="333"/>
                  </a:cubicBezTo>
                  <a:cubicBezTo>
                    <a:pt x="217" y="333"/>
                    <a:pt x="143" y="292"/>
                    <a:pt x="130" y="239"/>
                  </a:cubicBezTo>
                  <a:cubicBezTo>
                    <a:pt x="117" y="186"/>
                    <a:pt x="183" y="125"/>
                    <a:pt x="183" y="125"/>
                  </a:cubicBezTo>
                  <a:cubicBezTo>
                    <a:pt x="423" y="156"/>
                    <a:pt x="423" y="156"/>
                    <a:pt x="423" y="156"/>
                  </a:cubicBezTo>
                  <a:cubicBezTo>
                    <a:pt x="292" y="131"/>
                    <a:pt x="292" y="131"/>
                    <a:pt x="292" y="131"/>
                  </a:cubicBezTo>
                  <a:cubicBezTo>
                    <a:pt x="292" y="131"/>
                    <a:pt x="338" y="101"/>
                    <a:pt x="441" y="104"/>
                  </a:cubicBezTo>
                  <a:cubicBezTo>
                    <a:pt x="554" y="108"/>
                    <a:pt x="713" y="136"/>
                    <a:pt x="739" y="162"/>
                  </a:cubicBezTo>
                  <a:cubicBezTo>
                    <a:pt x="765" y="189"/>
                    <a:pt x="814" y="366"/>
                    <a:pt x="786" y="394"/>
                  </a:cubicBezTo>
                  <a:cubicBezTo>
                    <a:pt x="773" y="407"/>
                    <a:pt x="604" y="366"/>
                    <a:pt x="604" y="366"/>
                  </a:cubicBezTo>
                  <a:cubicBezTo>
                    <a:pt x="745" y="410"/>
                    <a:pt x="745" y="410"/>
                    <a:pt x="745" y="410"/>
                  </a:cubicBezTo>
                  <a:cubicBezTo>
                    <a:pt x="745" y="410"/>
                    <a:pt x="823" y="590"/>
                    <a:pt x="774" y="744"/>
                  </a:cubicBezTo>
                  <a:cubicBezTo>
                    <a:pt x="774" y="744"/>
                    <a:pt x="666" y="685"/>
                    <a:pt x="581" y="570"/>
                  </a:cubicBezTo>
                  <a:cubicBezTo>
                    <a:pt x="652" y="718"/>
                    <a:pt x="767" y="765"/>
                    <a:pt x="767" y="765"/>
                  </a:cubicBezTo>
                  <a:cubicBezTo>
                    <a:pt x="767" y="765"/>
                    <a:pt x="724" y="882"/>
                    <a:pt x="699" y="907"/>
                  </a:cubicBezTo>
                  <a:cubicBezTo>
                    <a:pt x="289" y="731"/>
                    <a:pt x="289" y="731"/>
                    <a:pt x="289" y="731"/>
                  </a:cubicBezTo>
                  <a:cubicBezTo>
                    <a:pt x="81" y="985"/>
                    <a:pt x="81" y="985"/>
                    <a:pt x="81" y="985"/>
                  </a:cubicBezTo>
                  <a:cubicBezTo>
                    <a:pt x="924" y="985"/>
                    <a:pt x="924" y="985"/>
                    <a:pt x="924" y="985"/>
                  </a:cubicBezTo>
                  <a:cubicBezTo>
                    <a:pt x="958" y="985"/>
                    <a:pt x="985" y="958"/>
                    <a:pt x="985" y="924"/>
                  </a:cubicBezTo>
                  <a:cubicBezTo>
                    <a:pt x="985" y="61"/>
                    <a:pt x="985" y="61"/>
                    <a:pt x="985" y="61"/>
                  </a:cubicBezTo>
                  <a:cubicBezTo>
                    <a:pt x="985" y="27"/>
                    <a:pt x="958" y="0"/>
                    <a:pt x="92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sp>
          <p:nvSpPr>
            <p:cNvPr id="89" name="Freeform 23"/>
            <p:cNvSpPr>
              <a:spLocks/>
            </p:cNvSpPr>
            <p:nvPr/>
          </p:nvSpPr>
          <p:spPr bwMode="auto">
            <a:xfrm>
              <a:off x="2890" y="3064"/>
              <a:ext cx="575" cy="405"/>
            </a:xfrm>
            <a:custGeom>
              <a:avLst/>
              <a:gdLst>
                <a:gd name="T0" fmla="*/ 169 w 286"/>
                <a:gd name="T1" fmla="*/ 105 h 202"/>
                <a:gd name="T2" fmla="*/ 169 w 286"/>
                <a:gd name="T3" fmla="*/ 171 h 202"/>
                <a:gd name="T4" fmla="*/ 162 w 286"/>
                <a:gd name="T5" fmla="*/ 194 h 202"/>
                <a:gd name="T6" fmla="*/ 143 w 286"/>
                <a:gd name="T7" fmla="*/ 202 h 202"/>
                <a:gd name="T8" fmla="*/ 125 w 286"/>
                <a:gd name="T9" fmla="*/ 194 h 202"/>
                <a:gd name="T10" fmla="*/ 118 w 286"/>
                <a:gd name="T11" fmla="*/ 171 h 202"/>
                <a:gd name="T12" fmla="*/ 118 w 286"/>
                <a:gd name="T13" fmla="*/ 92 h 202"/>
                <a:gd name="T14" fmla="*/ 117 w 286"/>
                <a:gd name="T15" fmla="*/ 62 h 202"/>
                <a:gd name="T16" fmla="*/ 110 w 286"/>
                <a:gd name="T17" fmla="*/ 45 h 202"/>
                <a:gd name="T18" fmla="*/ 92 w 286"/>
                <a:gd name="T19" fmla="*/ 39 h 202"/>
                <a:gd name="T20" fmla="*/ 60 w 286"/>
                <a:gd name="T21" fmla="*/ 56 h 202"/>
                <a:gd name="T22" fmla="*/ 52 w 286"/>
                <a:gd name="T23" fmla="*/ 104 h 202"/>
                <a:gd name="T24" fmla="*/ 52 w 286"/>
                <a:gd name="T25" fmla="*/ 171 h 202"/>
                <a:gd name="T26" fmla="*/ 45 w 286"/>
                <a:gd name="T27" fmla="*/ 194 h 202"/>
                <a:gd name="T28" fmla="*/ 26 w 286"/>
                <a:gd name="T29" fmla="*/ 202 h 202"/>
                <a:gd name="T30" fmla="*/ 8 w 286"/>
                <a:gd name="T31" fmla="*/ 194 h 202"/>
                <a:gd name="T32" fmla="*/ 0 w 286"/>
                <a:gd name="T33" fmla="*/ 171 h 202"/>
                <a:gd name="T34" fmla="*/ 0 w 286"/>
                <a:gd name="T35" fmla="*/ 29 h 202"/>
                <a:gd name="T36" fmla="*/ 7 w 286"/>
                <a:gd name="T37" fmla="*/ 7 h 202"/>
                <a:gd name="T38" fmla="*/ 24 w 286"/>
                <a:gd name="T39" fmla="*/ 0 h 202"/>
                <a:gd name="T40" fmla="*/ 41 w 286"/>
                <a:gd name="T41" fmla="*/ 7 h 202"/>
                <a:gd name="T42" fmla="*/ 48 w 286"/>
                <a:gd name="T43" fmla="*/ 26 h 202"/>
                <a:gd name="T44" fmla="*/ 48 w 286"/>
                <a:gd name="T45" fmla="*/ 30 h 202"/>
                <a:gd name="T46" fmla="*/ 76 w 286"/>
                <a:gd name="T47" fmla="*/ 8 h 202"/>
                <a:gd name="T48" fmla="*/ 109 w 286"/>
                <a:gd name="T49" fmla="*/ 0 h 202"/>
                <a:gd name="T50" fmla="*/ 141 w 286"/>
                <a:gd name="T51" fmla="*/ 8 h 202"/>
                <a:gd name="T52" fmla="*/ 163 w 286"/>
                <a:gd name="T53" fmla="*/ 30 h 202"/>
                <a:gd name="T54" fmla="*/ 190 w 286"/>
                <a:gd name="T55" fmla="*/ 8 h 202"/>
                <a:gd name="T56" fmla="*/ 222 w 286"/>
                <a:gd name="T57" fmla="*/ 0 h 202"/>
                <a:gd name="T58" fmla="*/ 257 w 286"/>
                <a:gd name="T59" fmla="*/ 8 h 202"/>
                <a:gd name="T60" fmla="*/ 279 w 286"/>
                <a:gd name="T61" fmla="*/ 31 h 202"/>
                <a:gd name="T62" fmla="*/ 286 w 286"/>
                <a:gd name="T63" fmla="*/ 74 h 202"/>
                <a:gd name="T64" fmla="*/ 286 w 286"/>
                <a:gd name="T65" fmla="*/ 171 h 202"/>
                <a:gd name="T66" fmla="*/ 279 w 286"/>
                <a:gd name="T67" fmla="*/ 194 h 202"/>
                <a:gd name="T68" fmla="*/ 260 w 286"/>
                <a:gd name="T69" fmla="*/ 202 h 202"/>
                <a:gd name="T70" fmla="*/ 242 w 286"/>
                <a:gd name="T71" fmla="*/ 194 h 202"/>
                <a:gd name="T72" fmla="*/ 234 w 286"/>
                <a:gd name="T73" fmla="*/ 171 h 202"/>
                <a:gd name="T74" fmla="*/ 234 w 286"/>
                <a:gd name="T75" fmla="*/ 87 h 202"/>
                <a:gd name="T76" fmla="*/ 233 w 286"/>
                <a:gd name="T77" fmla="*/ 62 h 202"/>
                <a:gd name="T78" fmla="*/ 226 w 286"/>
                <a:gd name="T79" fmla="*/ 45 h 202"/>
                <a:gd name="T80" fmla="*/ 207 w 286"/>
                <a:gd name="T81" fmla="*/ 39 h 202"/>
                <a:gd name="T82" fmla="*/ 189 w 286"/>
                <a:gd name="T83" fmla="*/ 45 h 202"/>
                <a:gd name="T84" fmla="*/ 175 w 286"/>
                <a:gd name="T85" fmla="*/ 60 h 202"/>
                <a:gd name="T86" fmla="*/ 169 w 286"/>
                <a:gd name="T87" fmla="*/ 105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86" h="202">
                  <a:moveTo>
                    <a:pt x="169" y="105"/>
                  </a:moveTo>
                  <a:cubicBezTo>
                    <a:pt x="169" y="171"/>
                    <a:pt x="169" y="171"/>
                    <a:pt x="169" y="171"/>
                  </a:cubicBezTo>
                  <a:cubicBezTo>
                    <a:pt x="169" y="181"/>
                    <a:pt x="167" y="189"/>
                    <a:pt x="162" y="194"/>
                  </a:cubicBezTo>
                  <a:cubicBezTo>
                    <a:pt x="157" y="200"/>
                    <a:pt x="151" y="202"/>
                    <a:pt x="143" y="202"/>
                  </a:cubicBezTo>
                  <a:cubicBezTo>
                    <a:pt x="136" y="202"/>
                    <a:pt x="130" y="200"/>
                    <a:pt x="125" y="194"/>
                  </a:cubicBezTo>
                  <a:cubicBezTo>
                    <a:pt x="120" y="189"/>
                    <a:pt x="118" y="181"/>
                    <a:pt x="118" y="171"/>
                  </a:cubicBezTo>
                  <a:cubicBezTo>
                    <a:pt x="118" y="92"/>
                    <a:pt x="118" y="92"/>
                    <a:pt x="118" y="92"/>
                  </a:cubicBezTo>
                  <a:cubicBezTo>
                    <a:pt x="118" y="79"/>
                    <a:pt x="117" y="69"/>
                    <a:pt x="117" y="62"/>
                  </a:cubicBezTo>
                  <a:cubicBezTo>
                    <a:pt x="116" y="56"/>
                    <a:pt x="113" y="50"/>
                    <a:pt x="110" y="45"/>
                  </a:cubicBezTo>
                  <a:cubicBezTo>
                    <a:pt x="106" y="41"/>
                    <a:pt x="100" y="39"/>
                    <a:pt x="92" y="39"/>
                  </a:cubicBezTo>
                  <a:cubicBezTo>
                    <a:pt x="75" y="39"/>
                    <a:pt x="65" y="44"/>
                    <a:pt x="60" y="56"/>
                  </a:cubicBezTo>
                  <a:cubicBezTo>
                    <a:pt x="54" y="67"/>
                    <a:pt x="52" y="83"/>
                    <a:pt x="52" y="104"/>
                  </a:cubicBezTo>
                  <a:cubicBezTo>
                    <a:pt x="52" y="171"/>
                    <a:pt x="52" y="171"/>
                    <a:pt x="52" y="171"/>
                  </a:cubicBezTo>
                  <a:cubicBezTo>
                    <a:pt x="52" y="181"/>
                    <a:pt x="49" y="189"/>
                    <a:pt x="45" y="194"/>
                  </a:cubicBezTo>
                  <a:cubicBezTo>
                    <a:pt x="40" y="200"/>
                    <a:pt x="34" y="202"/>
                    <a:pt x="26" y="202"/>
                  </a:cubicBezTo>
                  <a:cubicBezTo>
                    <a:pt x="19" y="202"/>
                    <a:pt x="12" y="200"/>
                    <a:pt x="8" y="194"/>
                  </a:cubicBezTo>
                  <a:cubicBezTo>
                    <a:pt x="3" y="189"/>
                    <a:pt x="0" y="181"/>
                    <a:pt x="0" y="171"/>
                  </a:cubicBezTo>
                  <a:cubicBezTo>
                    <a:pt x="0" y="29"/>
                    <a:pt x="0" y="29"/>
                    <a:pt x="0" y="29"/>
                  </a:cubicBezTo>
                  <a:cubicBezTo>
                    <a:pt x="0" y="19"/>
                    <a:pt x="2" y="12"/>
                    <a:pt x="7" y="7"/>
                  </a:cubicBezTo>
                  <a:cubicBezTo>
                    <a:pt x="11" y="2"/>
                    <a:pt x="17" y="0"/>
                    <a:pt x="24" y="0"/>
                  </a:cubicBezTo>
                  <a:cubicBezTo>
                    <a:pt x="31" y="0"/>
                    <a:pt x="37" y="2"/>
                    <a:pt x="41" y="7"/>
                  </a:cubicBezTo>
                  <a:cubicBezTo>
                    <a:pt x="46" y="11"/>
                    <a:pt x="48" y="18"/>
                    <a:pt x="48" y="26"/>
                  </a:cubicBezTo>
                  <a:cubicBezTo>
                    <a:pt x="48" y="30"/>
                    <a:pt x="48" y="30"/>
                    <a:pt x="48" y="30"/>
                  </a:cubicBezTo>
                  <a:cubicBezTo>
                    <a:pt x="57" y="20"/>
                    <a:pt x="66" y="12"/>
                    <a:pt x="76" y="8"/>
                  </a:cubicBezTo>
                  <a:cubicBezTo>
                    <a:pt x="86" y="3"/>
                    <a:pt x="97" y="0"/>
                    <a:pt x="109" y="0"/>
                  </a:cubicBezTo>
                  <a:cubicBezTo>
                    <a:pt x="121" y="0"/>
                    <a:pt x="132" y="3"/>
                    <a:pt x="141" y="8"/>
                  </a:cubicBezTo>
                  <a:cubicBezTo>
                    <a:pt x="150" y="13"/>
                    <a:pt x="157" y="20"/>
                    <a:pt x="163" y="30"/>
                  </a:cubicBezTo>
                  <a:cubicBezTo>
                    <a:pt x="172" y="20"/>
                    <a:pt x="181" y="13"/>
                    <a:pt x="190" y="8"/>
                  </a:cubicBezTo>
                  <a:cubicBezTo>
                    <a:pt x="200" y="3"/>
                    <a:pt x="211" y="0"/>
                    <a:pt x="222" y="0"/>
                  </a:cubicBezTo>
                  <a:cubicBezTo>
                    <a:pt x="236" y="0"/>
                    <a:pt x="248" y="3"/>
                    <a:pt x="257" y="8"/>
                  </a:cubicBezTo>
                  <a:cubicBezTo>
                    <a:pt x="267" y="14"/>
                    <a:pt x="275" y="21"/>
                    <a:pt x="279" y="31"/>
                  </a:cubicBezTo>
                  <a:cubicBezTo>
                    <a:pt x="284" y="40"/>
                    <a:pt x="286" y="54"/>
                    <a:pt x="286" y="74"/>
                  </a:cubicBezTo>
                  <a:cubicBezTo>
                    <a:pt x="286" y="171"/>
                    <a:pt x="286" y="171"/>
                    <a:pt x="286" y="171"/>
                  </a:cubicBezTo>
                  <a:cubicBezTo>
                    <a:pt x="286" y="181"/>
                    <a:pt x="283" y="189"/>
                    <a:pt x="279" y="194"/>
                  </a:cubicBezTo>
                  <a:cubicBezTo>
                    <a:pt x="274" y="200"/>
                    <a:pt x="268" y="202"/>
                    <a:pt x="260" y="202"/>
                  </a:cubicBezTo>
                  <a:cubicBezTo>
                    <a:pt x="252" y="202"/>
                    <a:pt x="246" y="200"/>
                    <a:pt x="242" y="194"/>
                  </a:cubicBezTo>
                  <a:cubicBezTo>
                    <a:pt x="237" y="189"/>
                    <a:pt x="234" y="181"/>
                    <a:pt x="234" y="171"/>
                  </a:cubicBezTo>
                  <a:cubicBezTo>
                    <a:pt x="234" y="87"/>
                    <a:pt x="234" y="87"/>
                    <a:pt x="234" y="87"/>
                  </a:cubicBezTo>
                  <a:cubicBezTo>
                    <a:pt x="234" y="77"/>
                    <a:pt x="234" y="68"/>
                    <a:pt x="233" y="62"/>
                  </a:cubicBezTo>
                  <a:cubicBezTo>
                    <a:pt x="232" y="55"/>
                    <a:pt x="230" y="50"/>
                    <a:pt x="226" y="45"/>
                  </a:cubicBezTo>
                  <a:cubicBezTo>
                    <a:pt x="222" y="41"/>
                    <a:pt x="215" y="39"/>
                    <a:pt x="207" y="39"/>
                  </a:cubicBezTo>
                  <a:cubicBezTo>
                    <a:pt x="201" y="39"/>
                    <a:pt x="194" y="41"/>
                    <a:pt x="189" y="45"/>
                  </a:cubicBezTo>
                  <a:cubicBezTo>
                    <a:pt x="183" y="48"/>
                    <a:pt x="178" y="54"/>
                    <a:pt x="175" y="60"/>
                  </a:cubicBezTo>
                  <a:cubicBezTo>
                    <a:pt x="171" y="69"/>
                    <a:pt x="169" y="83"/>
                    <a:pt x="169" y="10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sp>
          <p:nvSpPr>
            <p:cNvPr id="90" name="Freeform 24"/>
            <p:cNvSpPr>
              <a:spLocks noEditPoints="1"/>
            </p:cNvSpPr>
            <p:nvPr/>
          </p:nvSpPr>
          <p:spPr bwMode="auto">
            <a:xfrm>
              <a:off x="3537" y="3064"/>
              <a:ext cx="398" cy="405"/>
            </a:xfrm>
            <a:custGeom>
              <a:avLst/>
              <a:gdLst>
                <a:gd name="T0" fmla="*/ 198 w 198"/>
                <a:gd name="T1" fmla="*/ 101 h 202"/>
                <a:gd name="T2" fmla="*/ 191 w 198"/>
                <a:gd name="T3" fmla="*/ 142 h 202"/>
                <a:gd name="T4" fmla="*/ 171 w 198"/>
                <a:gd name="T5" fmla="*/ 175 h 202"/>
                <a:gd name="T6" fmla="*/ 140 w 198"/>
                <a:gd name="T7" fmla="*/ 195 h 202"/>
                <a:gd name="T8" fmla="*/ 99 w 198"/>
                <a:gd name="T9" fmla="*/ 202 h 202"/>
                <a:gd name="T10" fmla="*/ 59 w 198"/>
                <a:gd name="T11" fmla="*/ 195 h 202"/>
                <a:gd name="T12" fmla="*/ 27 w 198"/>
                <a:gd name="T13" fmla="*/ 174 h 202"/>
                <a:gd name="T14" fmla="*/ 7 w 198"/>
                <a:gd name="T15" fmla="*/ 142 h 202"/>
                <a:gd name="T16" fmla="*/ 0 w 198"/>
                <a:gd name="T17" fmla="*/ 101 h 202"/>
                <a:gd name="T18" fmla="*/ 7 w 198"/>
                <a:gd name="T19" fmla="*/ 60 h 202"/>
                <a:gd name="T20" fmla="*/ 27 w 198"/>
                <a:gd name="T21" fmla="*/ 28 h 202"/>
                <a:gd name="T22" fmla="*/ 59 w 198"/>
                <a:gd name="T23" fmla="*/ 7 h 202"/>
                <a:gd name="T24" fmla="*/ 99 w 198"/>
                <a:gd name="T25" fmla="*/ 0 h 202"/>
                <a:gd name="T26" fmla="*/ 140 w 198"/>
                <a:gd name="T27" fmla="*/ 7 h 202"/>
                <a:gd name="T28" fmla="*/ 172 w 198"/>
                <a:gd name="T29" fmla="*/ 28 h 202"/>
                <a:gd name="T30" fmla="*/ 192 w 198"/>
                <a:gd name="T31" fmla="*/ 60 h 202"/>
                <a:gd name="T32" fmla="*/ 198 w 198"/>
                <a:gd name="T33" fmla="*/ 101 h 202"/>
                <a:gd name="T34" fmla="*/ 148 w 198"/>
                <a:gd name="T35" fmla="*/ 101 h 202"/>
                <a:gd name="T36" fmla="*/ 135 w 198"/>
                <a:gd name="T37" fmla="*/ 54 h 202"/>
                <a:gd name="T38" fmla="*/ 99 w 198"/>
                <a:gd name="T39" fmla="*/ 37 h 202"/>
                <a:gd name="T40" fmla="*/ 73 w 198"/>
                <a:gd name="T41" fmla="*/ 44 h 202"/>
                <a:gd name="T42" fmla="*/ 56 w 198"/>
                <a:gd name="T43" fmla="*/ 67 h 202"/>
                <a:gd name="T44" fmla="*/ 50 w 198"/>
                <a:gd name="T45" fmla="*/ 101 h 202"/>
                <a:gd name="T46" fmla="*/ 56 w 198"/>
                <a:gd name="T47" fmla="*/ 135 h 202"/>
                <a:gd name="T48" fmla="*/ 73 w 198"/>
                <a:gd name="T49" fmla="*/ 158 h 202"/>
                <a:gd name="T50" fmla="*/ 99 w 198"/>
                <a:gd name="T51" fmla="*/ 165 h 202"/>
                <a:gd name="T52" fmla="*/ 135 w 198"/>
                <a:gd name="T53" fmla="*/ 148 h 202"/>
                <a:gd name="T54" fmla="*/ 148 w 198"/>
                <a:gd name="T55" fmla="*/ 101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98" h="202">
                  <a:moveTo>
                    <a:pt x="198" y="101"/>
                  </a:moveTo>
                  <a:cubicBezTo>
                    <a:pt x="198" y="116"/>
                    <a:pt x="196" y="130"/>
                    <a:pt x="191" y="142"/>
                  </a:cubicBezTo>
                  <a:cubicBezTo>
                    <a:pt x="187" y="155"/>
                    <a:pt x="180" y="166"/>
                    <a:pt x="171" y="175"/>
                  </a:cubicBezTo>
                  <a:cubicBezTo>
                    <a:pt x="163" y="183"/>
                    <a:pt x="152" y="190"/>
                    <a:pt x="140" y="195"/>
                  </a:cubicBezTo>
                  <a:cubicBezTo>
                    <a:pt x="128" y="200"/>
                    <a:pt x="114" y="202"/>
                    <a:pt x="99" y="202"/>
                  </a:cubicBezTo>
                  <a:cubicBezTo>
                    <a:pt x="84" y="202"/>
                    <a:pt x="71" y="200"/>
                    <a:pt x="59" y="195"/>
                  </a:cubicBezTo>
                  <a:cubicBezTo>
                    <a:pt x="46" y="190"/>
                    <a:pt x="36" y="183"/>
                    <a:pt x="27" y="174"/>
                  </a:cubicBezTo>
                  <a:cubicBezTo>
                    <a:pt x="18" y="165"/>
                    <a:pt x="12" y="154"/>
                    <a:pt x="7" y="142"/>
                  </a:cubicBezTo>
                  <a:cubicBezTo>
                    <a:pt x="3" y="130"/>
                    <a:pt x="0" y="116"/>
                    <a:pt x="0" y="101"/>
                  </a:cubicBezTo>
                  <a:cubicBezTo>
                    <a:pt x="0" y="86"/>
                    <a:pt x="3" y="72"/>
                    <a:pt x="7" y="60"/>
                  </a:cubicBezTo>
                  <a:cubicBezTo>
                    <a:pt x="12" y="47"/>
                    <a:pt x="19" y="36"/>
                    <a:pt x="27" y="28"/>
                  </a:cubicBezTo>
                  <a:cubicBezTo>
                    <a:pt x="36" y="19"/>
                    <a:pt x="46" y="12"/>
                    <a:pt x="59" y="7"/>
                  </a:cubicBezTo>
                  <a:cubicBezTo>
                    <a:pt x="71" y="2"/>
                    <a:pt x="84" y="0"/>
                    <a:pt x="99" y="0"/>
                  </a:cubicBezTo>
                  <a:cubicBezTo>
                    <a:pt x="114" y="0"/>
                    <a:pt x="128" y="2"/>
                    <a:pt x="140" y="7"/>
                  </a:cubicBezTo>
                  <a:cubicBezTo>
                    <a:pt x="152" y="12"/>
                    <a:pt x="163" y="19"/>
                    <a:pt x="172" y="28"/>
                  </a:cubicBezTo>
                  <a:cubicBezTo>
                    <a:pt x="180" y="37"/>
                    <a:pt x="187" y="48"/>
                    <a:pt x="192" y="60"/>
                  </a:cubicBezTo>
                  <a:cubicBezTo>
                    <a:pt x="196" y="73"/>
                    <a:pt x="198" y="86"/>
                    <a:pt x="198" y="101"/>
                  </a:cubicBezTo>
                  <a:close/>
                  <a:moveTo>
                    <a:pt x="148" y="101"/>
                  </a:moveTo>
                  <a:cubicBezTo>
                    <a:pt x="148" y="81"/>
                    <a:pt x="144" y="65"/>
                    <a:pt x="135" y="54"/>
                  </a:cubicBezTo>
                  <a:cubicBezTo>
                    <a:pt x="126" y="43"/>
                    <a:pt x="114" y="37"/>
                    <a:pt x="99" y="37"/>
                  </a:cubicBezTo>
                  <a:cubicBezTo>
                    <a:pt x="89" y="37"/>
                    <a:pt x="81" y="39"/>
                    <a:pt x="73" y="44"/>
                  </a:cubicBezTo>
                  <a:cubicBezTo>
                    <a:pt x="66" y="49"/>
                    <a:pt x="60" y="57"/>
                    <a:pt x="56" y="67"/>
                  </a:cubicBezTo>
                  <a:cubicBezTo>
                    <a:pt x="52" y="77"/>
                    <a:pt x="50" y="88"/>
                    <a:pt x="50" y="101"/>
                  </a:cubicBezTo>
                  <a:cubicBezTo>
                    <a:pt x="50" y="114"/>
                    <a:pt x="52" y="126"/>
                    <a:pt x="56" y="135"/>
                  </a:cubicBezTo>
                  <a:cubicBezTo>
                    <a:pt x="60" y="145"/>
                    <a:pt x="66" y="152"/>
                    <a:pt x="73" y="158"/>
                  </a:cubicBezTo>
                  <a:cubicBezTo>
                    <a:pt x="81" y="163"/>
                    <a:pt x="89" y="165"/>
                    <a:pt x="99" y="165"/>
                  </a:cubicBezTo>
                  <a:cubicBezTo>
                    <a:pt x="114" y="165"/>
                    <a:pt x="126" y="160"/>
                    <a:pt x="135" y="148"/>
                  </a:cubicBezTo>
                  <a:cubicBezTo>
                    <a:pt x="144" y="137"/>
                    <a:pt x="148" y="121"/>
                    <a:pt x="148"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sp>
          <p:nvSpPr>
            <p:cNvPr id="91" name="Freeform 25"/>
            <p:cNvSpPr>
              <a:spLocks/>
            </p:cNvSpPr>
            <p:nvPr/>
          </p:nvSpPr>
          <p:spPr bwMode="auto">
            <a:xfrm>
              <a:off x="4013" y="3064"/>
              <a:ext cx="356" cy="405"/>
            </a:xfrm>
            <a:custGeom>
              <a:avLst/>
              <a:gdLst>
                <a:gd name="T0" fmla="*/ 46 w 177"/>
                <a:gd name="T1" fmla="*/ 27 h 202"/>
                <a:gd name="T2" fmla="*/ 46 w 177"/>
                <a:gd name="T3" fmla="*/ 33 h 202"/>
                <a:gd name="T4" fmla="*/ 75 w 177"/>
                <a:gd name="T5" fmla="*/ 8 h 202"/>
                <a:gd name="T6" fmla="*/ 110 w 177"/>
                <a:gd name="T7" fmla="*/ 0 h 202"/>
                <a:gd name="T8" fmla="*/ 146 w 177"/>
                <a:gd name="T9" fmla="*/ 8 h 202"/>
                <a:gd name="T10" fmla="*/ 169 w 177"/>
                <a:gd name="T11" fmla="*/ 33 h 202"/>
                <a:gd name="T12" fmla="*/ 175 w 177"/>
                <a:gd name="T13" fmla="*/ 52 h 202"/>
                <a:gd name="T14" fmla="*/ 177 w 177"/>
                <a:gd name="T15" fmla="*/ 79 h 202"/>
                <a:gd name="T16" fmla="*/ 177 w 177"/>
                <a:gd name="T17" fmla="*/ 172 h 202"/>
                <a:gd name="T18" fmla="*/ 170 w 177"/>
                <a:gd name="T19" fmla="*/ 195 h 202"/>
                <a:gd name="T20" fmla="*/ 152 w 177"/>
                <a:gd name="T21" fmla="*/ 202 h 202"/>
                <a:gd name="T22" fmla="*/ 134 w 177"/>
                <a:gd name="T23" fmla="*/ 195 h 202"/>
                <a:gd name="T24" fmla="*/ 127 w 177"/>
                <a:gd name="T25" fmla="*/ 172 h 202"/>
                <a:gd name="T26" fmla="*/ 127 w 177"/>
                <a:gd name="T27" fmla="*/ 89 h 202"/>
                <a:gd name="T28" fmla="*/ 120 w 177"/>
                <a:gd name="T29" fmla="*/ 51 h 202"/>
                <a:gd name="T30" fmla="*/ 93 w 177"/>
                <a:gd name="T31" fmla="*/ 38 h 202"/>
                <a:gd name="T32" fmla="*/ 69 w 177"/>
                <a:gd name="T33" fmla="*/ 46 h 202"/>
                <a:gd name="T34" fmla="*/ 53 w 177"/>
                <a:gd name="T35" fmla="*/ 68 h 202"/>
                <a:gd name="T36" fmla="*/ 49 w 177"/>
                <a:gd name="T37" fmla="*/ 110 h 202"/>
                <a:gd name="T38" fmla="*/ 49 w 177"/>
                <a:gd name="T39" fmla="*/ 172 h 202"/>
                <a:gd name="T40" fmla="*/ 42 w 177"/>
                <a:gd name="T41" fmla="*/ 195 h 202"/>
                <a:gd name="T42" fmla="*/ 24 w 177"/>
                <a:gd name="T43" fmla="*/ 202 h 202"/>
                <a:gd name="T44" fmla="*/ 6 w 177"/>
                <a:gd name="T45" fmla="*/ 195 h 202"/>
                <a:gd name="T46" fmla="*/ 0 w 177"/>
                <a:gd name="T47" fmla="*/ 172 h 202"/>
                <a:gd name="T48" fmla="*/ 0 w 177"/>
                <a:gd name="T49" fmla="*/ 28 h 202"/>
                <a:gd name="T50" fmla="*/ 6 w 177"/>
                <a:gd name="T51" fmla="*/ 7 h 202"/>
                <a:gd name="T52" fmla="*/ 23 w 177"/>
                <a:gd name="T53" fmla="*/ 0 h 202"/>
                <a:gd name="T54" fmla="*/ 34 w 177"/>
                <a:gd name="T55" fmla="*/ 3 h 202"/>
                <a:gd name="T56" fmla="*/ 43 w 177"/>
                <a:gd name="T57" fmla="*/ 12 h 202"/>
                <a:gd name="T58" fmla="*/ 46 w 177"/>
                <a:gd name="T59" fmla="*/ 27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77" h="202">
                  <a:moveTo>
                    <a:pt x="46" y="27"/>
                  </a:moveTo>
                  <a:cubicBezTo>
                    <a:pt x="46" y="33"/>
                    <a:pt x="46" y="33"/>
                    <a:pt x="46" y="33"/>
                  </a:cubicBezTo>
                  <a:cubicBezTo>
                    <a:pt x="55" y="22"/>
                    <a:pt x="64" y="13"/>
                    <a:pt x="75" y="8"/>
                  </a:cubicBezTo>
                  <a:cubicBezTo>
                    <a:pt x="85" y="3"/>
                    <a:pt x="97" y="0"/>
                    <a:pt x="110" y="0"/>
                  </a:cubicBezTo>
                  <a:cubicBezTo>
                    <a:pt x="124" y="0"/>
                    <a:pt x="135" y="3"/>
                    <a:pt x="146" y="8"/>
                  </a:cubicBezTo>
                  <a:cubicBezTo>
                    <a:pt x="156" y="14"/>
                    <a:pt x="164" y="22"/>
                    <a:pt x="169" y="33"/>
                  </a:cubicBezTo>
                  <a:cubicBezTo>
                    <a:pt x="172" y="39"/>
                    <a:pt x="174" y="45"/>
                    <a:pt x="175" y="52"/>
                  </a:cubicBezTo>
                  <a:cubicBezTo>
                    <a:pt x="176" y="59"/>
                    <a:pt x="177" y="68"/>
                    <a:pt x="177" y="79"/>
                  </a:cubicBezTo>
                  <a:cubicBezTo>
                    <a:pt x="177" y="172"/>
                    <a:pt x="177" y="172"/>
                    <a:pt x="177" y="172"/>
                  </a:cubicBezTo>
                  <a:cubicBezTo>
                    <a:pt x="177" y="182"/>
                    <a:pt x="174" y="190"/>
                    <a:pt x="170" y="195"/>
                  </a:cubicBezTo>
                  <a:cubicBezTo>
                    <a:pt x="165" y="200"/>
                    <a:pt x="159" y="202"/>
                    <a:pt x="152" y="202"/>
                  </a:cubicBezTo>
                  <a:cubicBezTo>
                    <a:pt x="145" y="202"/>
                    <a:pt x="139" y="200"/>
                    <a:pt x="134" y="195"/>
                  </a:cubicBezTo>
                  <a:cubicBezTo>
                    <a:pt x="129" y="189"/>
                    <a:pt x="127" y="182"/>
                    <a:pt x="127" y="172"/>
                  </a:cubicBezTo>
                  <a:cubicBezTo>
                    <a:pt x="127" y="89"/>
                    <a:pt x="127" y="89"/>
                    <a:pt x="127" y="89"/>
                  </a:cubicBezTo>
                  <a:cubicBezTo>
                    <a:pt x="127" y="73"/>
                    <a:pt x="125" y="60"/>
                    <a:pt x="120" y="51"/>
                  </a:cubicBezTo>
                  <a:cubicBezTo>
                    <a:pt x="116" y="43"/>
                    <a:pt x="107" y="38"/>
                    <a:pt x="93" y="38"/>
                  </a:cubicBezTo>
                  <a:cubicBezTo>
                    <a:pt x="84" y="38"/>
                    <a:pt x="76" y="41"/>
                    <a:pt x="69" y="46"/>
                  </a:cubicBezTo>
                  <a:cubicBezTo>
                    <a:pt x="61" y="52"/>
                    <a:pt x="56" y="59"/>
                    <a:pt x="53" y="68"/>
                  </a:cubicBezTo>
                  <a:cubicBezTo>
                    <a:pt x="50" y="76"/>
                    <a:pt x="49" y="89"/>
                    <a:pt x="49" y="110"/>
                  </a:cubicBezTo>
                  <a:cubicBezTo>
                    <a:pt x="49" y="172"/>
                    <a:pt x="49" y="172"/>
                    <a:pt x="49" y="172"/>
                  </a:cubicBezTo>
                  <a:cubicBezTo>
                    <a:pt x="49" y="182"/>
                    <a:pt x="47" y="190"/>
                    <a:pt x="42" y="195"/>
                  </a:cubicBezTo>
                  <a:cubicBezTo>
                    <a:pt x="37" y="200"/>
                    <a:pt x="31" y="202"/>
                    <a:pt x="24" y="202"/>
                  </a:cubicBezTo>
                  <a:cubicBezTo>
                    <a:pt x="17" y="202"/>
                    <a:pt x="11" y="200"/>
                    <a:pt x="6" y="195"/>
                  </a:cubicBezTo>
                  <a:cubicBezTo>
                    <a:pt x="2" y="189"/>
                    <a:pt x="0" y="182"/>
                    <a:pt x="0" y="172"/>
                  </a:cubicBezTo>
                  <a:cubicBezTo>
                    <a:pt x="0" y="28"/>
                    <a:pt x="0" y="28"/>
                    <a:pt x="0" y="28"/>
                  </a:cubicBezTo>
                  <a:cubicBezTo>
                    <a:pt x="0" y="19"/>
                    <a:pt x="2" y="12"/>
                    <a:pt x="6" y="7"/>
                  </a:cubicBezTo>
                  <a:cubicBezTo>
                    <a:pt x="10" y="2"/>
                    <a:pt x="15" y="0"/>
                    <a:pt x="23" y="0"/>
                  </a:cubicBezTo>
                  <a:cubicBezTo>
                    <a:pt x="27" y="0"/>
                    <a:pt x="31" y="1"/>
                    <a:pt x="34" y="3"/>
                  </a:cubicBezTo>
                  <a:cubicBezTo>
                    <a:pt x="38" y="5"/>
                    <a:pt x="41" y="8"/>
                    <a:pt x="43" y="12"/>
                  </a:cubicBezTo>
                  <a:cubicBezTo>
                    <a:pt x="45" y="16"/>
                    <a:pt x="46" y="21"/>
                    <a:pt x="46"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sp>
          <p:nvSpPr>
            <p:cNvPr id="92" name="Freeform 26"/>
            <p:cNvSpPr>
              <a:spLocks noEditPoints="1"/>
            </p:cNvSpPr>
            <p:nvPr/>
          </p:nvSpPr>
          <p:spPr bwMode="auto">
            <a:xfrm>
              <a:off x="4445" y="3064"/>
              <a:ext cx="398" cy="405"/>
            </a:xfrm>
            <a:custGeom>
              <a:avLst/>
              <a:gdLst>
                <a:gd name="T0" fmla="*/ 198 w 198"/>
                <a:gd name="T1" fmla="*/ 101 h 202"/>
                <a:gd name="T2" fmla="*/ 191 w 198"/>
                <a:gd name="T3" fmla="*/ 142 h 202"/>
                <a:gd name="T4" fmla="*/ 171 w 198"/>
                <a:gd name="T5" fmla="*/ 175 h 202"/>
                <a:gd name="T6" fmla="*/ 139 w 198"/>
                <a:gd name="T7" fmla="*/ 195 h 202"/>
                <a:gd name="T8" fmla="*/ 99 w 198"/>
                <a:gd name="T9" fmla="*/ 202 h 202"/>
                <a:gd name="T10" fmla="*/ 58 w 198"/>
                <a:gd name="T11" fmla="*/ 195 h 202"/>
                <a:gd name="T12" fmla="*/ 27 w 198"/>
                <a:gd name="T13" fmla="*/ 174 h 202"/>
                <a:gd name="T14" fmla="*/ 7 w 198"/>
                <a:gd name="T15" fmla="*/ 142 h 202"/>
                <a:gd name="T16" fmla="*/ 0 w 198"/>
                <a:gd name="T17" fmla="*/ 101 h 202"/>
                <a:gd name="T18" fmla="*/ 7 w 198"/>
                <a:gd name="T19" fmla="*/ 60 h 202"/>
                <a:gd name="T20" fmla="*/ 27 w 198"/>
                <a:gd name="T21" fmla="*/ 28 h 202"/>
                <a:gd name="T22" fmla="*/ 58 w 198"/>
                <a:gd name="T23" fmla="*/ 7 h 202"/>
                <a:gd name="T24" fmla="*/ 99 w 198"/>
                <a:gd name="T25" fmla="*/ 0 h 202"/>
                <a:gd name="T26" fmla="*/ 139 w 198"/>
                <a:gd name="T27" fmla="*/ 7 h 202"/>
                <a:gd name="T28" fmla="*/ 171 w 198"/>
                <a:gd name="T29" fmla="*/ 28 h 202"/>
                <a:gd name="T30" fmla="*/ 191 w 198"/>
                <a:gd name="T31" fmla="*/ 60 h 202"/>
                <a:gd name="T32" fmla="*/ 198 w 198"/>
                <a:gd name="T33" fmla="*/ 101 h 202"/>
                <a:gd name="T34" fmla="*/ 148 w 198"/>
                <a:gd name="T35" fmla="*/ 101 h 202"/>
                <a:gd name="T36" fmla="*/ 134 w 198"/>
                <a:gd name="T37" fmla="*/ 54 h 202"/>
                <a:gd name="T38" fmla="*/ 99 w 198"/>
                <a:gd name="T39" fmla="*/ 37 h 202"/>
                <a:gd name="T40" fmla="*/ 73 w 198"/>
                <a:gd name="T41" fmla="*/ 44 h 202"/>
                <a:gd name="T42" fmla="*/ 56 w 198"/>
                <a:gd name="T43" fmla="*/ 67 h 202"/>
                <a:gd name="T44" fmla="*/ 50 w 198"/>
                <a:gd name="T45" fmla="*/ 101 h 202"/>
                <a:gd name="T46" fmla="*/ 56 w 198"/>
                <a:gd name="T47" fmla="*/ 135 h 202"/>
                <a:gd name="T48" fmla="*/ 73 w 198"/>
                <a:gd name="T49" fmla="*/ 158 h 202"/>
                <a:gd name="T50" fmla="*/ 99 w 198"/>
                <a:gd name="T51" fmla="*/ 165 h 202"/>
                <a:gd name="T52" fmla="*/ 134 w 198"/>
                <a:gd name="T53" fmla="*/ 148 h 202"/>
                <a:gd name="T54" fmla="*/ 148 w 198"/>
                <a:gd name="T55" fmla="*/ 101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98" h="202">
                  <a:moveTo>
                    <a:pt x="198" y="101"/>
                  </a:moveTo>
                  <a:cubicBezTo>
                    <a:pt x="198" y="116"/>
                    <a:pt x="195" y="130"/>
                    <a:pt x="191" y="142"/>
                  </a:cubicBezTo>
                  <a:cubicBezTo>
                    <a:pt x="186" y="155"/>
                    <a:pt x="180" y="166"/>
                    <a:pt x="171" y="175"/>
                  </a:cubicBezTo>
                  <a:cubicBezTo>
                    <a:pt x="162" y="183"/>
                    <a:pt x="152" y="190"/>
                    <a:pt x="139" y="195"/>
                  </a:cubicBezTo>
                  <a:cubicBezTo>
                    <a:pt x="127" y="200"/>
                    <a:pt x="114" y="202"/>
                    <a:pt x="99" y="202"/>
                  </a:cubicBezTo>
                  <a:cubicBezTo>
                    <a:pt x="83" y="202"/>
                    <a:pt x="70" y="200"/>
                    <a:pt x="58" y="195"/>
                  </a:cubicBezTo>
                  <a:cubicBezTo>
                    <a:pt x="46" y="190"/>
                    <a:pt x="35" y="183"/>
                    <a:pt x="27" y="174"/>
                  </a:cubicBezTo>
                  <a:cubicBezTo>
                    <a:pt x="18" y="165"/>
                    <a:pt x="11" y="154"/>
                    <a:pt x="7" y="142"/>
                  </a:cubicBezTo>
                  <a:cubicBezTo>
                    <a:pt x="2" y="130"/>
                    <a:pt x="0" y="116"/>
                    <a:pt x="0" y="101"/>
                  </a:cubicBezTo>
                  <a:cubicBezTo>
                    <a:pt x="0" y="86"/>
                    <a:pt x="2" y="72"/>
                    <a:pt x="7" y="60"/>
                  </a:cubicBezTo>
                  <a:cubicBezTo>
                    <a:pt x="11" y="47"/>
                    <a:pt x="18" y="36"/>
                    <a:pt x="27" y="28"/>
                  </a:cubicBezTo>
                  <a:cubicBezTo>
                    <a:pt x="35" y="19"/>
                    <a:pt x="46" y="12"/>
                    <a:pt x="58" y="7"/>
                  </a:cubicBezTo>
                  <a:cubicBezTo>
                    <a:pt x="70" y="2"/>
                    <a:pt x="84" y="0"/>
                    <a:pt x="99" y="0"/>
                  </a:cubicBezTo>
                  <a:cubicBezTo>
                    <a:pt x="114" y="0"/>
                    <a:pt x="127" y="2"/>
                    <a:pt x="139" y="7"/>
                  </a:cubicBezTo>
                  <a:cubicBezTo>
                    <a:pt x="152" y="12"/>
                    <a:pt x="162" y="19"/>
                    <a:pt x="171" y="28"/>
                  </a:cubicBezTo>
                  <a:cubicBezTo>
                    <a:pt x="180" y="37"/>
                    <a:pt x="186" y="48"/>
                    <a:pt x="191" y="60"/>
                  </a:cubicBezTo>
                  <a:cubicBezTo>
                    <a:pt x="196" y="73"/>
                    <a:pt x="198" y="86"/>
                    <a:pt x="198" y="101"/>
                  </a:cubicBezTo>
                  <a:close/>
                  <a:moveTo>
                    <a:pt x="148" y="101"/>
                  </a:moveTo>
                  <a:cubicBezTo>
                    <a:pt x="148" y="81"/>
                    <a:pt x="143" y="65"/>
                    <a:pt x="134" y="54"/>
                  </a:cubicBezTo>
                  <a:cubicBezTo>
                    <a:pt x="126" y="43"/>
                    <a:pt x="114" y="37"/>
                    <a:pt x="99" y="37"/>
                  </a:cubicBezTo>
                  <a:cubicBezTo>
                    <a:pt x="89" y="37"/>
                    <a:pt x="80" y="39"/>
                    <a:pt x="73" y="44"/>
                  </a:cubicBezTo>
                  <a:cubicBezTo>
                    <a:pt x="65" y="49"/>
                    <a:pt x="60" y="57"/>
                    <a:pt x="56" y="67"/>
                  </a:cubicBezTo>
                  <a:cubicBezTo>
                    <a:pt x="52" y="77"/>
                    <a:pt x="50" y="88"/>
                    <a:pt x="50" y="101"/>
                  </a:cubicBezTo>
                  <a:cubicBezTo>
                    <a:pt x="50" y="114"/>
                    <a:pt x="52" y="126"/>
                    <a:pt x="56" y="135"/>
                  </a:cubicBezTo>
                  <a:cubicBezTo>
                    <a:pt x="60" y="145"/>
                    <a:pt x="65" y="152"/>
                    <a:pt x="73" y="158"/>
                  </a:cubicBezTo>
                  <a:cubicBezTo>
                    <a:pt x="80" y="163"/>
                    <a:pt x="89" y="165"/>
                    <a:pt x="99" y="165"/>
                  </a:cubicBezTo>
                  <a:cubicBezTo>
                    <a:pt x="114" y="165"/>
                    <a:pt x="126" y="160"/>
                    <a:pt x="134" y="148"/>
                  </a:cubicBezTo>
                  <a:cubicBezTo>
                    <a:pt x="143" y="137"/>
                    <a:pt x="148" y="121"/>
                    <a:pt x="148"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sp>
          <p:nvSpPr>
            <p:cNvPr id="93" name="Freeform 27"/>
            <p:cNvSpPr>
              <a:spLocks/>
            </p:cNvSpPr>
            <p:nvPr/>
          </p:nvSpPr>
          <p:spPr bwMode="auto">
            <a:xfrm>
              <a:off x="4827" y="2996"/>
              <a:ext cx="56" cy="78"/>
            </a:xfrm>
            <a:custGeom>
              <a:avLst/>
              <a:gdLst>
                <a:gd name="T0" fmla="*/ 24 w 56"/>
                <a:gd name="T1" fmla="*/ 10 h 78"/>
                <a:gd name="T2" fmla="*/ 0 w 56"/>
                <a:gd name="T3" fmla="*/ 10 h 78"/>
                <a:gd name="T4" fmla="*/ 0 w 56"/>
                <a:gd name="T5" fmla="*/ 0 h 78"/>
                <a:gd name="T6" fmla="*/ 56 w 56"/>
                <a:gd name="T7" fmla="*/ 0 h 78"/>
                <a:gd name="T8" fmla="*/ 56 w 56"/>
                <a:gd name="T9" fmla="*/ 10 h 78"/>
                <a:gd name="T10" fmla="*/ 34 w 56"/>
                <a:gd name="T11" fmla="*/ 10 h 78"/>
                <a:gd name="T12" fmla="*/ 34 w 56"/>
                <a:gd name="T13" fmla="*/ 78 h 78"/>
                <a:gd name="T14" fmla="*/ 24 w 56"/>
                <a:gd name="T15" fmla="*/ 78 h 78"/>
                <a:gd name="T16" fmla="*/ 24 w 56"/>
                <a:gd name="T17" fmla="*/ 1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78">
                  <a:moveTo>
                    <a:pt x="24" y="10"/>
                  </a:moveTo>
                  <a:lnTo>
                    <a:pt x="0" y="10"/>
                  </a:lnTo>
                  <a:lnTo>
                    <a:pt x="0" y="0"/>
                  </a:lnTo>
                  <a:lnTo>
                    <a:pt x="56" y="0"/>
                  </a:lnTo>
                  <a:lnTo>
                    <a:pt x="56" y="10"/>
                  </a:lnTo>
                  <a:lnTo>
                    <a:pt x="34" y="10"/>
                  </a:lnTo>
                  <a:lnTo>
                    <a:pt x="34" y="78"/>
                  </a:lnTo>
                  <a:lnTo>
                    <a:pt x="24" y="78"/>
                  </a:lnTo>
                  <a:lnTo>
                    <a:pt x="24"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sp>
          <p:nvSpPr>
            <p:cNvPr id="94" name="Freeform 28"/>
            <p:cNvSpPr>
              <a:spLocks/>
            </p:cNvSpPr>
            <p:nvPr/>
          </p:nvSpPr>
          <p:spPr bwMode="auto">
            <a:xfrm>
              <a:off x="4892" y="2996"/>
              <a:ext cx="78" cy="78"/>
            </a:xfrm>
            <a:custGeom>
              <a:avLst/>
              <a:gdLst>
                <a:gd name="T0" fmla="*/ 33 w 39"/>
                <a:gd name="T1" fmla="*/ 22 h 39"/>
                <a:gd name="T2" fmla="*/ 33 w 39"/>
                <a:gd name="T3" fmla="*/ 5 h 39"/>
                <a:gd name="T4" fmla="*/ 32 w 39"/>
                <a:gd name="T5" fmla="*/ 5 h 39"/>
                <a:gd name="T6" fmla="*/ 28 w 39"/>
                <a:gd name="T7" fmla="*/ 20 h 39"/>
                <a:gd name="T8" fmla="*/ 21 w 39"/>
                <a:gd name="T9" fmla="*/ 39 h 39"/>
                <a:gd name="T10" fmla="*/ 17 w 39"/>
                <a:gd name="T11" fmla="*/ 39 h 39"/>
                <a:gd name="T12" fmla="*/ 11 w 39"/>
                <a:gd name="T13" fmla="*/ 20 h 39"/>
                <a:gd name="T14" fmla="*/ 6 w 39"/>
                <a:gd name="T15" fmla="*/ 5 h 39"/>
                <a:gd name="T16" fmla="*/ 6 w 39"/>
                <a:gd name="T17" fmla="*/ 5 h 39"/>
                <a:gd name="T18" fmla="*/ 5 w 39"/>
                <a:gd name="T19" fmla="*/ 22 h 39"/>
                <a:gd name="T20" fmla="*/ 4 w 39"/>
                <a:gd name="T21" fmla="*/ 39 h 39"/>
                <a:gd name="T22" fmla="*/ 0 w 39"/>
                <a:gd name="T23" fmla="*/ 39 h 39"/>
                <a:gd name="T24" fmla="*/ 2 w 39"/>
                <a:gd name="T25" fmla="*/ 0 h 39"/>
                <a:gd name="T26" fmla="*/ 9 w 39"/>
                <a:gd name="T27" fmla="*/ 0 h 39"/>
                <a:gd name="T28" fmla="*/ 15 w 39"/>
                <a:gd name="T29" fmla="*/ 19 h 39"/>
                <a:gd name="T30" fmla="*/ 19 w 39"/>
                <a:gd name="T31" fmla="*/ 32 h 39"/>
                <a:gd name="T32" fmla="*/ 19 w 39"/>
                <a:gd name="T33" fmla="*/ 32 h 39"/>
                <a:gd name="T34" fmla="*/ 23 w 39"/>
                <a:gd name="T35" fmla="*/ 19 h 39"/>
                <a:gd name="T36" fmla="*/ 30 w 39"/>
                <a:gd name="T37" fmla="*/ 0 h 39"/>
                <a:gd name="T38" fmla="*/ 37 w 39"/>
                <a:gd name="T39" fmla="*/ 0 h 39"/>
                <a:gd name="T40" fmla="*/ 39 w 39"/>
                <a:gd name="T41" fmla="*/ 39 h 39"/>
                <a:gd name="T42" fmla="*/ 34 w 39"/>
                <a:gd name="T43" fmla="*/ 39 h 39"/>
                <a:gd name="T44" fmla="*/ 33 w 39"/>
                <a:gd name="T45" fmla="*/ 22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9" h="39">
                  <a:moveTo>
                    <a:pt x="33" y="22"/>
                  </a:moveTo>
                  <a:cubicBezTo>
                    <a:pt x="33" y="17"/>
                    <a:pt x="33" y="10"/>
                    <a:pt x="33" y="5"/>
                  </a:cubicBezTo>
                  <a:cubicBezTo>
                    <a:pt x="32" y="5"/>
                    <a:pt x="32" y="5"/>
                    <a:pt x="32" y="5"/>
                  </a:cubicBezTo>
                  <a:cubicBezTo>
                    <a:pt x="31" y="10"/>
                    <a:pt x="30" y="15"/>
                    <a:pt x="28" y="20"/>
                  </a:cubicBezTo>
                  <a:cubicBezTo>
                    <a:pt x="21" y="39"/>
                    <a:pt x="21" y="39"/>
                    <a:pt x="21" y="39"/>
                  </a:cubicBezTo>
                  <a:cubicBezTo>
                    <a:pt x="17" y="39"/>
                    <a:pt x="17" y="39"/>
                    <a:pt x="17" y="39"/>
                  </a:cubicBezTo>
                  <a:cubicBezTo>
                    <a:pt x="11" y="20"/>
                    <a:pt x="11" y="20"/>
                    <a:pt x="11" y="20"/>
                  </a:cubicBezTo>
                  <a:cubicBezTo>
                    <a:pt x="9" y="15"/>
                    <a:pt x="7" y="10"/>
                    <a:pt x="6" y="5"/>
                  </a:cubicBezTo>
                  <a:cubicBezTo>
                    <a:pt x="6" y="5"/>
                    <a:pt x="6" y="5"/>
                    <a:pt x="6" y="5"/>
                  </a:cubicBezTo>
                  <a:cubicBezTo>
                    <a:pt x="6" y="10"/>
                    <a:pt x="6" y="17"/>
                    <a:pt x="5" y="22"/>
                  </a:cubicBezTo>
                  <a:cubicBezTo>
                    <a:pt x="4" y="39"/>
                    <a:pt x="4" y="39"/>
                    <a:pt x="4" y="39"/>
                  </a:cubicBezTo>
                  <a:cubicBezTo>
                    <a:pt x="0" y="39"/>
                    <a:pt x="0" y="39"/>
                    <a:pt x="0" y="39"/>
                  </a:cubicBezTo>
                  <a:cubicBezTo>
                    <a:pt x="2" y="0"/>
                    <a:pt x="2" y="0"/>
                    <a:pt x="2" y="0"/>
                  </a:cubicBezTo>
                  <a:cubicBezTo>
                    <a:pt x="9" y="0"/>
                    <a:pt x="9" y="0"/>
                    <a:pt x="9" y="0"/>
                  </a:cubicBezTo>
                  <a:cubicBezTo>
                    <a:pt x="15" y="19"/>
                    <a:pt x="15" y="19"/>
                    <a:pt x="15" y="19"/>
                  </a:cubicBezTo>
                  <a:cubicBezTo>
                    <a:pt x="17" y="24"/>
                    <a:pt x="18" y="28"/>
                    <a:pt x="19" y="32"/>
                  </a:cubicBezTo>
                  <a:cubicBezTo>
                    <a:pt x="19" y="32"/>
                    <a:pt x="19" y="32"/>
                    <a:pt x="19" y="32"/>
                  </a:cubicBezTo>
                  <a:cubicBezTo>
                    <a:pt x="20" y="28"/>
                    <a:pt x="22" y="24"/>
                    <a:pt x="23" y="19"/>
                  </a:cubicBezTo>
                  <a:cubicBezTo>
                    <a:pt x="30" y="0"/>
                    <a:pt x="30" y="0"/>
                    <a:pt x="30" y="0"/>
                  </a:cubicBezTo>
                  <a:cubicBezTo>
                    <a:pt x="37" y="0"/>
                    <a:pt x="37" y="0"/>
                    <a:pt x="37" y="0"/>
                  </a:cubicBezTo>
                  <a:cubicBezTo>
                    <a:pt x="39" y="39"/>
                    <a:pt x="39" y="39"/>
                    <a:pt x="39" y="39"/>
                  </a:cubicBezTo>
                  <a:cubicBezTo>
                    <a:pt x="34" y="39"/>
                    <a:pt x="34" y="39"/>
                    <a:pt x="34" y="39"/>
                  </a:cubicBezTo>
                  <a:lnTo>
                    <a:pt x="33"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grpSp>
      <p:grpSp>
        <p:nvGrpSpPr>
          <p:cNvPr id="158" name="Group 157"/>
          <p:cNvGrpSpPr/>
          <p:nvPr/>
        </p:nvGrpSpPr>
        <p:grpSpPr>
          <a:xfrm>
            <a:off x="7464792" y="2969123"/>
            <a:ext cx="1298042" cy="682729"/>
            <a:chOff x="7614673" y="3028093"/>
            <a:chExt cx="1324257" cy="696518"/>
          </a:xfrm>
        </p:grpSpPr>
        <p:sp>
          <p:nvSpPr>
            <p:cNvPr id="157" name="Oval 156"/>
            <p:cNvSpPr/>
            <p:nvPr/>
          </p:nvSpPr>
          <p:spPr bwMode="auto">
            <a:xfrm>
              <a:off x="7894637" y="3036083"/>
              <a:ext cx="688528" cy="688528"/>
            </a:xfrm>
            <a:prstGeom prst="ellipse">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1333">
                      <a:prstClr val="white"/>
                    </a:gs>
                    <a:gs pos="8000">
                      <a:prstClr val="white"/>
                    </a:gs>
                  </a:gsLst>
                  <a:lin ang="5400000" scaled="0"/>
                </a:gradFill>
                <a:effectLst/>
                <a:uLnTx/>
                <a:uFillTx/>
                <a:latin typeface="Calibri" panose="020F0502020204030204"/>
                <a:ea typeface="Segoe UI" pitchFamily="34" charset="0"/>
                <a:cs typeface="Segoe UI" pitchFamily="34" charset="0"/>
              </a:endParaRPr>
            </a:p>
          </p:txBody>
        </p:sp>
        <p:sp>
          <p:nvSpPr>
            <p:cNvPr id="156" name="TextBox 155"/>
            <p:cNvSpPr txBox="1"/>
            <p:nvPr/>
          </p:nvSpPr>
          <p:spPr>
            <a:xfrm>
              <a:off x="7614673" y="3028093"/>
              <a:ext cx="1324257" cy="634530"/>
            </a:xfrm>
            <a:prstGeom prst="rect">
              <a:avLst/>
            </a:prstGeom>
            <a:solidFill>
              <a:srgbClr val="7030A0"/>
            </a:solidFill>
          </p:spPr>
          <p:txBody>
            <a:bodyPr wrap="none" lIns="179259" tIns="143407" rIns="179259" bIns="143407" rtlCol="0">
              <a:spAutoFit/>
            </a:bodyPr>
            <a:lstStyle/>
            <a:p>
              <a:pPr marL="0" marR="0" lvl="0" indent="0" algn="ctr" defTabSz="914225"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rPr>
                <a:t>macOS </a:t>
              </a:r>
            </a:p>
          </p:txBody>
        </p:sp>
      </p:grpSp>
      <p:pic>
        <p:nvPicPr>
          <p:cNvPr id="16" name="Picture 15"/>
          <p:cNvPicPr>
            <a:picLocks noChangeAspect="1"/>
          </p:cNvPicPr>
          <p:nvPr/>
        </p:nvPicPr>
        <p:blipFill>
          <a:blip r:embed="rId4"/>
          <a:stretch>
            <a:fillRect/>
          </a:stretch>
        </p:blipFill>
        <p:spPr>
          <a:xfrm>
            <a:off x="4047821" y="3980174"/>
            <a:ext cx="506081" cy="596449"/>
          </a:xfrm>
          <a:prstGeom prst="rect">
            <a:avLst/>
          </a:prstGeom>
        </p:spPr>
      </p:pic>
      <p:grpSp>
        <p:nvGrpSpPr>
          <p:cNvPr id="106" name="Group 105">
            <a:extLst>
              <a:ext uri="{FF2B5EF4-FFF2-40B4-BE49-F238E27FC236}">
                <a16:creationId xmlns:a16="http://schemas.microsoft.com/office/drawing/2014/main" id="{543F7783-FDB1-42B8-BCA6-3162226CC81F}"/>
              </a:ext>
            </a:extLst>
          </p:cNvPr>
          <p:cNvGrpSpPr/>
          <p:nvPr/>
        </p:nvGrpSpPr>
        <p:grpSpPr>
          <a:xfrm>
            <a:off x="3615004" y="2988107"/>
            <a:ext cx="838111" cy="682729"/>
            <a:chOff x="7849282" y="3028093"/>
            <a:chExt cx="855037" cy="696518"/>
          </a:xfrm>
        </p:grpSpPr>
        <p:sp>
          <p:nvSpPr>
            <p:cNvPr id="108" name="Oval 107">
              <a:extLst>
                <a:ext uri="{FF2B5EF4-FFF2-40B4-BE49-F238E27FC236}">
                  <a16:creationId xmlns:a16="http://schemas.microsoft.com/office/drawing/2014/main" id="{18E8023A-FF9E-460E-84AA-5274D47BFA14}"/>
                </a:ext>
              </a:extLst>
            </p:cNvPr>
            <p:cNvSpPr/>
            <p:nvPr/>
          </p:nvSpPr>
          <p:spPr bwMode="auto">
            <a:xfrm>
              <a:off x="7894637" y="3036083"/>
              <a:ext cx="688528" cy="688528"/>
            </a:xfrm>
            <a:prstGeom prst="ellipse">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1333">
                      <a:prstClr val="white"/>
                    </a:gs>
                    <a:gs pos="8000">
                      <a:prstClr val="white"/>
                    </a:gs>
                  </a:gsLst>
                  <a:lin ang="5400000" scaled="0"/>
                </a:gradFill>
                <a:effectLst/>
                <a:uLnTx/>
                <a:uFillTx/>
                <a:latin typeface="Calibri" panose="020F0502020204030204"/>
                <a:ea typeface="Segoe UI" pitchFamily="34" charset="0"/>
                <a:cs typeface="Segoe UI" pitchFamily="34" charset="0"/>
              </a:endParaRPr>
            </a:p>
          </p:txBody>
        </p:sp>
        <p:sp>
          <p:nvSpPr>
            <p:cNvPr id="113" name="TextBox 112">
              <a:extLst>
                <a:ext uri="{FF2B5EF4-FFF2-40B4-BE49-F238E27FC236}">
                  <a16:creationId xmlns:a16="http://schemas.microsoft.com/office/drawing/2014/main" id="{C1D29BF7-6D34-469D-9AC6-B84295D97096}"/>
                </a:ext>
              </a:extLst>
            </p:cNvPr>
            <p:cNvSpPr txBox="1"/>
            <p:nvPr/>
          </p:nvSpPr>
          <p:spPr>
            <a:xfrm>
              <a:off x="7849282" y="3028093"/>
              <a:ext cx="855037" cy="627904"/>
            </a:xfrm>
            <a:prstGeom prst="rect">
              <a:avLst/>
            </a:prstGeom>
            <a:solidFill>
              <a:srgbClr val="7030A0"/>
            </a:solidFill>
          </p:spPr>
          <p:txBody>
            <a:bodyPr wrap="none" lIns="179259" tIns="143407" rIns="179259" bIns="143407" rtlCol="0">
              <a:spAutoFit/>
            </a:bodyPr>
            <a:lstStyle/>
            <a:p>
              <a:pPr marL="0" marR="0" lvl="0" indent="0" algn="ctr" defTabSz="914225"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rPr>
                <a:t>iOS </a:t>
              </a:r>
            </a:p>
          </p:txBody>
        </p:sp>
      </p:grpSp>
      <p:grpSp>
        <p:nvGrpSpPr>
          <p:cNvPr id="18" name="Group 17">
            <a:extLst>
              <a:ext uri="{FF2B5EF4-FFF2-40B4-BE49-F238E27FC236}">
                <a16:creationId xmlns:a16="http://schemas.microsoft.com/office/drawing/2014/main" id="{07B47143-55C1-415D-A634-40B51D84BC39}"/>
              </a:ext>
            </a:extLst>
          </p:cNvPr>
          <p:cNvGrpSpPr/>
          <p:nvPr/>
        </p:nvGrpSpPr>
        <p:grpSpPr>
          <a:xfrm>
            <a:off x="713546" y="25485"/>
            <a:ext cx="10665321" cy="6856055"/>
            <a:chOff x="713546" y="25485"/>
            <a:chExt cx="10665321" cy="6856055"/>
          </a:xfrm>
        </p:grpSpPr>
        <p:grpSp>
          <p:nvGrpSpPr>
            <p:cNvPr id="17" name="Group 16">
              <a:extLst>
                <a:ext uri="{FF2B5EF4-FFF2-40B4-BE49-F238E27FC236}">
                  <a16:creationId xmlns:a16="http://schemas.microsoft.com/office/drawing/2014/main" id="{E37CBB05-A8D2-4DCA-922D-E67623F77B01}"/>
                </a:ext>
              </a:extLst>
            </p:cNvPr>
            <p:cNvGrpSpPr/>
            <p:nvPr/>
          </p:nvGrpSpPr>
          <p:grpSpPr>
            <a:xfrm>
              <a:off x="713546" y="25485"/>
              <a:ext cx="10665321" cy="6856055"/>
              <a:chOff x="713546" y="25485"/>
              <a:chExt cx="10665321" cy="6856055"/>
            </a:xfrm>
          </p:grpSpPr>
          <p:grpSp>
            <p:nvGrpSpPr>
              <p:cNvPr id="15" name="Group 14">
                <a:extLst>
                  <a:ext uri="{FF2B5EF4-FFF2-40B4-BE49-F238E27FC236}">
                    <a16:creationId xmlns:a16="http://schemas.microsoft.com/office/drawing/2014/main" id="{9701F1FF-35CA-4CBB-B9A8-492ABF2336B3}"/>
                  </a:ext>
                </a:extLst>
              </p:cNvPr>
              <p:cNvGrpSpPr/>
              <p:nvPr/>
            </p:nvGrpSpPr>
            <p:grpSpPr>
              <a:xfrm>
                <a:off x="713546" y="25485"/>
                <a:ext cx="10665321" cy="6856055"/>
                <a:chOff x="713546" y="25485"/>
                <a:chExt cx="10665321" cy="6856055"/>
              </a:xfrm>
            </p:grpSpPr>
            <p:grpSp>
              <p:nvGrpSpPr>
                <p:cNvPr id="13" name="Group 12">
                  <a:extLst>
                    <a:ext uri="{FF2B5EF4-FFF2-40B4-BE49-F238E27FC236}">
                      <a16:creationId xmlns:a16="http://schemas.microsoft.com/office/drawing/2014/main" id="{C09D9545-E92F-43BE-8CD2-F51FD5756147}"/>
                    </a:ext>
                  </a:extLst>
                </p:cNvPr>
                <p:cNvGrpSpPr/>
                <p:nvPr/>
              </p:nvGrpSpPr>
              <p:grpSpPr>
                <a:xfrm>
                  <a:off x="713546" y="25485"/>
                  <a:ext cx="10665321" cy="6856055"/>
                  <a:chOff x="713546" y="25485"/>
                  <a:chExt cx="10665321" cy="6856055"/>
                </a:xfrm>
              </p:grpSpPr>
              <p:grpSp>
                <p:nvGrpSpPr>
                  <p:cNvPr id="4" name="Group 3">
                    <a:extLst>
                      <a:ext uri="{FF2B5EF4-FFF2-40B4-BE49-F238E27FC236}">
                        <a16:creationId xmlns:a16="http://schemas.microsoft.com/office/drawing/2014/main" id="{B6F34F45-3C45-4F4E-8535-5D90A5540E37}"/>
                      </a:ext>
                    </a:extLst>
                  </p:cNvPr>
                  <p:cNvGrpSpPr/>
                  <p:nvPr/>
                </p:nvGrpSpPr>
                <p:grpSpPr>
                  <a:xfrm>
                    <a:off x="713546" y="25485"/>
                    <a:ext cx="10665321" cy="6856055"/>
                    <a:chOff x="655233" y="23291"/>
                    <a:chExt cx="10879184" cy="6993533"/>
                  </a:xfrm>
                </p:grpSpPr>
                <p:grpSp>
                  <p:nvGrpSpPr>
                    <p:cNvPr id="3" name="Group 2">
                      <a:extLst>
                        <a:ext uri="{FF2B5EF4-FFF2-40B4-BE49-F238E27FC236}">
                          <a16:creationId xmlns:a16="http://schemas.microsoft.com/office/drawing/2014/main" id="{32C55B84-CC86-474D-994C-AB0FDFA84AAE}"/>
                        </a:ext>
                      </a:extLst>
                    </p:cNvPr>
                    <p:cNvGrpSpPr/>
                    <p:nvPr/>
                  </p:nvGrpSpPr>
                  <p:grpSpPr>
                    <a:xfrm>
                      <a:off x="655233" y="23291"/>
                      <a:ext cx="10879184" cy="6993533"/>
                      <a:chOff x="655233" y="23291"/>
                      <a:chExt cx="10879184" cy="6993533"/>
                    </a:xfrm>
                  </p:grpSpPr>
                  <p:grpSp>
                    <p:nvGrpSpPr>
                      <p:cNvPr id="147" name="Group 146"/>
                      <p:cNvGrpSpPr/>
                      <p:nvPr/>
                    </p:nvGrpSpPr>
                    <p:grpSpPr>
                      <a:xfrm>
                        <a:off x="655233" y="23291"/>
                        <a:ext cx="10879184" cy="6993533"/>
                        <a:chOff x="654443" y="22798"/>
                        <a:chExt cx="10880728" cy="6994525"/>
                      </a:xfrm>
                    </p:grpSpPr>
                    <p:sp>
                      <p:nvSpPr>
                        <p:cNvPr id="35" name="Rectangle 34"/>
                        <p:cNvSpPr/>
                        <p:nvPr/>
                      </p:nvSpPr>
                      <p:spPr>
                        <a:xfrm>
                          <a:off x="968906" y="3811194"/>
                          <a:ext cx="1554787"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ASP.NET </a:t>
                          </a:r>
                          <a:r>
                            <a:rPr kumimoji="0" lang="en-US" sz="1469" b="0" i="0" u="none" strike="noStrike" kern="1200" cap="none" spc="0" normalizeH="0" baseline="0" noProof="0" err="1">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SignalR</a:t>
                          </a:r>
                          <a:endPar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endParaRPr>
                        </a:p>
                      </p:txBody>
                    </p:sp>
                    <p:grpSp>
                      <p:nvGrpSpPr>
                        <p:cNvPr id="146" name="Group 145"/>
                        <p:cNvGrpSpPr/>
                        <p:nvPr/>
                      </p:nvGrpSpPr>
                      <p:grpSpPr>
                        <a:xfrm>
                          <a:off x="654443" y="22798"/>
                          <a:ext cx="10880728" cy="6994525"/>
                          <a:chOff x="654443" y="22798"/>
                          <a:chExt cx="10880728" cy="6994525"/>
                        </a:xfrm>
                      </p:grpSpPr>
                      <p:pic>
                        <p:nvPicPr>
                          <p:cNvPr id="145" name="Picture 144"/>
                          <p:cNvPicPr>
                            <a:picLocks noChangeAspect="1"/>
                          </p:cNvPicPr>
                          <p:nvPr/>
                        </p:nvPicPr>
                        <p:blipFill rotWithShape="1">
                          <a:blip r:embed="rId5"/>
                          <a:srcRect t="17842" b="17842"/>
                          <a:stretch/>
                        </p:blipFill>
                        <p:spPr>
                          <a:xfrm>
                            <a:off x="654443" y="22798"/>
                            <a:ext cx="10880728" cy="6994525"/>
                          </a:xfrm>
                          <a:prstGeom prst="rect">
                            <a:avLst/>
                          </a:prstGeom>
                        </p:spPr>
                      </p:pic>
                      <p:sp>
                        <p:nvSpPr>
                          <p:cNvPr id="23" name="Rectangle 22"/>
                          <p:cNvSpPr/>
                          <p:nvPr/>
                        </p:nvSpPr>
                        <p:spPr>
                          <a:xfrm>
                            <a:off x="2166791" y="1833043"/>
                            <a:ext cx="2000788"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.NET SDK for Hadoop</a:t>
                            </a:r>
                          </a:p>
                        </p:txBody>
                      </p:sp>
                      <p:sp>
                        <p:nvSpPr>
                          <p:cNvPr id="24" name="Rectangle 23"/>
                          <p:cNvSpPr/>
                          <p:nvPr/>
                        </p:nvSpPr>
                        <p:spPr>
                          <a:xfrm>
                            <a:off x="1915156" y="5955917"/>
                            <a:ext cx="3026824"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.NET Compiler Platform ("Roslyn")</a:t>
                            </a:r>
                          </a:p>
                        </p:txBody>
                      </p:sp>
                      <p:sp>
                        <p:nvSpPr>
                          <p:cNvPr id="28" name="Rectangle 27"/>
                          <p:cNvSpPr/>
                          <p:nvPr/>
                        </p:nvSpPr>
                        <p:spPr>
                          <a:xfrm>
                            <a:off x="8885614" y="3961584"/>
                            <a:ext cx="2097406"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.NET Micro Framework</a:t>
                            </a:r>
                          </a:p>
                        </p:txBody>
                      </p:sp>
                      <p:sp>
                        <p:nvSpPr>
                          <p:cNvPr id="31" name="Rectangle 30"/>
                          <p:cNvSpPr/>
                          <p:nvPr/>
                        </p:nvSpPr>
                        <p:spPr>
                          <a:xfrm>
                            <a:off x="7084674" y="6584591"/>
                            <a:ext cx="1358545"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ASP.NET MVC</a:t>
                            </a:r>
                          </a:p>
                        </p:txBody>
                      </p:sp>
                      <p:sp>
                        <p:nvSpPr>
                          <p:cNvPr id="32" name="Rectangle 31"/>
                          <p:cNvSpPr/>
                          <p:nvPr/>
                        </p:nvSpPr>
                        <p:spPr>
                          <a:xfrm>
                            <a:off x="6999020" y="6084517"/>
                            <a:ext cx="1681715"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ASP.NET Web API</a:t>
                            </a:r>
                          </a:p>
                        </p:txBody>
                      </p:sp>
                      <p:sp>
                        <p:nvSpPr>
                          <p:cNvPr id="34" name="Rectangle 33"/>
                          <p:cNvSpPr/>
                          <p:nvPr/>
                        </p:nvSpPr>
                        <p:spPr>
                          <a:xfrm>
                            <a:off x="9336324" y="2220322"/>
                            <a:ext cx="1861257"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ASP.NET Web Pages</a:t>
                            </a:r>
                          </a:p>
                        </p:txBody>
                      </p:sp>
                      <p:sp>
                        <p:nvSpPr>
                          <p:cNvPr id="36" name="Rectangle 35"/>
                          <p:cNvSpPr/>
                          <p:nvPr/>
                        </p:nvSpPr>
                        <p:spPr>
                          <a:xfrm>
                            <a:off x="8287244" y="948647"/>
                            <a:ext cx="1896508"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MVVM Light Toolkit</a:t>
                            </a:r>
                          </a:p>
                        </p:txBody>
                      </p:sp>
                      <p:sp>
                        <p:nvSpPr>
                          <p:cNvPr id="37" name="Rectangle 36"/>
                          <p:cNvSpPr/>
                          <p:nvPr/>
                        </p:nvSpPr>
                        <p:spPr>
                          <a:xfrm>
                            <a:off x="7571186" y="110546"/>
                            <a:ext cx="1039691"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.NET Core</a:t>
                            </a:r>
                          </a:p>
                        </p:txBody>
                      </p:sp>
                      <p:sp>
                        <p:nvSpPr>
                          <p:cNvPr id="38" name="Rectangle 37"/>
                          <p:cNvSpPr/>
                          <p:nvPr/>
                        </p:nvSpPr>
                        <p:spPr>
                          <a:xfrm>
                            <a:off x="4648620" y="6229462"/>
                            <a:ext cx="848968"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Orleans</a:t>
                            </a:r>
                          </a:p>
                        </p:txBody>
                      </p:sp>
                      <p:sp>
                        <p:nvSpPr>
                          <p:cNvPr id="39" name="Rectangle 38"/>
                          <p:cNvSpPr/>
                          <p:nvPr/>
                        </p:nvSpPr>
                        <p:spPr>
                          <a:xfrm>
                            <a:off x="10115971" y="1729753"/>
                            <a:ext cx="561183"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MEF</a:t>
                            </a:r>
                          </a:p>
                        </p:txBody>
                      </p:sp>
                      <p:sp>
                        <p:nvSpPr>
                          <p:cNvPr id="40" name="Rectangle 39"/>
                          <p:cNvSpPr/>
                          <p:nvPr/>
                        </p:nvSpPr>
                        <p:spPr>
                          <a:xfrm>
                            <a:off x="7922931" y="5141786"/>
                            <a:ext cx="3054299"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OWIN Authentication Middleware</a:t>
                            </a:r>
                          </a:p>
                        </p:txBody>
                      </p:sp>
                      <p:sp>
                        <p:nvSpPr>
                          <p:cNvPr id="41" name="Rectangle 40"/>
                          <p:cNvSpPr/>
                          <p:nvPr/>
                        </p:nvSpPr>
                        <p:spPr>
                          <a:xfrm>
                            <a:off x="2901943" y="4877224"/>
                            <a:ext cx="1340820"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Orchard CMS</a:t>
                            </a:r>
                          </a:p>
                        </p:txBody>
                      </p:sp>
                      <p:sp>
                        <p:nvSpPr>
                          <p:cNvPr id="42" name="Rectangle 41"/>
                          <p:cNvSpPr/>
                          <p:nvPr/>
                        </p:nvSpPr>
                        <p:spPr>
                          <a:xfrm>
                            <a:off x="8197991" y="5650370"/>
                            <a:ext cx="2658014"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Microsoft Azure SDK for .NET</a:t>
                            </a:r>
                          </a:p>
                        </p:txBody>
                      </p:sp>
                      <p:sp>
                        <p:nvSpPr>
                          <p:cNvPr id="43" name="Rectangle 42"/>
                          <p:cNvSpPr/>
                          <p:nvPr/>
                        </p:nvSpPr>
                        <p:spPr>
                          <a:xfrm>
                            <a:off x="1414037" y="2680213"/>
                            <a:ext cx="1589915"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err="1">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IdentityManager</a:t>
                            </a:r>
                            <a:endPar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44" name="Rectangle 43"/>
                          <p:cNvSpPr/>
                          <p:nvPr/>
                        </p:nvSpPr>
                        <p:spPr>
                          <a:xfrm>
                            <a:off x="1485084" y="2204898"/>
                            <a:ext cx="878525"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Mimekit</a:t>
                            </a:r>
                          </a:p>
                        </p:txBody>
                      </p:sp>
                      <p:sp>
                        <p:nvSpPr>
                          <p:cNvPr id="45" name="Rectangle 44"/>
                          <p:cNvSpPr/>
                          <p:nvPr/>
                        </p:nvSpPr>
                        <p:spPr>
                          <a:xfrm>
                            <a:off x="1534154" y="4635906"/>
                            <a:ext cx="1357500"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Xamarin.Auth</a:t>
                            </a:r>
                          </a:p>
                        </p:txBody>
                      </p:sp>
                      <p:sp>
                        <p:nvSpPr>
                          <p:cNvPr id="46" name="Rectangle 45"/>
                          <p:cNvSpPr/>
                          <p:nvPr/>
                        </p:nvSpPr>
                        <p:spPr>
                          <a:xfrm>
                            <a:off x="8970108" y="2693782"/>
                            <a:ext cx="2197883"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Couchbase Lite for .NET</a:t>
                            </a:r>
                          </a:p>
                        </p:txBody>
                      </p:sp>
                      <p:sp>
                        <p:nvSpPr>
                          <p:cNvPr id="47" name="Rectangle 46"/>
                          <p:cNvSpPr/>
                          <p:nvPr/>
                        </p:nvSpPr>
                        <p:spPr>
                          <a:xfrm>
                            <a:off x="9937159" y="1155702"/>
                            <a:ext cx="772116"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err="1">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Mailkit</a:t>
                            </a:r>
                            <a:endPar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48" name="Rectangle 47"/>
                          <p:cNvSpPr/>
                          <p:nvPr/>
                        </p:nvSpPr>
                        <p:spPr>
                          <a:xfrm>
                            <a:off x="4869673" y="653330"/>
                            <a:ext cx="1348604"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ASP.NET Core</a:t>
                            </a:r>
                          </a:p>
                        </p:txBody>
                      </p:sp>
                      <p:sp>
                        <p:nvSpPr>
                          <p:cNvPr id="49" name="Rectangle 48"/>
                          <p:cNvSpPr/>
                          <p:nvPr/>
                        </p:nvSpPr>
                        <p:spPr>
                          <a:xfrm>
                            <a:off x="3055916" y="1079117"/>
                            <a:ext cx="2462488"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Salesforce Toolkits for .NET</a:t>
                            </a:r>
                          </a:p>
                        </p:txBody>
                      </p:sp>
                      <p:sp>
                        <p:nvSpPr>
                          <p:cNvPr id="50" name="Rectangle 49"/>
                          <p:cNvSpPr/>
                          <p:nvPr/>
                        </p:nvSpPr>
                        <p:spPr>
                          <a:xfrm>
                            <a:off x="3198259" y="2481897"/>
                            <a:ext cx="750859"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NuGet</a:t>
                            </a:r>
                          </a:p>
                        </p:txBody>
                      </p:sp>
                      <p:sp>
                        <p:nvSpPr>
                          <p:cNvPr id="51" name="Rectangle 50"/>
                          <p:cNvSpPr/>
                          <p:nvPr/>
                        </p:nvSpPr>
                        <p:spPr>
                          <a:xfrm>
                            <a:off x="8868588" y="6312464"/>
                            <a:ext cx="1110749" cy="55550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Kudu</a:t>
                            </a:r>
                          </a:p>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          Cecil</a:t>
                            </a:r>
                          </a:p>
                        </p:txBody>
                      </p:sp>
                      <p:sp>
                        <p:nvSpPr>
                          <p:cNvPr id="52" name="Rectangle 51"/>
                          <p:cNvSpPr/>
                          <p:nvPr/>
                        </p:nvSpPr>
                        <p:spPr>
                          <a:xfrm>
                            <a:off x="8599770" y="173035"/>
                            <a:ext cx="886703"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err="1">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MSBuild</a:t>
                            </a:r>
                            <a:endPar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53" name="Rectangle 52"/>
                          <p:cNvSpPr/>
                          <p:nvPr/>
                        </p:nvSpPr>
                        <p:spPr>
                          <a:xfrm>
                            <a:off x="2479900" y="6379060"/>
                            <a:ext cx="630056"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LLILC</a:t>
                            </a:r>
                          </a:p>
                        </p:txBody>
                      </p:sp>
                      <p:sp>
                        <p:nvSpPr>
                          <p:cNvPr id="54" name="Rectangle 53"/>
                          <p:cNvSpPr/>
                          <p:nvPr/>
                        </p:nvSpPr>
                        <p:spPr>
                          <a:xfrm>
                            <a:off x="5882132" y="5960546"/>
                            <a:ext cx="665832"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Prism</a:t>
                            </a:r>
                          </a:p>
                        </p:txBody>
                      </p:sp>
                      <p:sp>
                        <p:nvSpPr>
                          <p:cNvPr id="55" name="Rectangle 54"/>
                          <p:cNvSpPr/>
                          <p:nvPr/>
                        </p:nvSpPr>
                        <p:spPr>
                          <a:xfrm>
                            <a:off x="1352180" y="1421059"/>
                            <a:ext cx="2015245"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err="1">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WorldWide</a:t>
                            </a: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 Telescope</a:t>
                            </a:r>
                          </a:p>
                        </p:txBody>
                      </p:sp>
                      <p:sp>
                        <p:nvSpPr>
                          <p:cNvPr id="56" name="Rectangle 55"/>
                          <p:cNvSpPr/>
                          <p:nvPr/>
                        </p:nvSpPr>
                        <p:spPr>
                          <a:xfrm>
                            <a:off x="1984636" y="636032"/>
                            <a:ext cx="2656378"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ASP.NET AJAX Control Toolkit</a:t>
                            </a:r>
                          </a:p>
                        </p:txBody>
                      </p:sp>
                      <p:sp>
                        <p:nvSpPr>
                          <p:cNvPr id="57" name="Rectangle 56"/>
                          <p:cNvSpPr/>
                          <p:nvPr/>
                        </p:nvSpPr>
                        <p:spPr>
                          <a:xfrm>
                            <a:off x="1300868" y="3287673"/>
                            <a:ext cx="1653106"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Entity Framework</a:t>
                            </a:r>
                          </a:p>
                        </p:txBody>
                      </p:sp>
                      <p:sp>
                        <p:nvSpPr>
                          <p:cNvPr id="58" name="Rectangle 57"/>
                          <p:cNvSpPr/>
                          <p:nvPr/>
                        </p:nvSpPr>
                        <p:spPr>
                          <a:xfrm>
                            <a:off x="7909447" y="590426"/>
                            <a:ext cx="2746259"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Microsoft Azure </a:t>
                            </a:r>
                            <a:r>
                              <a:rPr kumimoji="0" lang="en-US" sz="1469" b="0" i="0" u="none" strike="noStrike" kern="1200" cap="none" spc="0" normalizeH="0" baseline="0" noProof="0" err="1">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WebJobs</a:t>
                            </a: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 SDK</a:t>
                            </a:r>
                          </a:p>
                        </p:txBody>
                      </p:sp>
                      <p:sp>
                        <p:nvSpPr>
                          <p:cNvPr id="59" name="Rectangle 58"/>
                          <p:cNvSpPr/>
                          <p:nvPr/>
                        </p:nvSpPr>
                        <p:spPr>
                          <a:xfrm>
                            <a:off x="2107812" y="178774"/>
                            <a:ext cx="2991238"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Microsoft Web Protection Library</a:t>
                            </a:r>
                          </a:p>
                        </p:txBody>
                      </p:sp>
                      <p:sp>
                        <p:nvSpPr>
                          <p:cNvPr id="60" name="Rectangle 59"/>
                          <p:cNvSpPr/>
                          <p:nvPr/>
                        </p:nvSpPr>
                        <p:spPr>
                          <a:xfrm>
                            <a:off x="2280499" y="4172134"/>
                            <a:ext cx="1610194"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Open Live Writer</a:t>
                            </a:r>
                          </a:p>
                        </p:txBody>
                      </p:sp>
                      <p:sp>
                        <p:nvSpPr>
                          <p:cNvPr id="61" name="Rectangle 60"/>
                          <p:cNvSpPr/>
                          <p:nvPr/>
                        </p:nvSpPr>
                        <p:spPr>
                          <a:xfrm>
                            <a:off x="8571015" y="1460249"/>
                            <a:ext cx="1483615"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Open XML SDK</a:t>
                            </a:r>
                          </a:p>
                        </p:txBody>
                      </p:sp>
                      <p:sp>
                        <p:nvSpPr>
                          <p:cNvPr id="62" name="Rectangle 61"/>
                          <p:cNvSpPr/>
                          <p:nvPr/>
                        </p:nvSpPr>
                        <p:spPr>
                          <a:xfrm>
                            <a:off x="1586770" y="5319293"/>
                            <a:ext cx="1093391"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err="1">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ProtoBuild</a:t>
                            </a:r>
                            <a:endPar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63" name="Rectangle 62"/>
                          <p:cNvSpPr/>
                          <p:nvPr/>
                        </p:nvSpPr>
                        <p:spPr>
                          <a:xfrm>
                            <a:off x="5166963" y="6578498"/>
                            <a:ext cx="1536602"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err="1">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System.Drawing</a:t>
                            </a:r>
                            <a:endPar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64" name="Rectangle 63"/>
                          <p:cNvSpPr/>
                          <p:nvPr/>
                        </p:nvSpPr>
                        <p:spPr>
                          <a:xfrm>
                            <a:off x="3335063" y="5486161"/>
                            <a:ext cx="1364298"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err="1">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IdentityServer</a:t>
                            </a:r>
                            <a:endPar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65" name="Rectangle 64"/>
                          <p:cNvSpPr/>
                          <p:nvPr/>
                        </p:nvSpPr>
                        <p:spPr>
                          <a:xfrm>
                            <a:off x="3390343" y="6549078"/>
                            <a:ext cx="978145"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Umbraco</a:t>
                            </a:r>
                          </a:p>
                        </p:txBody>
                      </p:sp>
                      <p:sp>
                        <p:nvSpPr>
                          <p:cNvPr id="66" name="Rectangle 65"/>
                          <p:cNvSpPr/>
                          <p:nvPr/>
                        </p:nvSpPr>
                        <p:spPr>
                          <a:xfrm>
                            <a:off x="9210390" y="3198398"/>
                            <a:ext cx="588980"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WCF</a:t>
                            </a:r>
                          </a:p>
                        </p:txBody>
                      </p:sp>
                      <p:sp>
                        <p:nvSpPr>
                          <p:cNvPr id="67" name="Rectangle 66"/>
                          <p:cNvSpPr/>
                          <p:nvPr/>
                        </p:nvSpPr>
                        <p:spPr>
                          <a:xfrm>
                            <a:off x="9779524" y="3536953"/>
                            <a:ext cx="1545540"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err="1">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Xamarin.Mobile</a:t>
                            </a:r>
                            <a:endPar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68" name="Rectangle 67"/>
                          <p:cNvSpPr/>
                          <p:nvPr/>
                        </p:nvSpPr>
                        <p:spPr>
                          <a:xfrm>
                            <a:off x="8583167" y="4416587"/>
                            <a:ext cx="705075"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Mono</a:t>
                            </a:r>
                          </a:p>
                        </p:txBody>
                      </p:sp>
                      <p:sp>
                        <p:nvSpPr>
                          <p:cNvPr id="69" name="Rectangle 68"/>
                          <p:cNvSpPr/>
                          <p:nvPr/>
                        </p:nvSpPr>
                        <p:spPr>
                          <a:xfrm>
                            <a:off x="9437259" y="4657977"/>
                            <a:ext cx="1284099"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Xamarin SDK</a:t>
                            </a:r>
                          </a:p>
                        </p:txBody>
                      </p:sp>
                      <p:sp>
                        <p:nvSpPr>
                          <p:cNvPr id="70" name="Rectangle 69"/>
                          <p:cNvSpPr/>
                          <p:nvPr/>
                        </p:nvSpPr>
                        <p:spPr>
                          <a:xfrm>
                            <a:off x="9727303" y="6042374"/>
                            <a:ext cx="606312"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Cake</a:t>
                            </a:r>
                          </a:p>
                        </p:txBody>
                      </p:sp>
                    </p:grpSp>
                  </p:grpSp>
                  <p:sp>
                    <p:nvSpPr>
                      <p:cNvPr id="95" name="Rectangle 94">
                        <a:extLst>
                          <a:ext uri="{FF2B5EF4-FFF2-40B4-BE49-F238E27FC236}">
                            <a16:creationId xmlns:a16="http://schemas.microsoft.com/office/drawing/2014/main" id="{26CCF0D4-C988-48A6-A73B-726C6B1E9812}"/>
                          </a:ext>
                        </a:extLst>
                      </p:cNvPr>
                      <p:cNvSpPr/>
                      <p:nvPr/>
                    </p:nvSpPr>
                    <p:spPr>
                      <a:xfrm>
                        <a:off x="5280715" y="23291"/>
                        <a:ext cx="1006092" cy="816919"/>
                      </a:xfrm>
                      <a:prstGeom prst="rect">
                        <a:avLst/>
                      </a:prstGeom>
                    </p:spPr>
                    <p:txBody>
                      <a:bodyPr wrap="squar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567"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Steeltoe</a:t>
                        </a:r>
                        <a:endParaRPr kumimoji="0" lang="en-US" sz="1567"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7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p>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567"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grpSp>
                  <p:nvGrpSpPr>
                    <p:cNvPr id="2" name="Group 1"/>
                    <p:cNvGrpSpPr/>
                    <p:nvPr/>
                  </p:nvGrpSpPr>
                  <p:grpSpPr>
                    <a:xfrm>
                      <a:off x="3778354" y="1471798"/>
                      <a:ext cx="5310285" cy="1141228"/>
                      <a:chOff x="3606186" y="1430612"/>
                      <a:chExt cx="5311041" cy="1141388"/>
                    </a:xfrm>
                  </p:grpSpPr>
                  <p:sp>
                    <p:nvSpPr>
                      <p:cNvPr id="97" name="Rectangle 96"/>
                      <p:cNvSpPr/>
                      <p:nvPr/>
                    </p:nvSpPr>
                    <p:spPr>
                      <a:xfrm>
                        <a:off x="3606186" y="1430612"/>
                        <a:ext cx="767211" cy="34521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567"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Nancy</a:t>
                        </a:r>
                      </a:p>
                    </p:txBody>
                  </p:sp>
                  <p:sp>
                    <p:nvSpPr>
                      <p:cNvPr id="98" name="Rectangle 97"/>
                      <p:cNvSpPr/>
                      <p:nvPr/>
                    </p:nvSpPr>
                    <p:spPr>
                      <a:xfrm>
                        <a:off x="8249760" y="2226788"/>
                        <a:ext cx="667467" cy="34521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567" b="0" i="0" u="none" strike="noStrike" kern="1200" cap="none" spc="0" normalizeH="0" baseline="0" noProof="0" err="1">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xUnit</a:t>
                        </a:r>
                        <a:endParaRPr kumimoji="0" lang="en-US" sz="1567"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endParaRPr>
                      </a:p>
                    </p:txBody>
                  </p:sp>
                </p:grpSp>
              </p:grpSp>
              <p:sp>
                <p:nvSpPr>
                  <p:cNvPr id="5" name="TextBox 4">
                    <a:extLst>
                      <a:ext uri="{FF2B5EF4-FFF2-40B4-BE49-F238E27FC236}">
                        <a16:creationId xmlns:a16="http://schemas.microsoft.com/office/drawing/2014/main" id="{35600791-89F6-4219-9319-3D50EFBF1334}"/>
                      </a:ext>
                    </a:extLst>
                  </p:cNvPr>
                  <p:cNvSpPr txBox="1"/>
                  <p:nvPr/>
                </p:nvSpPr>
                <p:spPr>
                  <a:xfrm>
                    <a:off x="5991215" y="341471"/>
                    <a:ext cx="1280543" cy="318549"/>
                  </a:xfrm>
                  <a:prstGeom prst="rect">
                    <a:avLst/>
                  </a:prstGeom>
                  <a:noFill/>
                </p:spPr>
                <p:txBody>
                  <a:bodyPr wrap="none" rtlCol="0">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7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47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DotNetNuke</a:t>
                    </a:r>
                    <a:endParaRPr kumimoji="0" lang="en-US" sz="147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6" name="TextBox 5">
                    <a:extLst>
                      <a:ext uri="{FF2B5EF4-FFF2-40B4-BE49-F238E27FC236}">
                        <a16:creationId xmlns:a16="http://schemas.microsoft.com/office/drawing/2014/main" id="{64337412-88C8-4517-B798-78C1BCFC4412}"/>
                      </a:ext>
                    </a:extLst>
                  </p:cNvPr>
                  <p:cNvSpPr txBox="1"/>
                  <p:nvPr/>
                </p:nvSpPr>
                <p:spPr>
                  <a:xfrm>
                    <a:off x="6650786" y="641730"/>
                    <a:ext cx="1134349" cy="318549"/>
                  </a:xfrm>
                  <a:prstGeom prst="rect">
                    <a:avLst/>
                  </a:prstGeom>
                  <a:noFill/>
                </p:spPr>
                <p:txBody>
                  <a:bodyPr wrap="none" rtlCol="0">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7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47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SourceLink</a:t>
                    </a:r>
                    <a:endParaRPr kumimoji="0" lang="en-US" sz="147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7" name="TextBox 6">
                    <a:extLst>
                      <a:ext uri="{FF2B5EF4-FFF2-40B4-BE49-F238E27FC236}">
                        <a16:creationId xmlns:a16="http://schemas.microsoft.com/office/drawing/2014/main" id="{6766BA00-6E8F-4217-B8FD-195B80E85BED}"/>
                      </a:ext>
                    </a:extLst>
                  </p:cNvPr>
                  <p:cNvSpPr txBox="1"/>
                  <p:nvPr/>
                </p:nvSpPr>
                <p:spPr>
                  <a:xfrm>
                    <a:off x="6475509" y="1025561"/>
                    <a:ext cx="689612" cy="318549"/>
                  </a:xfrm>
                  <a:prstGeom prst="rect">
                    <a:avLst/>
                  </a:prstGeom>
                  <a:noFill/>
                </p:spPr>
                <p:txBody>
                  <a:bodyPr wrap="none" rtlCol="0">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7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47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nUnit</a:t>
                    </a:r>
                    <a:endParaRPr kumimoji="0" lang="en-US" sz="147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8" name="TextBox 7">
                    <a:extLst>
                      <a:ext uri="{FF2B5EF4-FFF2-40B4-BE49-F238E27FC236}">
                        <a16:creationId xmlns:a16="http://schemas.microsoft.com/office/drawing/2014/main" id="{E3D69C73-FC11-45AC-BD17-B141E0907D7C}"/>
                      </a:ext>
                    </a:extLst>
                  </p:cNvPr>
                  <p:cNvSpPr txBox="1"/>
                  <p:nvPr/>
                </p:nvSpPr>
                <p:spPr>
                  <a:xfrm>
                    <a:off x="7986789" y="1719309"/>
                    <a:ext cx="1198470" cy="318549"/>
                  </a:xfrm>
                  <a:prstGeom prst="rect">
                    <a:avLst/>
                  </a:prstGeom>
                  <a:noFill/>
                </p:spPr>
                <p:txBody>
                  <a:bodyPr wrap="none" rtlCol="0">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7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47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MvvmCross</a:t>
                    </a:r>
                    <a:endParaRPr kumimoji="0" lang="en-US" sz="147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9" name="TextBox 8">
                    <a:extLst>
                      <a:ext uri="{FF2B5EF4-FFF2-40B4-BE49-F238E27FC236}">
                        <a16:creationId xmlns:a16="http://schemas.microsoft.com/office/drawing/2014/main" id="{7B8087E1-A873-461A-A48A-2FCB3BF279D8}"/>
                      </a:ext>
                    </a:extLst>
                  </p:cNvPr>
                  <p:cNvSpPr txBox="1"/>
                  <p:nvPr/>
                </p:nvSpPr>
                <p:spPr>
                  <a:xfrm>
                    <a:off x="7245263" y="1198135"/>
                    <a:ext cx="1102866" cy="318549"/>
                  </a:xfrm>
                  <a:prstGeom prst="rect">
                    <a:avLst/>
                  </a:prstGeom>
                  <a:noFill/>
                </p:spPr>
                <p:txBody>
                  <a:bodyPr wrap="none" rtlCol="0">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7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IronPython</a:t>
                    </a:r>
                    <a:endParaRPr kumimoji="0" lang="en-US" sz="1470" b="0" i="0" u="none" strike="noStrike" kern="1200" cap="none" spc="0" normalizeH="0" baseline="0" noProof="0">
                      <a:ln>
                        <a:noFill/>
                      </a:ln>
                      <a:solidFill>
                        <a:srgbClr val="101128"/>
                      </a:solidFill>
                      <a:effectLst/>
                      <a:uLnTx/>
                      <a:uFillTx/>
                      <a:latin typeface="Calibri"/>
                      <a:ea typeface="+mn-ea"/>
                      <a:cs typeface="+mn-cs"/>
                    </a:endParaRPr>
                  </a:p>
                </p:txBody>
              </p:sp>
              <p:sp>
                <p:nvSpPr>
                  <p:cNvPr id="12" name="TextBox 11">
                    <a:extLst>
                      <a:ext uri="{FF2B5EF4-FFF2-40B4-BE49-F238E27FC236}">
                        <a16:creationId xmlns:a16="http://schemas.microsoft.com/office/drawing/2014/main" id="{92C287F2-0E0F-41CB-B074-86C2788ECC73}"/>
                      </a:ext>
                    </a:extLst>
                  </p:cNvPr>
                  <p:cNvSpPr txBox="1"/>
                  <p:nvPr/>
                </p:nvSpPr>
                <p:spPr>
                  <a:xfrm>
                    <a:off x="8458144" y="3426917"/>
                    <a:ext cx="861839" cy="31854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7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ILMerge</a:t>
                    </a:r>
                    <a:endParaRPr kumimoji="0" lang="en-US" sz="1470" b="0" i="0" u="none" strike="noStrike" kern="1200" cap="none" spc="0" normalizeH="0" baseline="0" noProof="0">
                      <a:ln>
                        <a:noFill/>
                      </a:ln>
                      <a:solidFill>
                        <a:srgbClr val="101128"/>
                      </a:solidFill>
                      <a:effectLst/>
                      <a:uLnTx/>
                      <a:uFillTx/>
                      <a:latin typeface="Calibri"/>
                      <a:ea typeface="+mn-ea"/>
                      <a:cs typeface="+mn-cs"/>
                    </a:endParaRPr>
                  </a:p>
                </p:txBody>
              </p:sp>
            </p:grpSp>
            <p:sp>
              <p:nvSpPr>
                <p:cNvPr id="99" name="Rectangle 98">
                  <a:extLst>
                    <a:ext uri="{FF2B5EF4-FFF2-40B4-BE49-F238E27FC236}">
                      <a16:creationId xmlns:a16="http://schemas.microsoft.com/office/drawing/2014/main" id="{A4BAA762-037B-4BD0-B145-9767C72EFEC4}"/>
                    </a:ext>
                  </a:extLst>
                </p:cNvPr>
                <p:cNvSpPr/>
                <p:nvPr/>
              </p:nvSpPr>
              <p:spPr>
                <a:xfrm>
                  <a:off x="2680276" y="2963485"/>
                  <a:ext cx="818237" cy="318421"/>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ML.NET</a:t>
                  </a:r>
                </a:p>
              </p:txBody>
            </p:sp>
          </p:grpSp>
          <p:sp>
            <p:nvSpPr>
              <p:cNvPr id="101" name="Rectangle 100">
                <a:extLst>
                  <a:ext uri="{FF2B5EF4-FFF2-40B4-BE49-F238E27FC236}">
                    <a16:creationId xmlns:a16="http://schemas.microsoft.com/office/drawing/2014/main" id="{EAA2207F-2951-4811-B325-A03BEE5CDAFC}"/>
                  </a:ext>
                </a:extLst>
              </p:cNvPr>
              <p:cNvSpPr/>
              <p:nvPr/>
            </p:nvSpPr>
            <p:spPr>
              <a:xfrm>
                <a:off x="2795241" y="3615456"/>
                <a:ext cx="924420" cy="318421"/>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Infer.NET</a:t>
                </a:r>
              </a:p>
            </p:txBody>
          </p:sp>
        </p:grpSp>
        <p:sp>
          <p:nvSpPr>
            <p:cNvPr id="114" name="Rectangle 113">
              <a:extLst>
                <a:ext uri="{FF2B5EF4-FFF2-40B4-BE49-F238E27FC236}">
                  <a16:creationId xmlns:a16="http://schemas.microsoft.com/office/drawing/2014/main" id="{9B448F55-F5DA-451A-BFC9-F215D50C1DAC}"/>
                </a:ext>
              </a:extLst>
            </p:cNvPr>
            <p:cNvSpPr/>
            <p:nvPr/>
          </p:nvSpPr>
          <p:spPr>
            <a:xfrm>
              <a:off x="980868" y="1852935"/>
              <a:ext cx="1010598" cy="318421"/>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JSON.NET</a:t>
              </a:r>
            </a:p>
          </p:txBody>
        </p:sp>
      </p:grpSp>
    </p:spTree>
    <p:extLst>
      <p:ext uri="{BB962C8B-B14F-4D97-AF65-F5344CB8AC3E}">
        <p14:creationId xmlns:p14="http://schemas.microsoft.com/office/powerpoint/2010/main" val="835586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par>
                          <p:cTn id="8" fill="hold">
                            <p:stCondLst>
                              <p:cond delay="500"/>
                            </p:stCondLst>
                            <p:childTnLst>
                              <p:par>
                                <p:cTn id="9" presetID="10" presetClass="exit" presetSubtype="0" fill="hold" grpId="1" nodeType="afterEffect">
                                  <p:stCondLst>
                                    <p:cond delay="0"/>
                                  </p:stCondLst>
                                  <p:childTnLst>
                                    <p:animEffect transition="out" filter="fade">
                                      <p:cBhvr>
                                        <p:cTn id="10" dur="1500"/>
                                        <p:tgtEl>
                                          <p:spTgt spid="11"/>
                                        </p:tgtEl>
                                      </p:cBhvr>
                                    </p:animEffect>
                                    <p:set>
                                      <p:cBhvr>
                                        <p:cTn id="11" dur="1" fill="hold">
                                          <p:stCondLst>
                                            <p:cond delay="1499"/>
                                          </p:stCondLst>
                                        </p:cTn>
                                        <p:tgtEl>
                                          <p:spTgt spid="11"/>
                                        </p:tgtEl>
                                        <p:attrNameLst>
                                          <p:attrName>style.visibility</p:attrName>
                                        </p:attrNameLst>
                                      </p:cBhvr>
                                      <p:to>
                                        <p:strVal val="hidden"/>
                                      </p:to>
                                    </p:se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childTnLst>
                          </p:cTn>
                        </p:par>
                        <p:par>
                          <p:cTn id="16" fill="hold">
                            <p:stCondLst>
                              <p:cond delay="2500"/>
                            </p:stCondLst>
                            <p:childTnLst>
                              <p:par>
                                <p:cTn id="17" presetID="10" presetClass="entr" presetSubtype="0" fill="hold" nodeType="after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E75969D-50EF-4038-9004-AD8D58A4BC38}"/>
              </a:ext>
            </a:extLst>
          </p:cNvPr>
          <p:cNvPicPr>
            <a:picLocks noChangeAspect="1"/>
          </p:cNvPicPr>
          <p:nvPr/>
        </p:nvPicPr>
        <p:blipFill>
          <a:blip r:embed="rId3"/>
          <a:stretch>
            <a:fillRect/>
          </a:stretch>
        </p:blipFill>
        <p:spPr>
          <a:xfrm>
            <a:off x="1983179" y="4723962"/>
            <a:ext cx="8423007" cy="3462031"/>
          </a:xfrm>
          <a:prstGeom prst="rect">
            <a:avLst/>
          </a:prstGeom>
        </p:spPr>
      </p:pic>
      <p:pic>
        <p:nvPicPr>
          <p:cNvPr id="5" name="Picture 4">
            <a:extLst>
              <a:ext uri="{FF2B5EF4-FFF2-40B4-BE49-F238E27FC236}">
                <a16:creationId xmlns:a16="http://schemas.microsoft.com/office/drawing/2014/main" id="{A0D1BA40-D210-4012-8F9C-4879DF8EFCC7}"/>
              </a:ext>
            </a:extLst>
          </p:cNvPr>
          <p:cNvPicPr>
            <a:picLocks noChangeAspect="1"/>
          </p:cNvPicPr>
          <p:nvPr/>
        </p:nvPicPr>
        <p:blipFill>
          <a:blip r:embed="rId4"/>
          <a:stretch>
            <a:fillRect/>
          </a:stretch>
        </p:blipFill>
        <p:spPr>
          <a:xfrm>
            <a:off x="1321285" y="0"/>
            <a:ext cx="9935688" cy="4723962"/>
          </a:xfrm>
          <a:prstGeom prst="rect">
            <a:avLst/>
          </a:prstGeom>
        </p:spPr>
      </p:pic>
      <p:sp>
        <p:nvSpPr>
          <p:cNvPr id="2" name="Rectangle 1">
            <a:extLst>
              <a:ext uri="{FF2B5EF4-FFF2-40B4-BE49-F238E27FC236}">
                <a16:creationId xmlns:a16="http://schemas.microsoft.com/office/drawing/2014/main" id="{31129ECD-E38F-4728-9C52-73A80AC268F0}"/>
              </a:ext>
            </a:extLst>
          </p:cNvPr>
          <p:cNvSpPr/>
          <p:nvPr/>
        </p:nvSpPr>
        <p:spPr>
          <a:xfrm>
            <a:off x="4478869" y="1669484"/>
            <a:ext cx="3929153" cy="461665"/>
          </a:xfrm>
          <a:prstGeom prst="rect">
            <a:avLst/>
          </a:prstGeom>
        </p:spPr>
        <p:txBody>
          <a:bodyPr wrap="none">
            <a:spAutoFit/>
          </a:bodyPr>
          <a:lstStyle/>
          <a:p>
            <a:r>
              <a:rPr lang="en-US" sz="2400" dirty="0">
                <a:solidFill>
                  <a:schemeClr val="bg1"/>
                </a:solidFill>
                <a:hlinkClick r:id="rId5">
                  <a:extLst>
                    <a:ext uri="{A12FA001-AC4F-418D-AE19-62706E023703}">
                      <ahyp:hlinkClr xmlns:ahyp="http://schemas.microsoft.com/office/drawing/2018/hyperlinkcolor" val="tx"/>
                    </a:ext>
                  </a:extLst>
                </a:hlinkClick>
              </a:rPr>
              <a:t>www.dotnetfoundation.org</a:t>
            </a:r>
            <a:r>
              <a:rPr lang="en-US" sz="2400" dirty="0">
                <a:solidFill>
                  <a:schemeClr val="bg1"/>
                </a:solidFill>
              </a:rPr>
              <a:t> </a:t>
            </a:r>
          </a:p>
        </p:txBody>
      </p:sp>
    </p:spTree>
    <p:extLst>
      <p:ext uri="{BB962C8B-B14F-4D97-AF65-F5344CB8AC3E}">
        <p14:creationId xmlns:p14="http://schemas.microsoft.com/office/powerpoint/2010/main" val="2607865671"/>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233C7167-B7ED-45CE-AF96-40809D1A34D1}"/>
              </a:ext>
            </a:extLst>
          </p:cNvPr>
          <p:cNvGrpSpPr/>
          <p:nvPr/>
        </p:nvGrpSpPr>
        <p:grpSpPr>
          <a:xfrm>
            <a:off x="1393371" y="53378"/>
            <a:ext cx="9405256" cy="7107276"/>
            <a:chOff x="1393371" y="53378"/>
            <a:chExt cx="9405256" cy="7107276"/>
          </a:xfrm>
        </p:grpSpPr>
        <p:pic>
          <p:nvPicPr>
            <p:cNvPr id="2" name="Picture 1">
              <a:extLst>
                <a:ext uri="{FF2B5EF4-FFF2-40B4-BE49-F238E27FC236}">
                  <a16:creationId xmlns:a16="http://schemas.microsoft.com/office/drawing/2014/main" id="{C144D55D-9D4A-4CD4-9C79-8C1C5A894FD3}"/>
                </a:ext>
              </a:extLst>
            </p:cNvPr>
            <p:cNvPicPr>
              <a:picLocks noChangeAspect="1"/>
            </p:cNvPicPr>
            <p:nvPr/>
          </p:nvPicPr>
          <p:blipFill>
            <a:blip r:embed="rId3"/>
            <a:stretch>
              <a:fillRect/>
            </a:stretch>
          </p:blipFill>
          <p:spPr>
            <a:xfrm>
              <a:off x="1393371" y="53378"/>
              <a:ext cx="9405256" cy="6858000"/>
            </a:xfrm>
            <a:prstGeom prst="rect">
              <a:avLst/>
            </a:prstGeom>
          </p:spPr>
        </p:pic>
        <p:sp>
          <p:nvSpPr>
            <p:cNvPr id="4" name="Rectangle 3">
              <a:extLst>
                <a:ext uri="{FF2B5EF4-FFF2-40B4-BE49-F238E27FC236}">
                  <a16:creationId xmlns:a16="http://schemas.microsoft.com/office/drawing/2014/main" id="{74CC293A-2647-413D-82D6-291FE30489D8}"/>
                </a:ext>
              </a:extLst>
            </p:cNvPr>
            <p:cNvSpPr/>
            <p:nvPr/>
          </p:nvSpPr>
          <p:spPr bwMode="auto">
            <a:xfrm>
              <a:off x="1393371" y="3429000"/>
              <a:ext cx="9405256" cy="3731654"/>
            </a:xfrm>
            <a:prstGeom prst="rect">
              <a:avLst/>
            </a:prstGeom>
            <a:solidFill>
              <a:srgbClr val="F8F8F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7" name="TextBox 6">
            <a:extLst>
              <a:ext uri="{FF2B5EF4-FFF2-40B4-BE49-F238E27FC236}">
                <a16:creationId xmlns:a16="http://schemas.microsoft.com/office/drawing/2014/main" id="{D15A6A6C-352F-4E21-A8ED-73661A03918F}"/>
              </a:ext>
            </a:extLst>
          </p:cNvPr>
          <p:cNvSpPr txBox="1"/>
          <p:nvPr/>
        </p:nvSpPr>
        <p:spPr>
          <a:xfrm>
            <a:off x="0" y="5965194"/>
            <a:ext cx="12192000" cy="6278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Join us: </a:t>
            </a:r>
            <a:r>
              <a:rPr kumimoji="0" lang="en-US" sz="24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hlinkClick r:id="rId4"/>
              </a:rPr>
              <a:t>meetup.com/pro/dotnet</a:t>
            </a:r>
            <a:r>
              <a:rPr kumimoji="0" lang="en-US" sz="24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 </a:t>
            </a:r>
          </a:p>
        </p:txBody>
      </p:sp>
      <p:sp>
        <p:nvSpPr>
          <p:cNvPr id="6" name="Rectangle 5">
            <a:extLst>
              <a:ext uri="{FF2B5EF4-FFF2-40B4-BE49-F238E27FC236}">
                <a16:creationId xmlns:a16="http://schemas.microsoft.com/office/drawing/2014/main" id="{EE43444A-ABD0-474E-A985-3B7285C95E66}"/>
              </a:ext>
            </a:extLst>
          </p:cNvPr>
          <p:cNvSpPr/>
          <p:nvPr/>
        </p:nvSpPr>
        <p:spPr bwMode="auto">
          <a:xfrm>
            <a:off x="1393374" y="3601996"/>
            <a:ext cx="2743203" cy="2062427"/>
          </a:xfrm>
          <a:prstGeom prst="rect">
            <a:avLst/>
          </a:prstGeom>
          <a:solidFill>
            <a:srgbClr val="F8F8F8"/>
          </a:solidFill>
          <a:ln w="38100">
            <a:solidFill>
              <a:schemeClr val="accent2">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i="0" u="none" strike="noStrike" kern="1200" cap="none" spc="0" normalizeH="0" baseline="0" noProof="0" dirty="0">
                <a:ln>
                  <a:noFill/>
                </a:ln>
                <a:solidFill>
                  <a:schemeClr val="accent2">
                    <a:lumMod val="60000"/>
                    <a:lumOff val="40000"/>
                  </a:schemeClr>
                </a:solidFill>
                <a:effectLst/>
                <a:uLnTx/>
                <a:uFillTx/>
                <a:latin typeface="Segoe UI"/>
                <a:ea typeface="+mn-ea"/>
                <a:cs typeface="+mn-cs"/>
              </a:rPr>
              <a:t>Groups</a:t>
            </a:r>
            <a:endParaRPr kumimoji="0" lang="en-US" sz="2400" i="0" u="none" strike="noStrike" kern="1200" cap="none" spc="0" normalizeH="0" baseline="0" noProof="0" dirty="0">
              <a:ln>
                <a:noFill/>
              </a:ln>
              <a:solidFill>
                <a:schemeClr val="accent2">
                  <a:lumMod val="60000"/>
                  <a:lumOff val="40000"/>
                </a:schemeClr>
              </a:soli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br>
              <a:rPr kumimoji="0" lang="en-US" sz="2400" b="1" i="0" u="none" strike="noStrike" kern="1200" cap="none" spc="0" normalizeH="0" baseline="0" noProof="0" dirty="0">
                <a:ln>
                  <a:noFill/>
                </a:ln>
                <a:solidFill>
                  <a:srgbClr val="505050"/>
                </a:solidFill>
                <a:effectLst/>
                <a:uLnTx/>
                <a:uFillTx/>
                <a:latin typeface="Segoe UI"/>
                <a:ea typeface="+mn-ea"/>
                <a:cs typeface="+mn-cs"/>
              </a:rPr>
            </a:br>
            <a:r>
              <a:rPr kumimoji="0" lang="en-US" sz="4400" i="0" u="none" strike="noStrike" kern="1200" cap="none" spc="0" normalizeH="0" baseline="0" noProof="0" dirty="0">
                <a:ln>
                  <a:noFill/>
                </a:ln>
                <a:solidFill>
                  <a:srgbClr val="505050"/>
                </a:solidFill>
                <a:effectLst/>
                <a:uLnTx/>
                <a:uFillTx/>
                <a:latin typeface="Segoe UI"/>
                <a:ea typeface="+mn-ea"/>
                <a:cs typeface="+mn-cs"/>
              </a:rPr>
              <a:t>225</a:t>
            </a:r>
            <a:endParaRPr kumimoji="0" lang="en-US" sz="2400" i="0" u="none" strike="noStrike" kern="1200" cap="none" spc="0" normalizeH="0" baseline="0" noProof="0" dirty="0">
              <a:ln>
                <a:noFill/>
              </a:ln>
              <a:solidFill>
                <a:srgbClr val="505050"/>
              </a:solidFill>
              <a:effectLst/>
              <a:uLnTx/>
              <a:uFillTx/>
              <a:latin typeface="Segoe UI"/>
              <a:ea typeface="+mn-ea"/>
              <a:cs typeface="+mn-cs"/>
            </a:endParaRPr>
          </a:p>
        </p:txBody>
      </p:sp>
      <p:sp>
        <p:nvSpPr>
          <p:cNvPr id="8" name="Rectangle 7">
            <a:extLst>
              <a:ext uri="{FF2B5EF4-FFF2-40B4-BE49-F238E27FC236}">
                <a16:creationId xmlns:a16="http://schemas.microsoft.com/office/drawing/2014/main" id="{F48B3849-525F-4E24-BFFC-D8E12AB320C8}"/>
              </a:ext>
            </a:extLst>
          </p:cNvPr>
          <p:cNvSpPr/>
          <p:nvPr/>
        </p:nvSpPr>
        <p:spPr bwMode="auto">
          <a:xfrm>
            <a:off x="4724399" y="3593222"/>
            <a:ext cx="2743203" cy="2062427"/>
          </a:xfrm>
          <a:prstGeom prst="rect">
            <a:avLst/>
          </a:prstGeom>
          <a:noFill/>
          <a:ln w="38100">
            <a:solidFill>
              <a:schemeClr val="accent2">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i="0" u="none" strike="noStrike" kern="1200" cap="none" spc="0" normalizeH="0" baseline="0" noProof="0" dirty="0">
                <a:ln>
                  <a:noFill/>
                </a:ln>
                <a:solidFill>
                  <a:schemeClr val="accent2">
                    <a:lumMod val="60000"/>
                    <a:lumOff val="40000"/>
                  </a:schemeClr>
                </a:solidFill>
                <a:effectLst/>
                <a:uLnTx/>
                <a:uFillTx/>
                <a:latin typeface="Segoe UI"/>
                <a:ea typeface="+mn-ea"/>
                <a:cs typeface="+mn-cs"/>
              </a:rPr>
              <a:t>Members</a:t>
            </a:r>
            <a:endParaRPr kumimoji="0" lang="en-US" sz="2400" i="0" u="none" strike="noStrike" kern="1200" cap="none" spc="0" normalizeH="0" baseline="0" noProof="0" dirty="0">
              <a:ln>
                <a:noFill/>
              </a:ln>
              <a:solidFill>
                <a:schemeClr val="accent2">
                  <a:lumMod val="60000"/>
                  <a:lumOff val="40000"/>
                </a:schemeClr>
              </a:soli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dirty="0">
              <a:ln>
                <a:noFill/>
              </a:ln>
              <a:solidFill>
                <a:srgbClr val="505050"/>
              </a:solidFill>
              <a:effectLst/>
              <a:uLnTx/>
              <a:uFillTx/>
              <a:latin typeface="Segoe UI"/>
              <a:ea typeface="+mn-ea"/>
              <a:cs typeface="+mn-cs"/>
            </a:endParaRPr>
          </a:p>
          <a:p>
            <a:pPr algn="ctr">
              <a:defRPr/>
            </a:pPr>
            <a:r>
              <a:rPr lang="en-US" sz="4400" dirty="0">
                <a:solidFill>
                  <a:srgbClr val="505050"/>
                </a:solidFill>
              </a:rPr>
              <a:t>164,767</a:t>
            </a:r>
            <a:endParaRPr lang="en-US" sz="2400" dirty="0">
              <a:solidFill>
                <a:srgbClr val="505050"/>
              </a:solidFill>
            </a:endParaRPr>
          </a:p>
          <a:p>
            <a:pPr marL="0" marR="0" lvl="0" indent="0" algn="ctr" defTabSz="914400" rtl="0" eaLnBrk="1" fontAlgn="auto" latinLnBrk="0" hangingPunct="1">
              <a:lnSpc>
                <a:spcPct val="100000"/>
              </a:lnSpc>
              <a:spcBef>
                <a:spcPts val="0"/>
              </a:spcBef>
              <a:spcAft>
                <a:spcPts val="0"/>
              </a:spcAft>
              <a:buClrTx/>
              <a:buSzTx/>
              <a:buFontTx/>
              <a:buNone/>
              <a:tabLst/>
              <a:defRPr/>
            </a:pPr>
            <a:br>
              <a:rPr kumimoji="0" lang="en-US" sz="2400" b="1" i="0" u="none" strike="noStrike" kern="1200" cap="none" spc="0" normalizeH="0" baseline="0" noProof="0" dirty="0">
                <a:ln>
                  <a:noFill/>
                </a:ln>
                <a:solidFill>
                  <a:srgbClr val="505050"/>
                </a:solidFill>
                <a:effectLst/>
                <a:uLnTx/>
                <a:uFillTx/>
                <a:latin typeface="Segoe UI"/>
                <a:ea typeface="+mn-ea"/>
                <a:cs typeface="+mn-cs"/>
              </a:rPr>
            </a:br>
            <a:endParaRPr kumimoji="0" lang="en-US" sz="24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9" name="Rectangle 8">
            <a:extLst>
              <a:ext uri="{FF2B5EF4-FFF2-40B4-BE49-F238E27FC236}">
                <a16:creationId xmlns:a16="http://schemas.microsoft.com/office/drawing/2014/main" id="{B4E3DE3D-0A29-4AC2-9FE7-ECA3A48CFFBA}"/>
              </a:ext>
            </a:extLst>
          </p:cNvPr>
          <p:cNvSpPr/>
          <p:nvPr/>
        </p:nvSpPr>
        <p:spPr bwMode="auto">
          <a:xfrm>
            <a:off x="8055424" y="3593222"/>
            <a:ext cx="2743203" cy="2062427"/>
          </a:xfrm>
          <a:prstGeom prst="rect">
            <a:avLst/>
          </a:prstGeom>
          <a:noFill/>
          <a:ln w="38100">
            <a:solidFill>
              <a:schemeClr val="accent2">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i="0" u="none" strike="noStrike" kern="1200" cap="none" spc="0" normalizeH="0" baseline="0" noProof="0" dirty="0">
                <a:ln>
                  <a:noFill/>
                </a:ln>
                <a:solidFill>
                  <a:schemeClr val="accent2">
                    <a:lumMod val="60000"/>
                    <a:lumOff val="40000"/>
                  </a:schemeClr>
                </a:solidFill>
                <a:effectLst/>
                <a:uLnTx/>
                <a:uFillTx/>
                <a:latin typeface="Segoe UI"/>
                <a:ea typeface="+mn-ea"/>
                <a:cs typeface="+mn-cs"/>
              </a:rPr>
              <a:t>Countries</a:t>
            </a:r>
            <a:endParaRPr kumimoji="0" lang="en-US" sz="2400" i="0" u="none" strike="noStrike" kern="1200" cap="none" spc="0" normalizeH="0" baseline="0" noProof="0" dirty="0">
              <a:ln>
                <a:noFill/>
              </a:ln>
              <a:solidFill>
                <a:schemeClr val="accent2">
                  <a:lumMod val="60000"/>
                  <a:lumOff val="40000"/>
                </a:schemeClr>
              </a:soli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br>
              <a:rPr kumimoji="0" lang="en-US" sz="2400" b="1" i="0" u="none" strike="noStrike" kern="1200" cap="none" spc="0" normalizeH="0" baseline="0" noProof="0" dirty="0">
                <a:ln>
                  <a:noFill/>
                </a:ln>
                <a:solidFill>
                  <a:srgbClr val="505050"/>
                </a:solidFill>
                <a:effectLst/>
                <a:uLnTx/>
                <a:uFillTx/>
                <a:latin typeface="Segoe UI"/>
                <a:ea typeface="+mn-ea"/>
                <a:cs typeface="+mn-cs"/>
              </a:rPr>
            </a:br>
            <a:r>
              <a:rPr lang="en-US" sz="4400" dirty="0">
                <a:solidFill>
                  <a:srgbClr val="505050"/>
                </a:solidFill>
                <a:latin typeface="Segoe UI"/>
              </a:rPr>
              <a:t>52</a:t>
            </a:r>
            <a:endParaRPr kumimoji="0" lang="en-US" sz="2400" i="0" u="none" strike="noStrike" kern="1200" cap="none" spc="0" normalizeH="0" baseline="0" noProof="0" dirty="0">
              <a:ln>
                <a:noFill/>
              </a:ln>
              <a:solidFill>
                <a:srgbClr val="505050"/>
              </a:solidFill>
              <a:effectLst/>
              <a:uLnTx/>
              <a:uFillTx/>
              <a:latin typeface="Segoe UI"/>
              <a:ea typeface="+mn-ea"/>
              <a:cs typeface="+mn-cs"/>
            </a:endParaRPr>
          </a:p>
        </p:txBody>
      </p:sp>
    </p:spTree>
    <p:extLst>
      <p:ext uri="{BB962C8B-B14F-4D97-AF65-F5344CB8AC3E}">
        <p14:creationId xmlns:p14="http://schemas.microsoft.com/office/powerpoint/2010/main" val="40156313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anim calcmode="lin" valueType="num">
                                      <p:cBhvr>
                                        <p:cTn id="8" dur="500" fill="hold"/>
                                        <p:tgtEl>
                                          <p:spTgt spid="6"/>
                                        </p:tgtEl>
                                        <p:attrNameLst>
                                          <p:attrName>ppt_x</p:attrName>
                                        </p:attrNameLst>
                                      </p:cBhvr>
                                      <p:tavLst>
                                        <p:tav tm="0">
                                          <p:val>
                                            <p:strVal val="#ppt_x"/>
                                          </p:val>
                                        </p:tav>
                                        <p:tav tm="100000">
                                          <p:val>
                                            <p:strVal val="#ppt_x"/>
                                          </p:val>
                                        </p:tav>
                                      </p:tavLst>
                                    </p:anim>
                                    <p:anim calcmode="lin" valueType="num">
                                      <p:cBhvr>
                                        <p:cTn id="9" dur="5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grpId="0" nodeType="after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anim calcmode="lin" valueType="num">
                                      <p:cBhvr>
                                        <p:cTn id="14" dur="500" fill="hold"/>
                                        <p:tgtEl>
                                          <p:spTgt spid="8"/>
                                        </p:tgtEl>
                                        <p:attrNameLst>
                                          <p:attrName>ppt_x</p:attrName>
                                        </p:attrNameLst>
                                      </p:cBhvr>
                                      <p:tavLst>
                                        <p:tav tm="0">
                                          <p:val>
                                            <p:strVal val="#ppt_x"/>
                                          </p:val>
                                        </p:tav>
                                        <p:tav tm="100000">
                                          <p:val>
                                            <p:strVal val="#ppt_x"/>
                                          </p:val>
                                        </p:tav>
                                      </p:tavLst>
                                    </p:anim>
                                    <p:anim calcmode="lin" valueType="num">
                                      <p:cBhvr>
                                        <p:cTn id="15" dur="500" fill="hold"/>
                                        <p:tgtEl>
                                          <p:spTgt spid="8"/>
                                        </p:tgtEl>
                                        <p:attrNameLst>
                                          <p:attrName>ppt_y</p:attrName>
                                        </p:attrNameLst>
                                      </p:cBhvr>
                                      <p:tavLst>
                                        <p:tav tm="0">
                                          <p:val>
                                            <p:strVal val="#ppt_y+.1"/>
                                          </p:val>
                                        </p:tav>
                                        <p:tav tm="100000">
                                          <p:val>
                                            <p:strVal val="#ppt_y"/>
                                          </p:val>
                                        </p:tav>
                                      </p:tavLst>
                                    </p:anim>
                                  </p:childTnLst>
                                </p:cTn>
                              </p:par>
                            </p:childTnLst>
                          </p:cTn>
                        </p:par>
                        <p:par>
                          <p:cTn id="16" fill="hold">
                            <p:stCondLst>
                              <p:cond delay="1000"/>
                            </p:stCondLst>
                            <p:childTnLst>
                              <p:par>
                                <p:cTn id="17" presetID="42" presetClass="entr" presetSubtype="0" fill="hold" grpId="0"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anim calcmode="lin" valueType="num">
                                      <p:cBhvr>
                                        <p:cTn id="20" dur="500" fill="hold"/>
                                        <p:tgtEl>
                                          <p:spTgt spid="9"/>
                                        </p:tgtEl>
                                        <p:attrNameLst>
                                          <p:attrName>ppt_x</p:attrName>
                                        </p:attrNameLst>
                                      </p:cBhvr>
                                      <p:tavLst>
                                        <p:tav tm="0">
                                          <p:val>
                                            <p:strVal val="#ppt_x"/>
                                          </p:val>
                                        </p:tav>
                                        <p:tav tm="100000">
                                          <p:val>
                                            <p:strVal val="#ppt_x"/>
                                          </p:val>
                                        </p:tav>
                                      </p:tavLst>
                                    </p:anim>
                                    <p:anim calcmode="lin" valueType="num">
                                      <p:cBhvr>
                                        <p:cTn id="21" dur="500" fill="hold"/>
                                        <p:tgtEl>
                                          <p:spTgt spid="9"/>
                                        </p:tgtEl>
                                        <p:attrNameLst>
                                          <p:attrName>ppt_y</p:attrName>
                                        </p:attrNameLst>
                                      </p:cBhvr>
                                      <p:tavLst>
                                        <p:tav tm="0">
                                          <p:val>
                                            <p:strVal val="#ppt_y+.1"/>
                                          </p:val>
                                        </p:tav>
                                        <p:tav tm="100000">
                                          <p:val>
                                            <p:strVal val="#ppt_y"/>
                                          </p:val>
                                        </p:tav>
                                      </p:tavLst>
                                    </p:anim>
                                  </p:childTnLst>
                                </p:cTn>
                              </p:par>
                            </p:childTnLst>
                          </p:cTn>
                        </p:par>
                        <p:par>
                          <p:cTn id="22" fill="hold">
                            <p:stCondLst>
                              <p:cond delay="1500"/>
                            </p:stCondLst>
                            <p:childTnLst>
                              <p:par>
                                <p:cTn id="23" presetID="42" presetClass="entr" presetSubtype="0" fill="hold" grpId="0" nodeType="after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1000"/>
                                        <p:tgtEl>
                                          <p:spTgt spid="7"/>
                                        </p:tgtEl>
                                      </p:cBhvr>
                                    </p:animEffect>
                                    <p:anim calcmode="lin" valueType="num">
                                      <p:cBhvr>
                                        <p:cTn id="26" dur="1000" fill="hold"/>
                                        <p:tgtEl>
                                          <p:spTgt spid="7"/>
                                        </p:tgtEl>
                                        <p:attrNameLst>
                                          <p:attrName>ppt_x</p:attrName>
                                        </p:attrNameLst>
                                      </p:cBhvr>
                                      <p:tavLst>
                                        <p:tav tm="0">
                                          <p:val>
                                            <p:strVal val="#ppt_x"/>
                                          </p:val>
                                        </p:tav>
                                        <p:tav tm="100000">
                                          <p:val>
                                            <p:strVal val="#ppt_x"/>
                                          </p:val>
                                        </p:tav>
                                      </p:tavLst>
                                    </p:anim>
                                    <p:anim calcmode="lin" valueType="num">
                                      <p:cBhvr>
                                        <p:cTn id="27"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6" grpId="0" animBg="1"/>
      <p:bldP spid="8" grpId="0" animBg="1"/>
      <p:bldP spid="9"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8A819B7B-C5DE-4DE1-949E-2294B8E86924}"/>
              </a:ext>
            </a:extLst>
          </p:cNvPr>
          <p:cNvPicPr>
            <a:picLocks noChangeAspect="1"/>
          </p:cNvPicPr>
          <p:nvPr/>
        </p:nvPicPr>
        <p:blipFill rotWithShape="1">
          <a:blip r:embed="rId3">
            <a:alphaModFix/>
            <a:extLst/>
          </a:blip>
          <a:srcRect l="29659" r="48398" b="18739"/>
          <a:stretch/>
        </p:blipFill>
        <p:spPr>
          <a:xfrm>
            <a:off x="5316583" y="0"/>
            <a:ext cx="6878084" cy="6858000"/>
          </a:xfrm>
          <a:prstGeom prst="rect">
            <a:avLst/>
          </a:prstGeom>
        </p:spPr>
      </p:pic>
      <p:sp>
        <p:nvSpPr>
          <p:cNvPr id="40" name="TextBox 39">
            <a:extLst>
              <a:ext uri="{FF2B5EF4-FFF2-40B4-BE49-F238E27FC236}">
                <a16:creationId xmlns:a16="http://schemas.microsoft.com/office/drawing/2014/main" id="{DCFCCB5D-670B-9246-B4FD-B3E0A4750D7B}"/>
              </a:ext>
            </a:extLst>
          </p:cNvPr>
          <p:cNvSpPr txBox="1"/>
          <p:nvPr/>
        </p:nvSpPr>
        <p:spPr>
          <a:xfrm>
            <a:off x="564382" y="2930402"/>
            <a:ext cx="3673891" cy="997196"/>
          </a:xfrm>
          <a:prstGeom prst="rect">
            <a:avLst/>
          </a:prstGeom>
          <a:noFill/>
        </p:spPr>
        <p:txBody>
          <a:bodyPr wrap="none" lIns="0" tIns="0" rIns="0" bIns="0" rtlCol="0">
            <a:spAutoFit/>
          </a:bodyPr>
          <a:lstStyle/>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3600" b="0" i="0" u="none" strike="noStrike" kern="1200" cap="none" spc="-50" normalizeH="0" baseline="0" noProof="0">
                <a:ln>
                  <a:noFill/>
                </a:ln>
                <a:effectLst/>
                <a:uLnTx/>
                <a:uFillTx/>
                <a:latin typeface="Segoe UI Semibold"/>
                <a:ea typeface="+mn-ea"/>
                <a:cs typeface="+mn-cs"/>
              </a:rPr>
              <a:t>.NET open source </a:t>
            </a:r>
            <a:br>
              <a:rPr kumimoji="0" lang="en-US" sz="3600" b="0" i="0" u="none" strike="noStrike" kern="1200" cap="none" spc="-50" normalizeH="0" baseline="0" noProof="0">
                <a:ln>
                  <a:noFill/>
                </a:ln>
                <a:effectLst/>
                <a:uLnTx/>
                <a:uFillTx/>
                <a:latin typeface="Segoe UI Semibold"/>
                <a:ea typeface="+mn-ea"/>
                <a:cs typeface="+mn-cs"/>
              </a:rPr>
            </a:br>
            <a:r>
              <a:rPr kumimoji="0" lang="en-US" sz="3600" b="0" i="0" u="none" strike="noStrike" kern="1200" cap="none" spc="-50" normalizeH="0" baseline="0" noProof="0">
                <a:ln>
                  <a:noFill/>
                </a:ln>
                <a:effectLst/>
                <a:uLnTx/>
                <a:uFillTx/>
                <a:latin typeface="Segoe UI Semibold"/>
                <a:ea typeface="+mn-ea"/>
                <a:cs typeface="+mn-cs"/>
              </a:rPr>
              <a:t>momentum</a:t>
            </a:r>
          </a:p>
        </p:txBody>
      </p:sp>
      <p:sp>
        <p:nvSpPr>
          <p:cNvPr id="12" name="Rectangle 11">
            <a:extLst>
              <a:ext uri="{FF2B5EF4-FFF2-40B4-BE49-F238E27FC236}">
                <a16:creationId xmlns:a16="http://schemas.microsoft.com/office/drawing/2014/main" id="{8916B301-6D52-0D4F-98AB-55B4D158A297}"/>
              </a:ext>
            </a:extLst>
          </p:cNvPr>
          <p:cNvSpPr/>
          <p:nvPr/>
        </p:nvSpPr>
        <p:spPr bwMode="auto">
          <a:xfrm>
            <a:off x="6203310" y="3984407"/>
            <a:ext cx="5124715" cy="60690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4800" b="0" i="0" u="none" strike="noStrike" kern="1200" cap="none" spc="0" normalizeH="0" baseline="0" noProof="0">
                <a:ln>
                  <a:noFill/>
                </a:ln>
                <a:gradFill>
                  <a:gsLst>
                    <a:gs pos="0">
                      <a:srgbClr val="FFFFFF"/>
                    </a:gs>
                    <a:gs pos="100000">
                      <a:srgbClr val="FFFFFF"/>
                    </a:gs>
                  </a:gsLst>
                  <a:lin ang="5400000" scaled="0"/>
                </a:gradFill>
                <a:effectLst>
                  <a:outerShdw blurRad="342900" dir="2700000" algn="tl" rotWithShape="0">
                    <a:prstClr val="black"/>
                  </a:outerShdw>
                </a:effectLst>
                <a:uLnTx/>
                <a:uFillTx/>
                <a:latin typeface="Segoe UI Semibold"/>
                <a:ea typeface="Segoe UI" pitchFamily="34" charset="0"/>
                <a:cs typeface="Segoe UI" pitchFamily="34" charset="0"/>
              </a:rPr>
              <a:t>61,000+</a:t>
            </a:r>
            <a:br>
              <a:rPr kumimoji="0" lang="en-US" sz="4000" b="0" i="0" u="none" strike="noStrike" kern="1200" cap="none" spc="0" normalizeH="0" baseline="0" noProof="0">
                <a:ln w="3175">
                  <a:noFill/>
                </a:ln>
                <a:gradFill>
                  <a:gsLst>
                    <a:gs pos="0">
                      <a:srgbClr val="FFFFFF"/>
                    </a:gs>
                    <a:gs pos="100000">
                      <a:srgbClr val="FFFFFF"/>
                    </a:gs>
                  </a:gsLst>
                  <a:lin ang="5400000" scaled="0"/>
                </a:gradFill>
                <a:effectLst/>
                <a:uLnTx/>
                <a:uFillTx/>
                <a:latin typeface="Segoe UI Semibold"/>
                <a:ea typeface="+mn-ea"/>
                <a:cs typeface="Segoe UI" pitchFamily="34" charset="0"/>
              </a:rPr>
            </a:br>
            <a:r>
              <a:rPr lang="en-US" sz="2000">
                <a:gradFill>
                  <a:gsLst>
                    <a:gs pos="0">
                      <a:srgbClr val="FFFFFF"/>
                    </a:gs>
                    <a:gs pos="100000">
                      <a:srgbClr val="FFFFFF"/>
                    </a:gs>
                  </a:gsLst>
                  <a:lin ang="5400000" scaled="0"/>
                </a:gradFill>
                <a:effectLst>
                  <a:outerShdw blurRad="342900" dir="2700000" algn="tl" rotWithShape="0">
                    <a:prstClr val="black"/>
                  </a:outerShdw>
                </a:effectLst>
                <a:latin typeface="Segoe UI Semibold"/>
                <a:cs typeface="Segoe UI" pitchFamily="34" charset="0"/>
              </a:rPr>
              <a:t>a</a:t>
            </a:r>
            <a:r>
              <a:rPr kumimoji="0" lang="en-US" sz="2000" b="0" i="0" u="none" strike="noStrike" kern="1200" cap="none" spc="0" normalizeH="0" baseline="0" noProof="0" err="1">
                <a:ln>
                  <a:noFill/>
                </a:ln>
                <a:gradFill>
                  <a:gsLst>
                    <a:gs pos="0">
                      <a:srgbClr val="FFFFFF"/>
                    </a:gs>
                    <a:gs pos="100000">
                      <a:srgbClr val="FFFFFF"/>
                    </a:gs>
                  </a:gsLst>
                  <a:lin ang="5400000" scaled="0"/>
                </a:gradFill>
                <a:effectLst>
                  <a:outerShdw blurRad="342900" dir="2700000" algn="tl" rotWithShape="0">
                    <a:prstClr val="black"/>
                  </a:outerShdw>
                </a:effectLst>
                <a:uLnTx/>
                <a:uFillTx/>
                <a:latin typeface="Segoe UI Semibold"/>
                <a:ea typeface="+mn-ea"/>
                <a:cs typeface="Segoe UI" pitchFamily="34" charset="0"/>
              </a:rPr>
              <a:t>ccepted</a:t>
            </a:r>
            <a:r>
              <a:rPr kumimoji="0" lang="en-US" sz="2000" b="0" i="0" u="none" strike="noStrike" kern="1200" cap="none" spc="0" normalizeH="0" baseline="0" noProof="0">
                <a:ln>
                  <a:noFill/>
                </a:ln>
                <a:gradFill>
                  <a:gsLst>
                    <a:gs pos="0">
                      <a:srgbClr val="FFFFFF"/>
                    </a:gs>
                    <a:gs pos="100000">
                      <a:srgbClr val="FFFFFF"/>
                    </a:gs>
                  </a:gsLst>
                  <a:lin ang="5400000" scaled="0"/>
                </a:gradFill>
                <a:effectLst>
                  <a:outerShdw blurRad="342900" dir="2700000" algn="tl" rotWithShape="0">
                    <a:prstClr val="black"/>
                  </a:outerShdw>
                </a:effectLst>
                <a:uLnTx/>
                <a:uFillTx/>
                <a:latin typeface="Segoe UI Semibold"/>
                <a:ea typeface="+mn-ea"/>
                <a:cs typeface="Segoe UI" pitchFamily="34" charset="0"/>
              </a:rPr>
              <a:t> PRs from community</a:t>
            </a:r>
          </a:p>
        </p:txBody>
      </p:sp>
      <p:sp>
        <p:nvSpPr>
          <p:cNvPr id="13" name="Rectangle 12">
            <a:extLst>
              <a:ext uri="{FF2B5EF4-FFF2-40B4-BE49-F238E27FC236}">
                <a16:creationId xmlns:a16="http://schemas.microsoft.com/office/drawing/2014/main" id="{EA3CF690-DA7D-4742-B21E-52736CB4803A}"/>
              </a:ext>
            </a:extLst>
          </p:cNvPr>
          <p:cNvSpPr/>
          <p:nvPr/>
        </p:nvSpPr>
        <p:spPr bwMode="auto">
          <a:xfrm>
            <a:off x="6660510" y="2266690"/>
            <a:ext cx="4210315" cy="60690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48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87%</a:t>
            </a:r>
            <a:br>
              <a:rPr kumimoji="0" lang="en-US" sz="48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b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Segoe UI" pitchFamily="34" charset="0"/>
              </a:rPr>
              <a:t>contributors outside Microsoft</a:t>
            </a:r>
          </a:p>
        </p:txBody>
      </p:sp>
      <p:pic>
        <p:nvPicPr>
          <p:cNvPr id="3" name="Picture 2">
            <a:extLst>
              <a:ext uri="{FF2B5EF4-FFF2-40B4-BE49-F238E27FC236}">
                <a16:creationId xmlns:a16="http://schemas.microsoft.com/office/drawing/2014/main" id="{49C345B0-3275-471D-8067-55D82FE05551}"/>
              </a:ext>
            </a:extLst>
          </p:cNvPr>
          <p:cNvPicPr>
            <a:picLocks noChangeAspect="1"/>
          </p:cNvPicPr>
          <p:nvPr/>
        </p:nvPicPr>
        <p:blipFill>
          <a:blip r:embed="rId4"/>
          <a:stretch>
            <a:fillRect/>
          </a:stretch>
        </p:blipFill>
        <p:spPr>
          <a:xfrm>
            <a:off x="4347470" y="2432020"/>
            <a:ext cx="1974671" cy="1855839"/>
          </a:xfrm>
          <a:prstGeom prst="rect">
            <a:avLst/>
          </a:prstGeom>
        </p:spPr>
      </p:pic>
    </p:spTree>
    <p:extLst>
      <p:ext uri="{BB962C8B-B14F-4D97-AF65-F5344CB8AC3E}">
        <p14:creationId xmlns:p14="http://schemas.microsoft.com/office/powerpoint/2010/main" val="1421890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par>
                                <p:cTn id="8" presetID="42" presetClass="path" presetSubtype="0" decel="100000" fill="hold" grpId="1" nodeType="withEffect">
                                  <p:stCondLst>
                                    <p:cond delay="0"/>
                                  </p:stCondLst>
                                  <p:childTnLst>
                                    <p:animMotion origin="layout" path="M 4.79167E-6 0 L 4.79167E-6 0.03843 " pathEditMode="relative" rAng="0" ptsTypes="AA">
                                      <p:cBhvr>
                                        <p:cTn id="9" dur="500" spd="-100000" fill="hold"/>
                                        <p:tgtEl>
                                          <p:spTgt spid="40"/>
                                        </p:tgtEl>
                                        <p:attrNameLst>
                                          <p:attrName>ppt_x</p:attrName>
                                          <p:attrName>ppt_y</p:attrName>
                                        </p:attrNameLst>
                                      </p:cBhvr>
                                      <p:rCtr x="0" y="1921"/>
                                    </p:animMotion>
                                  </p:childTnLst>
                                </p:cTn>
                              </p:par>
                            </p:childTnLst>
                          </p:cTn>
                        </p:par>
                        <p:par>
                          <p:cTn id="10" fill="hold">
                            <p:stCondLst>
                              <p:cond delay="500"/>
                            </p:stCondLst>
                            <p:childTnLst>
                              <p:par>
                                <p:cTn id="11" presetID="10" presetClass="entr" presetSubtype="0"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40" grpId="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136737B9-E457-466D-9175-AF26C2771C79}"/>
              </a:ext>
            </a:extLst>
          </p:cNvPr>
          <p:cNvGrpSpPr/>
          <p:nvPr/>
        </p:nvGrpSpPr>
        <p:grpSpPr>
          <a:xfrm>
            <a:off x="0" y="699143"/>
            <a:ext cx="12192000" cy="5793734"/>
            <a:chOff x="0" y="788538"/>
            <a:chExt cx="12192000" cy="5463723"/>
          </a:xfrm>
        </p:grpSpPr>
        <p:pic>
          <p:nvPicPr>
            <p:cNvPr id="9" name="Picture 8" descr="A close up of a map&#10;&#10;Description generated with high confidence">
              <a:extLst>
                <a:ext uri="{FF2B5EF4-FFF2-40B4-BE49-F238E27FC236}">
                  <a16:creationId xmlns:a16="http://schemas.microsoft.com/office/drawing/2014/main" id="{42F76381-65E2-4E56-B2F4-1DD8A1A479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820437"/>
              <a:ext cx="12192000" cy="5431824"/>
            </a:xfrm>
            <a:prstGeom prst="rect">
              <a:avLst/>
            </a:prstGeom>
          </p:spPr>
        </p:pic>
        <p:sp>
          <p:nvSpPr>
            <p:cNvPr id="11" name="Rectangle 10">
              <a:extLst>
                <a:ext uri="{FF2B5EF4-FFF2-40B4-BE49-F238E27FC236}">
                  <a16:creationId xmlns:a16="http://schemas.microsoft.com/office/drawing/2014/main" id="{9223A667-58A1-42CD-9C5C-177E516F13DA}"/>
                </a:ext>
              </a:extLst>
            </p:cNvPr>
            <p:cNvSpPr/>
            <p:nvPr/>
          </p:nvSpPr>
          <p:spPr bwMode="auto">
            <a:xfrm>
              <a:off x="0" y="788538"/>
              <a:ext cx="2679405" cy="1771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2" name="Title 1"/>
          <p:cNvSpPr>
            <a:spLocks noGrp="1"/>
          </p:cNvSpPr>
          <p:nvPr>
            <p:ph type="title" idx="4294967295"/>
          </p:nvPr>
        </p:nvSpPr>
        <p:spPr>
          <a:xfrm>
            <a:off x="442277" y="125094"/>
            <a:ext cx="11307446" cy="85827"/>
          </a:xfrm>
        </p:spPr>
        <p:txBody>
          <a:bodyPr>
            <a:normAutofit fontScale="90000"/>
          </a:bodyPr>
          <a:lstStyle/>
          <a:p>
            <a:r>
              <a:rPr lang="en-US" dirty="0">
                <a:latin typeface="Segoe UI Semibold" panose="020B0702040204020203" pitchFamily="34" charset="0"/>
                <a:cs typeface="Segoe UI Semibold" panose="020B0702040204020203" pitchFamily="34" charset="0"/>
              </a:rPr>
              <a:t>Top 30 Highest Velocity OSS Projects on GitHub</a:t>
            </a:r>
          </a:p>
        </p:txBody>
      </p:sp>
      <p:sp>
        <p:nvSpPr>
          <p:cNvPr id="5" name="Rectangle 4"/>
          <p:cNvSpPr/>
          <p:nvPr/>
        </p:nvSpPr>
        <p:spPr>
          <a:xfrm>
            <a:off x="158002" y="6396416"/>
            <a:ext cx="6699997"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Semilight"/>
                <a:ea typeface="+mn-ea"/>
                <a:cs typeface="+mn-cs"/>
                <a:hlinkClick r:id="rId4"/>
              </a:rPr>
              <a:t>https://www.cncf.io/blog/2017/06/05/30-highest-velocity-open-source-projects/</a:t>
            </a:r>
            <a:endParaRPr kumimoji="0" lang="en-US" sz="1200" b="0" i="0" u="none" strike="noStrike" kern="1200" cap="none" spc="0" normalizeH="0" baseline="0" noProof="0">
              <a:ln>
                <a:noFill/>
              </a:ln>
              <a:solidFill>
                <a:srgbClr val="505050"/>
              </a:solidFill>
              <a:effectLst/>
              <a:uLnTx/>
              <a:uFillTx/>
              <a:latin typeface="Segoe UI Semilight"/>
              <a:ea typeface="+mn-ea"/>
              <a:cs typeface="+mn-cs"/>
            </a:endParaRPr>
          </a:p>
          <a:p>
            <a:pPr lvl="0">
              <a:defRPr/>
            </a:pPr>
            <a:r>
              <a:rPr lang="en-US" sz="1200">
                <a:solidFill>
                  <a:srgbClr val="505050"/>
                </a:solidFill>
                <a:latin typeface="Segoe UI Semilight"/>
                <a:hlinkClick r:id="rId5"/>
              </a:rPr>
              <a:t>https://raw.githubusercontent.com/cncf/velocity/master/charts/top30_20170801_20180801.png</a:t>
            </a:r>
            <a:r>
              <a:rPr lang="en-US" sz="1200">
                <a:solidFill>
                  <a:srgbClr val="505050"/>
                </a:solidFill>
                <a:latin typeface="Segoe UI Semilight"/>
              </a:rPr>
              <a:t>  </a:t>
            </a:r>
            <a:endParaRPr kumimoji="0" lang="en-US" sz="1200" b="0" i="0" u="none" strike="noStrike" kern="1200" cap="none" spc="0" normalizeH="0" baseline="0" noProof="0">
              <a:ln>
                <a:noFill/>
              </a:ln>
              <a:solidFill>
                <a:srgbClr val="505050"/>
              </a:solidFill>
              <a:effectLst/>
              <a:uLnTx/>
              <a:uFillTx/>
              <a:latin typeface="Segoe UI Semilight"/>
              <a:ea typeface="+mn-ea"/>
              <a:cs typeface="+mn-cs"/>
            </a:endParaRPr>
          </a:p>
        </p:txBody>
      </p:sp>
      <p:pic>
        <p:nvPicPr>
          <p:cNvPr id="1026" name="Picture 2" descr="Cloud Native Computing Foundation"/>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1316" y="5692674"/>
            <a:ext cx="2581275" cy="714375"/>
          </a:xfrm>
          <a:prstGeom prst="rect">
            <a:avLst/>
          </a:prstGeom>
          <a:solidFill>
            <a:schemeClr val="bg1"/>
          </a:solidFill>
          <a:extLst/>
        </p:spPr>
      </p:pic>
      <p:sp>
        <p:nvSpPr>
          <p:cNvPr id="6" name="Arrow: Right 5"/>
          <p:cNvSpPr/>
          <p:nvPr/>
        </p:nvSpPr>
        <p:spPr>
          <a:xfrm rot="10800000">
            <a:off x="7486284" y="2418121"/>
            <a:ext cx="1382293" cy="338248"/>
          </a:xfrm>
          <a:prstGeom prst="rightArrow">
            <a:avLst/>
          </a:prstGeom>
          <a:solidFill>
            <a:srgbClr val="00B0F0"/>
          </a:solidFill>
          <a:ln>
            <a:solidFill>
              <a:srgbClr val="00B0F0"/>
            </a:solidFill>
          </a:ln>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w="22225">
                <a:solidFill>
                  <a:srgbClr val="0065A7"/>
                </a:solidFill>
                <a:prstDash val="solid"/>
              </a:ln>
              <a:solidFill>
                <a:srgbClr val="0065A7">
                  <a:lumMod val="40000"/>
                  <a:lumOff val="60000"/>
                </a:srgbClr>
              </a:solidFill>
              <a:effectLst/>
              <a:uLnTx/>
              <a:uFillTx/>
              <a:latin typeface="Segoe UI Semilight"/>
              <a:ea typeface="+mn-ea"/>
              <a:cs typeface="+mn-cs"/>
            </a:endParaRPr>
          </a:p>
        </p:txBody>
      </p:sp>
    </p:spTree>
    <p:extLst>
      <p:ext uri="{BB962C8B-B14F-4D97-AF65-F5344CB8AC3E}">
        <p14:creationId xmlns:p14="http://schemas.microsoft.com/office/powerpoint/2010/main" val="2758877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right)">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0" name="Straight Arrow Connector 19">
            <a:extLst>
              <a:ext uri="{FF2B5EF4-FFF2-40B4-BE49-F238E27FC236}">
                <a16:creationId xmlns:a16="http://schemas.microsoft.com/office/drawing/2014/main" id="{91601B72-465B-44F0-8D16-C069E4D1114C}"/>
              </a:ext>
            </a:extLst>
          </p:cNvPr>
          <p:cNvCxnSpPr>
            <a:cxnSpLocks/>
          </p:cNvCxnSpPr>
          <p:nvPr/>
        </p:nvCxnSpPr>
        <p:spPr>
          <a:xfrm flipV="1">
            <a:off x="489098" y="2168117"/>
            <a:ext cx="11398102" cy="925"/>
          </a:xfrm>
          <a:prstGeom prst="straightConnector1">
            <a:avLst/>
          </a:prstGeom>
          <a:ln w="38100"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2" name="Oval 21">
            <a:extLst>
              <a:ext uri="{FF2B5EF4-FFF2-40B4-BE49-F238E27FC236}">
                <a16:creationId xmlns:a16="http://schemas.microsoft.com/office/drawing/2014/main" id="{18ECB737-1804-4C39-BFE9-20889E110C03}"/>
              </a:ext>
            </a:extLst>
          </p:cNvPr>
          <p:cNvSpPr/>
          <p:nvPr/>
        </p:nvSpPr>
        <p:spPr>
          <a:xfrm>
            <a:off x="1359862" y="1949988"/>
            <a:ext cx="423097" cy="438108"/>
          </a:xfrm>
          <a:prstGeom prst="ellipse">
            <a:avLst/>
          </a:prstGeom>
          <a:solidFill>
            <a:schemeClr val="tx2"/>
          </a:solidFill>
        </p:spPr>
        <p:style>
          <a:lnRef idx="3">
            <a:schemeClr val="lt1"/>
          </a:lnRef>
          <a:fillRef idx="1">
            <a:schemeClr val="accent2"/>
          </a:fillRef>
          <a:effectRef idx="1">
            <a:schemeClr val="accent2"/>
          </a:effectRef>
          <a:fontRef idx="minor">
            <a:schemeClr val="lt1"/>
          </a:fontRef>
        </p:style>
      </p:sp>
      <p:sp>
        <p:nvSpPr>
          <p:cNvPr id="23" name="Oval 22">
            <a:extLst>
              <a:ext uri="{FF2B5EF4-FFF2-40B4-BE49-F238E27FC236}">
                <a16:creationId xmlns:a16="http://schemas.microsoft.com/office/drawing/2014/main" id="{2DD62171-F79B-47AE-9822-7252CDC88172}"/>
              </a:ext>
            </a:extLst>
          </p:cNvPr>
          <p:cNvSpPr/>
          <p:nvPr/>
        </p:nvSpPr>
        <p:spPr>
          <a:xfrm>
            <a:off x="2944793" y="1956391"/>
            <a:ext cx="423097" cy="438108"/>
          </a:xfrm>
          <a:prstGeom prst="ellipse">
            <a:avLst/>
          </a:prstGeom>
          <a:solidFill>
            <a:schemeClr val="tx2"/>
          </a:solidFill>
        </p:spPr>
        <p:style>
          <a:lnRef idx="3">
            <a:schemeClr val="lt1"/>
          </a:lnRef>
          <a:fillRef idx="1">
            <a:schemeClr val="accent2"/>
          </a:fillRef>
          <a:effectRef idx="1">
            <a:schemeClr val="accent2"/>
          </a:effectRef>
          <a:fontRef idx="minor">
            <a:schemeClr val="lt1"/>
          </a:fontRef>
        </p:style>
      </p:sp>
      <p:pic>
        <p:nvPicPr>
          <p:cNvPr id="11" name="Picture 10">
            <a:extLst>
              <a:ext uri="{FF2B5EF4-FFF2-40B4-BE49-F238E27FC236}">
                <a16:creationId xmlns:a16="http://schemas.microsoft.com/office/drawing/2014/main" id="{B2AB1A76-79DF-4785-9519-5964F8E18851}"/>
              </a:ext>
            </a:extLst>
          </p:cNvPr>
          <p:cNvPicPr>
            <a:picLocks noChangeAspect="1"/>
          </p:cNvPicPr>
          <p:nvPr/>
        </p:nvPicPr>
        <p:blipFill>
          <a:blip r:embed="rId3"/>
          <a:stretch>
            <a:fillRect/>
          </a:stretch>
        </p:blipFill>
        <p:spPr>
          <a:xfrm>
            <a:off x="4741272" y="1788733"/>
            <a:ext cx="832395" cy="794689"/>
          </a:xfrm>
          <a:prstGeom prst="rect">
            <a:avLst/>
          </a:prstGeom>
        </p:spPr>
      </p:pic>
      <p:sp>
        <p:nvSpPr>
          <p:cNvPr id="24" name="Oval 23">
            <a:extLst>
              <a:ext uri="{FF2B5EF4-FFF2-40B4-BE49-F238E27FC236}">
                <a16:creationId xmlns:a16="http://schemas.microsoft.com/office/drawing/2014/main" id="{7B7D7169-DADC-4577-8093-97C61A3395B9}"/>
              </a:ext>
            </a:extLst>
          </p:cNvPr>
          <p:cNvSpPr/>
          <p:nvPr/>
        </p:nvSpPr>
        <p:spPr>
          <a:xfrm>
            <a:off x="5968387" y="1956391"/>
            <a:ext cx="423097" cy="438108"/>
          </a:xfrm>
          <a:prstGeom prst="ellipse">
            <a:avLst/>
          </a:prstGeom>
          <a:solidFill>
            <a:schemeClr val="tx2"/>
          </a:solidFill>
        </p:spPr>
        <p:style>
          <a:lnRef idx="3">
            <a:schemeClr val="lt1"/>
          </a:lnRef>
          <a:fillRef idx="1">
            <a:schemeClr val="accent2"/>
          </a:fillRef>
          <a:effectRef idx="1">
            <a:schemeClr val="accent2"/>
          </a:effectRef>
          <a:fontRef idx="minor">
            <a:schemeClr val="lt1"/>
          </a:fontRef>
        </p:style>
      </p:sp>
      <p:sp>
        <p:nvSpPr>
          <p:cNvPr id="25" name="Oval 24">
            <a:extLst>
              <a:ext uri="{FF2B5EF4-FFF2-40B4-BE49-F238E27FC236}">
                <a16:creationId xmlns:a16="http://schemas.microsoft.com/office/drawing/2014/main" id="{6382F7EC-7B52-40C6-8015-77A5FD3675C5}"/>
              </a:ext>
            </a:extLst>
          </p:cNvPr>
          <p:cNvSpPr/>
          <p:nvPr/>
        </p:nvSpPr>
        <p:spPr>
          <a:xfrm>
            <a:off x="8640033" y="1956391"/>
            <a:ext cx="423097" cy="438108"/>
          </a:xfrm>
          <a:prstGeom prst="ellipse">
            <a:avLst/>
          </a:prstGeom>
          <a:solidFill>
            <a:schemeClr val="tx2"/>
          </a:solidFill>
        </p:spPr>
        <p:style>
          <a:lnRef idx="3">
            <a:schemeClr val="lt1"/>
          </a:lnRef>
          <a:fillRef idx="1">
            <a:schemeClr val="accent2"/>
          </a:fillRef>
          <a:effectRef idx="1">
            <a:schemeClr val="accent2"/>
          </a:effectRef>
          <a:fontRef idx="minor">
            <a:schemeClr val="lt1"/>
          </a:fontRef>
        </p:style>
      </p:sp>
      <p:grpSp>
        <p:nvGrpSpPr>
          <p:cNvPr id="4" name="Group 3">
            <a:extLst>
              <a:ext uri="{FF2B5EF4-FFF2-40B4-BE49-F238E27FC236}">
                <a16:creationId xmlns:a16="http://schemas.microsoft.com/office/drawing/2014/main" id="{B4FBE9EE-B643-4E63-AEA7-53851E6E6B26}"/>
              </a:ext>
            </a:extLst>
          </p:cNvPr>
          <p:cNvGrpSpPr/>
          <p:nvPr/>
        </p:nvGrpSpPr>
        <p:grpSpPr>
          <a:xfrm>
            <a:off x="10605263" y="1757102"/>
            <a:ext cx="868793" cy="794689"/>
            <a:chOff x="8570902" y="4107252"/>
            <a:chExt cx="868793" cy="794689"/>
          </a:xfrm>
        </p:grpSpPr>
        <p:sp>
          <p:nvSpPr>
            <p:cNvPr id="12" name="Oval 11">
              <a:extLst>
                <a:ext uri="{FF2B5EF4-FFF2-40B4-BE49-F238E27FC236}">
                  <a16:creationId xmlns:a16="http://schemas.microsoft.com/office/drawing/2014/main" id="{3D12C5B5-825E-4D77-B35A-76E9A4C8C08E}"/>
                </a:ext>
              </a:extLst>
            </p:cNvPr>
            <p:cNvSpPr/>
            <p:nvPr/>
          </p:nvSpPr>
          <p:spPr>
            <a:xfrm>
              <a:off x="8615365" y="4107252"/>
              <a:ext cx="779869" cy="794689"/>
            </a:xfrm>
            <a:prstGeom prst="ellipse">
              <a:avLst/>
            </a:prstGeom>
            <a:solidFill>
              <a:srgbClr val="7030A0"/>
            </a:solidFill>
          </p:spPr>
          <p:style>
            <a:lnRef idx="3">
              <a:schemeClr val="lt1"/>
            </a:lnRef>
            <a:fillRef idx="1">
              <a:schemeClr val="accent6"/>
            </a:fillRef>
            <a:effectRef idx="1">
              <a:schemeClr val="accent6"/>
            </a:effectRef>
            <a:fontRef idx="minor">
              <a:schemeClr val="lt1"/>
            </a:fontRef>
          </p:style>
          <p:txBody>
            <a:bodyPr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3" name="TextBox 2">
              <a:extLst>
                <a:ext uri="{FF2B5EF4-FFF2-40B4-BE49-F238E27FC236}">
                  <a16:creationId xmlns:a16="http://schemas.microsoft.com/office/drawing/2014/main" id="{E89949B5-AB8E-491C-81B7-D922A1FCCAFE}"/>
                </a:ext>
              </a:extLst>
            </p:cNvPr>
            <p:cNvSpPr txBox="1"/>
            <p:nvPr/>
          </p:nvSpPr>
          <p:spPr>
            <a:xfrm>
              <a:off x="8570902" y="4257180"/>
              <a:ext cx="868793" cy="544765"/>
            </a:xfrm>
            <a:prstGeom prst="rect">
              <a:avLst/>
            </a:prstGeom>
            <a:noFill/>
          </p:spPr>
          <p:txBody>
            <a:bodyPr wrap="square" lIns="182880" tIns="146304" rIns="182880" bIns="146304" rtlCol="0">
              <a:spAutoFit/>
            </a:bodyPr>
            <a:lstStyle/>
            <a:p>
              <a:pPr>
                <a:lnSpc>
                  <a:spcPct val="90000"/>
                </a:lnSpc>
                <a:spcAft>
                  <a:spcPts val="600"/>
                </a:spcAft>
              </a:pPr>
              <a:r>
                <a:rPr lang="en-US">
                  <a:solidFill>
                    <a:schemeClr val="bg1"/>
                  </a:solidFill>
                </a:rPr>
                <a:t>.NET</a:t>
              </a:r>
            </a:p>
          </p:txBody>
        </p:sp>
      </p:grpSp>
      <p:sp>
        <p:nvSpPr>
          <p:cNvPr id="26" name="TextBox 25">
            <a:extLst>
              <a:ext uri="{FF2B5EF4-FFF2-40B4-BE49-F238E27FC236}">
                <a16:creationId xmlns:a16="http://schemas.microsoft.com/office/drawing/2014/main" id="{4DA1DD16-C252-4274-BA9E-5B02883CF043}"/>
              </a:ext>
            </a:extLst>
          </p:cNvPr>
          <p:cNvSpPr txBox="1"/>
          <p:nvPr/>
        </p:nvSpPr>
        <p:spPr>
          <a:xfrm>
            <a:off x="160816" y="3128208"/>
            <a:ext cx="1478812" cy="809604"/>
          </a:xfrm>
          <a:prstGeom prst="rect">
            <a:avLst/>
          </a:prstGeom>
          <a:noFill/>
        </p:spPr>
        <p:txBody>
          <a:bodyPr wrap="square" lIns="179161" tIns="143331" rIns="89606"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2001</a:t>
            </a:r>
          </a:p>
          <a:p>
            <a:pPr lvl="0" algn="ctr" defTabSz="913950">
              <a:lnSpc>
                <a:spcPct val="90000"/>
              </a:lnSpc>
              <a:spcAft>
                <a:spcPts val="575"/>
              </a:spcAft>
              <a:defRPr/>
            </a:pPr>
            <a:r>
              <a:rPr lang="en-US" sz="1600">
                <a:solidFill>
                  <a:srgbClr val="1A1A1A"/>
                </a:solidFill>
                <a:latin typeface="Segoe UI" panose="020B0502040204020203" pitchFamily="34" charset="0"/>
                <a:cs typeface="Segoe UI" panose="020B0502040204020203" pitchFamily="34" charset="0"/>
              </a:rPr>
              <a:t>ECMA 335</a:t>
            </a:r>
          </a:p>
        </p:txBody>
      </p:sp>
      <p:cxnSp>
        <p:nvCxnSpPr>
          <p:cNvPr id="28" name="Straight Connector 27">
            <a:extLst>
              <a:ext uri="{FF2B5EF4-FFF2-40B4-BE49-F238E27FC236}">
                <a16:creationId xmlns:a16="http://schemas.microsoft.com/office/drawing/2014/main" id="{D744A6AD-C2DE-4C12-A8A8-B56A26A5ED7D}"/>
              </a:ext>
            </a:extLst>
          </p:cNvPr>
          <p:cNvCxnSpPr>
            <a:stCxn id="19" idx="4"/>
            <a:endCxn id="26" idx="0"/>
          </p:cNvCxnSpPr>
          <p:nvPr/>
        </p:nvCxnSpPr>
        <p:spPr>
          <a:xfrm flipH="1">
            <a:off x="900222" y="2388096"/>
            <a:ext cx="1" cy="74011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27A58F6C-F699-49B2-8B2B-7F6D91FA7DDC}"/>
              </a:ext>
            </a:extLst>
          </p:cNvPr>
          <p:cNvSpPr txBox="1"/>
          <p:nvPr/>
        </p:nvSpPr>
        <p:spPr>
          <a:xfrm>
            <a:off x="552569" y="4316982"/>
            <a:ext cx="2037681" cy="1474401"/>
          </a:xfrm>
          <a:prstGeom prst="rect">
            <a:avLst/>
          </a:prstGeom>
          <a:noFill/>
        </p:spPr>
        <p:txBody>
          <a:bodyPr wrap="square" lIns="179161" tIns="143331" rIns="89606"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2002</a:t>
            </a:r>
          </a:p>
          <a:p>
            <a:pPr lvl="0" algn="ctr" defTabSz="913950">
              <a:lnSpc>
                <a:spcPct val="90000"/>
              </a:lnSpc>
              <a:spcAft>
                <a:spcPts val="575"/>
              </a:spcAft>
              <a:defRPr/>
            </a:pPr>
            <a:r>
              <a:rPr lang="en-US" sz="1600">
                <a:solidFill>
                  <a:srgbClr val="1A1A1A"/>
                </a:solidFill>
                <a:latin typeface="Segoe UI" panose="020B0502040204020203" pitchFamily="34" charset="0"/>
                <a:cs typeface="Segoe UI" panose="020B0502040204020203" pitchFamily="34" charset="0"/>
              </a:rPr>
              <a:t>NET 1.0 for Windows released. Mono project begins</a:t>
            </a:r>
          </a:p>
        </p:txBody>
      </p:sp>
      <p:cxnSp>
        <p:nvCxnSpPr>
          <p:cNvPr id="32" name="Straight Connector 31">
            <a:extLst>
              <a:ext uri="{FF2B5EF4-FFF2-40B4-BE49-F238E27FC236}">
                <a16:creationId xmlns:a16="http://schemas.microsoft.com/office/drawing/2014/main" id="{407786BC-F7D2-4FB4-807A-5CDC998104B9}"/>
              </a:ext>
            </a:extLst>
          </p:cNvPr>
          <p:cNvCxnSpPr>
            <a:stCxn id="22" idx="4"/>
            <a:endCxn id="30" idx="0"/>
          </p:cNvCxnSpPr>
          <p:nvPr/>
        </p:nvCxnSpPr>
        <p:spPr>
          <a:xfrm flipH="1">
            <a:off x="1571410" y="2388096"/>
            <a:ext cx="1" cy="192888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18EAFA9-E8B3-490C-9526-6CD68992D369}"/>
              </a:ext>
            </a:extLst>
          </p:cNvPr>
          <p:cNvGrpSpPr/>
          <p:nvPr/>
        </p:nvGrpSpPr>
        <p:grpSpPr>
          <a:xfrm>
            <a:off x="7262709" y="1788733"/>
            <a:ext cx="779869" cy="794690"/>
            <a:chOff x="6269195" y="1881751"/>
            <a:chExt cx="670912" cy="670912"/>
          </a:xfrm>
          <a:solidFill>
            <a:schemeClr val="tx2"/>
          </a:solidFill>
        </p:grpSpPr>
        <p:sp>
          <p:nvSpPr>
            <p:cNvPr id="14" name="Oval 13">
              <a:extLst>
                <a:ext uri="{FF2B5EF4-FFF2-40B4-BE49-F238E27FC236}">
                  <a16:creationId xmlns:a16="http://schemas.microsoft.com/office/drawing/2014/main" id="{1D84704B-6951-41A7-A82E-20E8AE73B860}"/>
                </a:ext>
              </a:extLst>
            </p:cNvPr>
            <p:cNvSpPr/>
            <p:nvPr/>
          </p:nvSpPr>
          <p:spPr>
            <a:xfrm>
              <a:off x="6269195" y="1881751"/>
              <a:ext cx="670912" cy="670912"/>
            </a:xfrm>
            <a:prstGeom prst="ellipse">
              <a:avLst/>
            </a:prstGeom>
            <a:grpFill/>
          </p:spPr>
          <p:style>
            <a:lnRef idx="3">
              <a:schemeClr val="lt1"/>
            </a:lnRef>
            <a:fillRef idx="1">
              <a:schemeClr val="accent2"/>
            </a:fillRef>
            <a:effectRef idx="1">
              <a:schemeClr val="accent2"/>
            </a:effectRef>
            <a:fontRef idx="minor">
              <a:schemeClr val="lt1"/>
            </a:fontRef>
          </p:style>
        </p:sp>
        <p:pic>
          <p:nvPicPr>
            <p:cNvPr id="17" name="Picture 16">
              <a:extLst>
                <a:ext uri="{FF2B5EF4-FFF2-40B4-BE49-F238E27FC236}">
                  <a16:creationId xmlns:a16="http://schemas.microsoft.com/office/drawing/2014/main" id="{61658544-51AF-48C4-85CB-8B7EF4040BEE}"/>
                </a:ext>
              </a:extLst>
            </p:cNvPr>
            <p:cNvPicPr>
              <a:picLocks noChangeAspect="1"/>
            </p:cNvPicPr>
            <p:nvPr/>
          </p:nvPicPr>
          <p:blipFill>
            <a:blip r:embed="rId4">
              <a:lum bright="70000" contrast="-70000"/>
              <a:extLst>
                <a:ext uri="{28A0092B-C50C-407E-A947-70E740481C1C}">
                  <a14:useLocalDpi xmlns:a14="http://schemas.microsoft.com/office/drawing/2010/main" val="0"/>
                </a:ext>
              </a:extLst>
            </a:blip>
            <a:stretch>
              <a:fillRect/>
            </a:stretch>
          </p:blipFill>
          <p:spPr>
            <a:xfrm>
              <a:off x="6422195" y="1996378"/>
              <a:ext cx="405428" cy="483812"/>
            </a:xfrm>
            <a:prstGeom prst="rect">
              <a:avLst/>
            </a:prstGeom>
            <a:grpFill/>
          </p:spPr>
        </p:pic>
      </p:grpSp>
      <p:sp>
        <p:nvSpPr>
          <p:cNvPr id="33" name="TextBox 32">
            <a:extLst>
              <a:ext uri="{FF2B5EF4-FFF2-40B4-BE49-F238E27FC236}">
                <a16:creationId xmlns:a16="http://schemas.microsoft.com/office/drawing/2014/main" id="{3111A18C-F22E-40D7-8CA2-625F014BE249}"/>
              </a:ext>
            </a:extLst>
          </p:cNvPr>
          <p:cNvSpPr txBox="1"/>
          <p:nvPr/>
        </p:nvSpPr>
        <p:spPr>
          <a:xfrm>
            <a:off x="2226369" y="3128208"/>
            <a:ext cx="1863342" cy="1252802"/>
          </a:xfrm>
          <a:prstGeom prst="rect">
            <a:avLst/>
          </a:prstGeom>
          <a:noFill/>
        </p:spPr>
        <p:txBody>
          <a:bodyPr wrap="square" lIns="179161" tIns="143331" rIns="89606"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2008</a:t>
            </a:r>
          </a:p>
          <a:p>
            <a:pPr lvl="0" algn="ctr" defTabSz="913950">
              <a:lnSpc>
                <a:spcPct val="90000"/>
              </a:lnSpc>
              <a:spcAft>
                <a:spcPts val="575"/>
              </a:spcAft>
              <a:defRPr/>
            </a:pPr>
            <a:r>
              <a:rPr lang="en-US" sz="1600">
                <a:solidFill>
                  <a:srgbClr val="1A1A1A"/>
                </a:solidFill>
                <a:latin typeface="Segoe UI" panose="020B0502040204020203" pitchFamily="34" charset="0"/>
                <a:cs typeface="Segoe UI" panose="020B0502040204020203" pitchFamily="34" charset="0"/>
              </a:rPr>
              <a:t>ASP.NET MVC (web platform) open source</a:t>
            </a:r>
          </a:p>
        </p:txBody>
      </p:sp>
      <p:cxnSp>
        <p:nvCxnSpPr>
          <p:cNvPr id="35" name="Straight Connector 34">
            <a:extLst>
              <a:ext uri="{FF2B5EF4-FFF2-40B4-BE49-F238E27FC236}">
                <a16:creationId xmlns:a16="http://schemas.microsoft.com/office/drawing/2014/main" id="{118F4DE6-59B9-4E47-B863-820BBE9EF26A}"/>
              </a:ext>
            </a:extLst>
          </p:cNvPr>
          <p:cNvCxnSpPr>
            <a:cxnSpLocks/>
            <a:stCxn id="23" idx="4"/>
            <a:endCxn id="33" idx="0"/>
          </p:cNvCxnSpPr>
          <p:nvPr/>
        </p:nvCxnSpPr>
        <p:spPr>
          <a:xfrm>
            <a:off x="3156342" y="2394499"/>
            <a:ext cx="1698" cy="733709"/>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A0318BE7-9FBC-4299-86E5-3ECF68990869}"/>
              </a:ext>
            </a:extLst>
          </p:cNvPr>
          <p:cNvSpPr txBox="1"/>
          <p:nvPr/>
        </p:nvSpPr>
        <p:spPr>
          <a:xfrm>
            <a:off x="4144618" y="3093562"/>
            <a:ext cx="2035982" cy="2071488"/>
          </a:xfrm>
          <a:prstGeom prst="rect">
            <a:avLst/>
          </a:prstGeom>
          <a:noFill/>
        </p:spPr>
        <p:txBody>
          <a:bodyPr wrap="square" lIns="179161" tIns="143331" rIns="89606"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April 2014</a:t>
            </a:r>
          </a:p>
          <a:p>
            <a:pPr lvl="0" algn="ctr" defTabSz="895601">
              <a:lnSpc>
                <a:spcPct val="90000"/>
              </a:lnSpc>
              <a:spcAft>
                <a:spcPts val="588"/>
              </a:spcAft>
              <a:defRPr/>
            </a:pPr>
            <a:r>
              <a:rPr lang="en-US" sz="1600">
                <a:solidFill>
                  <a:srgbClr val="1A1A1A"/>
                </a:solidFill>
                <a:latin typeface="Segoe UI" panose="020B0502040204020203" pitchFamily="34" charset="0"/>
                <a:cs typeface="Segoe UI" panose="020B0502040204020203" pitchFamily="34" charset="0"/>
              </a:rPr>
              <a:t>.NET Compiler Platform (“Roslyn”) open source</a:t>
            </a:r>
          </a:p>
          <a:p>
            <a:pPr lvl="0" algn="ctr" defTabSz="895601">
              <a:lnSpc>
                <a:spcPct val="90000"/>
              </a:lnSpc>
              <a:spcAft>
                <a:spcPts val="588"/>
              </a:spcAft>
              <a:defRPr/>
            </a:pPr>
            <a:r>
              <a:rPr lang="en-US" sz="1600">
                <a:solidFill>
                  <a:srgbClr val="1A1A1A"/>
                </a:solidFill>
                <a:latin typeface="Segoe UI" panose="020B0502040204020203" pitchFamily="34" charset="0"/>
                <a:cs typeface="Segoe UI" panose="020B0502040204020203" pitchFamily="34" charset="0"/>
              </a:rPr>
              <a:t>.NET Foundation founded</a:t>
            </a:r>
          </a:p>
          <a:p>
            <a:pPr marL="0" marR="0" lvl="0" indent="0" algn="ctr" defTabSz="895601" rtl="0" eaLnBrk="1" fontAlgn="auto" latinLnBrk="0" hangingPunct="1">
              <a:lnSpc>
                <a:spcPct val="90000"/>
              </a:lnSpc>
              <a:spcBef>
                <a:spcPts val="0"/>
              </a:spcBef>
              <a:spcAft>
                <a:spcPts val="588"/>
              </a:spcAft>
              <a:buClrTx/>
              <a:buSzTx/>
              <a:buFontTx/>
              <a:buNone/>
              <a:tabLst/>
              <a:defRPr/>
            </a:pPr>
            <a:endParaRPr kumimoji="0" lang="en-US" sz="160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p:txBody>
      </p:sp>
      <p:cxnSp>
        <p:nvCxnSpPr>
          <p:cNvPr id="42" name="Straight Connector 41">
            <a:extLst>
              <a:ext uri="{FF2B5EF4-FFF2-40B4-BE49-F238E27FC236}">
                <a16:creationId xmlns:a16="http://schemas.microsoft.com/office/drawing/2014/main" id="{B9FE36BB-B495-4A6E-BB39-E671D744B0C4}"/>
              </a:ext>
            </a:extLst>
          </p:cNvPr>
          <p:cNvCxnSpPr>
            <a:stCxn id="11" idx="2"/>
            <a:endCxn id="39" idx="0"/>
          </p:cNvCxnSpPr>
          <p:nvPr/>
        </p:nvCxnSpPr>
        <p:spPr>
          <a:xfrm>
            <a:off x="5157470" y="2583422"/>
            <a:ext cx="5139" cy="51014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E4B3D479-BC14-44A9-8536-73543DB5EFF4}"/>
              </a:ext>
            </a:extLst>
          </p:cNvPr>
          <p:cNvSpPr txBox="1"/>
          <p:nvPr/>
        </p:nvSpPr>
        <p:spPr>
          <a:xfrm>
            <a:off x="5301307" y="4786512"/>
            <a:ext cx="1726811" cy="1551345"/>
          </a:xfrm>
          <a:prstGeom prst="rect">
            <a:avLst/>
          </a:prstGeom>
          <a:noFill/>
        </p:spPr>
        <p:txBody>
          <a:bodyPr wrap="square" lIns="179161" tIns="143331" rIns="89606"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Nov. 2014</a:t>
            </a:r>
          </a:p>
          <a:p>
            <a:pPr lvl="0" algn="ctr" defTabSz="895601">
              <a:lnSpc>
                <a:spcPct val="90000"/>
              </a:lnSpc>
              <a:spcAft>
                <a:spcPts val="588"/>
              </a:spcAft>
              <a:defRPr/>
            </a:pPr>
            <a:r>
              <a:rPr lang="en-US" sz="1600">
                <a:solidFill>
                  <a:srgbClr val="1A1A1A"/>
                </a:solidFill>
                <a:latin typeface="Segoe UI" panose="020B0502040204020203" pitchFamily="34" charset="0"/>
                <a:cs typeface="Segoe UI" panose="020B0502040204020203" pitchFamily="34" charset="0"/>
              </a:rPr>
              <a:t>.NET Core (cross-platform) project begins</a:t>
            </a:r>
          </a:p>
          <a:p>
            <a:pPr marL="0" marR="0" lvl="0" indent="0" algn="ctr" defTabSz="895601" rtl="0" eaLnBrk="1" fontAlgn="auto" latinLnBrk="0" hangingPunct="1">
              <a:lnSpc>
                <a:spcPct val="90000"/>
              </a:lnSpc>
              <a:spcBef>
                <a:spcPts val="0"/>
              </a:spcBef>
              <a:spcAft>
                <a:spcPts val="588"/>
              </a:spcAft>
              <a:buClrTx/>
              <a:buSzTx/>
              <a:buFontTx/>
              <a:buNone/>
              <a:tabLst/>
              <a:defRPr/>
            </a:pPr>
            <a:endParaRPr kumimoji="0" lang="en-US" sz="160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p:txBody>
      </p:sp>
      <p:cxnSp>
        <p:nvCxnSpPr>
          <p:cNvPr id="45" name="Straight Connector 44">
            <a:extLst>
              <a:ext uri="{FF2B5EF4-FFF2-40B4-BE49-F238E27FC236}">
                <a16:creationId xmlns:a16="http://schemas.microsoft.com/office/drawing/2014/main" id="{150C137E-810D-4BE6-B591-3BFC138B57D7}"/>
              </a:ext>
            </a:extLst>
          </p:cNvPr>
          <p:cNvCxnSpPr>
            <a:cxnSpLocks/>
            <a:stCxn id="24" idx="4"/>
            <a:endCxn id="43" idx="0"/>
          </p:cNvCxnSpPr>
          <p:nvPr/>
        </p:nvCxnSpPr>
        <p:spPr>
          <a:xfrm flipH="1">
            <a:off x="6164713" y="2394499"/>
            <a:ext cx="15223" cy="2392013"/>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2A27274A-C240-41FC-A3E4-5E19281C1865}"/>
              </a:ext>
            </a:extLst>
          </p:cNvPr>
          <p:cNvSpPr txBox="1"/>
          <p:nvPr/>
        </p:nvSpPr>
        <p:spPr>
          <a:xfrm>
            <a:off x="6637652" y="3580886"/>
            <a:ext cx="2035982" cy="1329746"/>
          </a:xfrm>
          <a:prstGeom prst="rect">
            <a:avLst/>
          </a:prstGeom>
          <a:noFill/>
        </p:spPr>
        <p:txBody>
          <a:bodyPr wrap="square" lIns="179161" tIns="143331" rIns="89606"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600" b="1"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2016</a:t>
            </a:r>
          </a:p>
          <a:p>
            <a:pPr lvl="0" algn="ctr" defTabSz="895601">
              <a:lnSpc>
                <a:spcPct val="90000"/>
              </a:lnSpc>
              <a:spcAft>
                <a:spcPts val="588"/>
              </a:spcAft>
              <a:defRPr/>
            </a:pPr>
            <a:r>
              <a:rPr lang="en-US" sz="1600" dirty="0">
                <a:solidFill>
                  <a:srgbClr val="1A1A1A"/>
                </a:solidFill>
                <a:latin typeface="Segoe UI" panose="020B0502040204020203" pitchFamily="34" charset="0"/>
                <a:cs typeface="Segoe UI" panose="020B0502040204020203" pitchFamily="34" charset="0"/>
              </a:rPr>
              <a:t>Mono project joins .NET Foundation</a:t>
            </a:r>
          </a:p>
          <a:p>
            <a:pPr marL="0" marR="0" lvl="0" indent="0" algn="ctr" defTabSz="895601" rtl="0" eaLnBrk="1" fontAlgn="auto" latinLnBrk="0" hangingPunct="1">
              <a:lnSpc>
                <a:spcPct val="90000"/>
              </a:lnSpc>
              <a:spcBef>
                <a:spcPts val="0"/>
              </a:spcBef>
              <a:spcAft>
                <a:spcPts val="588"/>
              </a:spcAft>
              <a:buClrTx/>
              <a:buSzTx/>
              <a:buFontTx/>
              <a:buNone/>
              <a:tabLst/>
              <a:defRPr/>
            </a:pPr>
            <a:endParaRPr kumimoji="0" lang="en-US" sz="1600" b="1"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endParaRPr>
          </a:p>
        </p:txBody>
      </p:sp>
      <p:cxnSp>
        <p:nvCxnSpPr>
          <p:cNvPr id="48" name="Straight Connector 47">
            <a:extLst>
              <a:ext uri="{FF2B5EF4-FFF2-40B4-BE49-F238E27FC236}">
                <a16:creationId xmlns:a16="http://schemas.microsoft.com/office/drawing/2014/main" id="{A88A0202-4992-4F62-807D-1E2CD49755AA}"/>
              </a:ext>
            </a:extLst>
          </p:cNvPr>
          <p:cNvCxnSpPr>
            <a:stCxn id="14" idx="4"/>
            <a:endCxn id="46" idx="0"/>
          </p:cNvCxnSpPr>
          <p:nvPr/>
        </p:nvCxnSpPr>
        <p:spPr>
          <a:xfrm>
            <a:off x="7652644" y="2583423"/>
            <a:ext cx="2999" cy="997463"/>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77B483AF-2DC5-4155-924B-704BB69BBC5A}"/>
              </a:ext>
            </a:extLst>
          </p:cNvPr>
          <p:cNvSpPr txBox="1"/>
          <p:nvPr/>
        </p:nvSpPr>
        <p:spPr>
          <a:xfrm>
            <a:off x="8075352" y="2628269"/>
            <a:ext cx="1552457" cy="1329746"/>
          </a:xfrm>
          <a:prstGeom prst="rect">
            <a:avLst/>
          </a:prstGeom>
          <a:noFill/>
        </p:spPr>
        <p:txBody>
          <a:bodyPr wrap="square" lIns="179161" tIns="143331" rIns="89606"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600" b="1"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Aug. 2017</a:t>
            </a:r>
          </a:p>
          <a:p>
            <a:pPr lvl="0" algn="ctr" defTabSz="895601">
              <a:lnSpc>
                <a:spcPct val="90000"/>
              </a:lnSpc>
              <a:spcAft>
                <a:spcPts val="588"/>
              </a:spcAft>
              <a:defRPr/>
            </a:pPr>
            <a:r>
              <a:rPr lang="en-US" sz="1600" dirty="0">
                <a:solidFill>
                  <a:srgbClr val="1A1A1A"/>
                </a:solidFill>
                <a:latin typeface="Segoe UI" panose="020B0502040204020203" pitchFamily="34" charset="0"/>
                <a:cs typeface="Segoe UI" panose="020B0502040204020203" pitchFamily="34" charset="0"/>
              </a:rPr>
              <a:t>.NET Core 2.0 released</a:t>
            </a:r>
          </a:p>
          <a:p>
            <a:pPr marL="0" marR="0" lvl="0" indent="0" algn="ctr" defTabSz="895601" rtl="0" eaLnBrk="1" fontAlgn="auto" latinLnBrk="0" hangingPunct="1">
              <a:lnSpc>
                <a:spcPct val="90000"/>
              </a:lnSpc>
              <a:spcBef>
                <a:spcPts val="0"/>
              </a:spcBef>
              <a:spcAft>
                <a:spcPts val="588"/>
              </a:spcAft>
              <a:buClrTx/>
              <a:buSzTx/>
              <a:buFontTx/>
              <a:buNone/>
              <a:tabLst/>
              <a:defRPr/>
            </a:pPr>
            <a:endParaRPr kumimoji="0" lang="en-US" sz="1600" b="1"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endParaRPr>
          </a:p>
        </p:txBody>
      </p:sp>
      <p:cxnSp>
        <p:nvCxnSpPr>
          <p:cNvPr id="54" name="Straight Connector 53">
            <a:extLst>
              <a:ext uri="{FF2B5EF4-FFF2-40B4-BE49-F238E27FC236}">
                <a16:creationId xmlns:a16="http://schemas.microsoft.com/office/drawing/2014/main" id="{8F7D8D3E-876C-4140-9A2B-70A6C0F03F59}"/>
              </a:ext>
            </a:extLst>
          </p:cNvPr>
          <p:cNvCxnSpPr>
            <a:cxnSpLocks/>
            <a:stCxn id="25" idx="4"/>
            <a:endCxn id="52" idx="0"/>
          </p:cNvCxnSpPr>
          <p:nvPr/>
        </p:nvCxnSpPr>
        <p:spPr>
          <a:xfrm flipH="1">
            <a:off x="8851581" y="2394499"/>
            <a:ext cx="1" cy="23377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A7EAA99A-96F9-47D8-BFAF-2D9B8F70E21F}"/>
              </a:ext>
            </a:extLst>
          </p:cNvPr>
          <p:cNvCxnSpPr>
            <a:cxnSpLocks/>
            <a:stCxn id="34" idx="4"/>
            <a:endCxn id="37" idx="0"/>
          </p:cNvCxnSpPr>
          <p:nvPr/>
        </p:nvCxnSpPr>
        <p:spPr>
          <a:xfrm flipH="1">
            <a:off x="9965631" y="2387171"/>
            <a:ext cx="11566" cy="1795003"/>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4" name="Oval 33">
            <a:extLst>
              <a:ext uri="{FF2B5EF4-FFF2-40B4-BE49-F238E27FC236}">
                <a16:creationId xmlns:a16="http://schemas.microsoft.com/office/drawing/2014/main" id="{12C0C826-68FF-41DE-B4C3-7EC9BE002AC3}"/>
              </a:ext>
            </a:extLst>
          </p:cNvPr>
          <p:cNvSpPr/>
          <p:nvPr/>
        </p:nvSpPr>
        <p:spPr>
          <a:xfrm>
            <a:off x="9765648" y="1949063"/>
            <a:ext cx="423097" cy="438108"/>
          </a:xfrm>
          <a:prstGeom prst="ellipse">
            <a:avLst/>
          </a:prstGeom>
          <a:solidFill>
            <a:schemeClr val="tx2"/>
          </a:solidFill>
        </p:spPr>
        <p:style>
          <a:lnRef idx="3">
            <a:schemeClr val="lt1"/>
          </a:lnRef>
          <a:fillRef idx="1">
            <a:schemeClr val="accent2"/>
          </a:fillRef>
          <a:effectRef idx="1">
            <a:schemeClr val="accent2"/>
          </a:effectRef>
          <a:fontRef idx="minor">
            <a:schemeClr val="lt1"/>
          </a:fontRef>
        </p:style>
      </p:sp>
      <p:cxnSp>
        <p:nvCxnSpPr>
          <p:cNvPr id="36" name="Straight Connector 35">
            <a:extLst>
              <a:ext uri="{FF2B5EF4-FFF2-40B4-BE49-F238E27FC236}">
                <a16:creationId xmlns:a16="http://schemas.microsoft.com/office/drawing/2014/main" id="{C2B94032-28DD-40BA-B534-476CA1B4C58F}"/>
              </a:ext>
            </a:extLst>
          </p:cNvPr>
          <p:cNvCxnSpPr>
            <a:cxnSpLocks/>
            <a:stCxn id="12" idx="4"/>
            <a:endCxn id="38" idx="0"/>
          </p:cNvCxnSpPr>
          <p:nvPr/>
        </p:nvCxnSpPr>
        <p:spPr>
          <a:xfrm>
            <a:off x="11039661" y="2551791"/>
            <a:ext cx="217" cy="608545"/>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4BB5CE1D-DFC2-439C-A4B6-B468389DAF9D}"/>
              </a:ext>
            </a:extLst>
          </p:cNvPr>
          <p:cNvSpPr txBox="1"/>
          <p:nvPr/>
        </p:nvSpPr>
        <p:spPr>
          <a:xfrm>
            <a:off x="9189402" y="4182174"/>
            <a:ext cx="1552457" cy="2437742"/>
          </a:xfrm>
          <a:prstGeom prst="rect">
            <a:avLst/>
          </a:prstGeom>
          <a:noFill/>
        </p:spPr>
        <p:txBody>
          <a:bodyPr wrap="square" lIns="179161" tIns="143331" rIns="89606"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600" b="1"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Dec. 2018</a:t>
            </a:r>
          </a:p>
          <a:p>
            <a:pPr lvl="0" algn="ctr" defTabSz="895601">
              <a:lnSpc>
                <a:spcPct val="90000"/>
              </a:lnSpc>
              <a:spcAft>
                <a:spcPts val="588"/>
              </a:spcAft>
              <a:defRPr/>
            </a:pPr>
            <a:r>
              <a:rPr lang="en-US" sz="1600" dirty="0">
                <a:solidFill>
                  <a:srgbClr val="1A1A1A"/>
                </a:solidFill>
                <a:latin typeface="Segoe UI" panose="020B0502040204020203" pitchFamily="34" charset="0"/>
                <a:cs typeface="Segoe UI" panose="020B0502040204020203" pitchFamily="34" charset="0"/>
              </a:rPr>
              <a:t>.NET Core 2.2 released</a:t>
            </a:r>
          </a:p>
          <a:p>
            <a:pPr lvl="0" algn="ctr" defTabSz="895601">
              <a:lnSpc>
                <a:spcPct val="90000"/>
              </a:lnSpc>
              <a:spcAft>
                <a:spcPts val="588"/>
              </a:spcAft>
              <a:defRPr/>
            </a:pPr>
            <a:r>
              <a:rPr lang="en-US" sz="1600" dirty="0">
                <a:solidFill>
                  <a:srgbClr val="1A1A1A"/>
                </a:solidFill>
                <a:latin typeface="Segoe UI" panose="020B0502040204020203" pitchFamily="34" charset="0"/>
                <a:cs typeface="Segoe UI" panose="020B0502040204020203" pitchFamily="34" charset="0"/>
              </a:rPr>
              <a:t>.NET Core 3.0 preview</a:t>
            </a:r>
            <a:br>
              <a:rPr lang="en-US" sz="1600" dirty="0">
                <a:solidFill>
                  <a:srgbClr val="1A1A1A"/>
                </a:solidFill>
                <a:latin typeface="Segoe UI" panose="020B0502040204020203" pitchFamily="34" charset="0"/>
                <a:cs typeface="Segoe UI" panose="020B0502040204020203" pitchFamily="34" charset="0"/>
              </a:rPr>
            </a:br>
            <a:br>
              <a:rPr lang="en-US" sz="1600" dirty="0">
                <a:solidFill>
                  <a:srgbClr val="1A1A1A"/>
                </a:solidFill>
                <a:latin typeface="Segoe UI" panose="020B0502040204020203" pitchFamily="34" charset="0"/>
                <a:cs typeface="Segoe UI" panose="020B0502040204020203" pitchFamily="34" charset="0"/>
              </a:rPr>
            </a:br>
            <a:r>
              <a:rPr lang="en-US" sz="1600" b="1" i="1" dirty="0">
                <a:solidFill>
                  <a:srgbClr val="1A1A1A"/>
                </a:solidFill>
                <a:latin typeface="Segoe UI" panose="020B0502040204020203" pitchFamily="34" charset="0"/>
                <a:cs typeface="Segoe UI" panose="020B0502040204020203" pitchFamily="34" charset="0"/>
              </a:rPr>
              <a:t>WinForms and WPF go open source</a:t>
            </a:r>
            <a:endParaRPr kumimoji="0" lang="en-US" sz="1600" b="1" i="1" u="none" strike="noStrike" kern="1200" cap="none" spc="0" normalizeH="0" baseline="0" noProof="0" dirty="0">
              <a:ln>
                <a:noFill/>
              </a:ln>
              <a:solidFill>
                <a:srgbClr val="1A1A1A"/>
              </a:solidFill>
              <a:effectLst/>
              <a:uLnTx/>
              <a:uFillTx/>
              <a:latin typeface="Segoe UI" panose="020B0502040204020203" pitchFamily="34" charset="0"/>
              <a:cs typeface="Segoe UI" panose="020B0502040204020203" pitchFamily="34" charset="0"/>
            </a:endParaRPr>
          </a:p>
        </p:txBody>
      </p:sp>
      <p:sp>
        <p:nvSpPr>
          <p:cNvPr id="38" name="TextBox 37">
            <a:extLst>
              <a:ext uri="{FF2B5EF4-FFF2-40B4-BE49-F238E27FC236}">
                <a16:creationId xmlns:a16="http://schemas.microsoft.com/office/drawing/2014/main" id="{F1B724A0-1C4C-4B14-BFB4-B1F8FF692CA6}"/>
              </a:ext>
            </a:extLst>
          </p:cNvPr>
          <p:cNvSpPr txBox="1"/>
          <p:nvPr/>
        </p:nvSpPr>
        <p:spPr>
          <a:xfrm>
            <a:off x="10263649" y="3160336"/>
            <a:ext cx="1552457" cy="809604"/>
          </a:xfrm>
          <a:prstGeom prst="rect">
            <a:avLst/>
          </a:prstGeom>
          <a:noFill/>
        </p:spPr>
        <p:txBody>
          <a:bodyPr wrap="square" lIns="179161" tIns="143331" rIns="89606"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600" b="1"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Fall</a:t>
            </a:r>
            <a:r>
              <a:rPr kumimoji="0" lang="en-US" sz="1600" b="1" i="0" u="none" strike="noStrike" kern="1200" cap="none" spc="0" normalizeH="0" noProof="0" dirty="0">
                <a:ln>
                  <a:noFill/>
                </a:ln>
                <a:solidFill>
                  <a:srgbClr val="1A1A1A"/>
                </a:solidFill>
                <a:effectLst/>
                <a:uLnTx/>
                <a:uFillTx/>
                <a:latin typeface="Segoe UI" panose="020B0502040204020203" pitchFamily="34" charset="0"/>
                <a:ea typeface="+mn-ea"/>
                <a:cs typeface="Segoe UI" panose="020B0502040204020203" pitchFamily="34" charset="0"/>
              </a:rPr>
              <a:t> 2019</a:t>
            </a:r>
            <a:endParaRPr kumimoji="0" lang="en-US" sz="1600" b="1"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endParaRPr>
          </a:p>
          <a:p>
            <a:pPr lvl="0" algn="ctr" defTabSz="895601">
              <a:lnSpc>
                <a:spcPct val="90000"/>
              </a:lnSpc>
              <a:spcAft>
                <a:spcPts val="588"/>
              </a:spcAft>
              <a:defRPr/>
            </a:pPr>
            <a:r>
              <a:rPr lang="en-US" sz="1600" dirty="0">
                <a:solidFill>
                  <a:srgbClr val="1A1A1A"/>
                </a:solidFill>
                <a:latin typeface="Segoe UI" panose="020B0502040204020203" pitchFamily="34" charset="0"/>
                <a:cs typeface="Segoe UI" panose="020B0502040204020203" pitchFamily="34" charset="0"/>
              </a:rPr>
              <a:t>.NET Core 3.0</a:t>
            </a:r>
            <a:endParaRPr kumimoji="0" lang="en-US" sz="1600" b="1" i="1" u="none" strike="noStrike" kern="1200" cap="none" spc="0" normalizeH="0" baseline="0" noProof="0" dirty="0">
              <a:ln>
                <a:noFill/>
              </a:ln>
              <a:solidFill>
                <a:srgbClr val="1A1A1A"/>
              </a:solidFill>
              <a:effectLst/>
              <a:uLnTx/>
              <a:uFillTx/>
              <a:latin typeface="Segoe UI" panose="020B0502040204020203" pitchFamily="34" charset="0"/>
              <a:cs typeface="Segoe UI" panose="020B0502040204020203" pitchFamily="34" charset="0"/>
            </a:endParaRPr>
          </a:p>
        </p:txBody>
      </p:sp>
      <p:sp>
        <p:nvSpPr>
          <p:cNvPr id="7" name="Title 6">
            <a:extLst>
              <a:ext uri="{FF2B5EF4-FFF2-40B4-BE49-F238E27FC236}">
                <a16:creationId xmlns:a16="http://schemas.microsoft.com/office/drawing/2014/main" id="{D30A3C5E-22F5-47E3-A327-2E7E88CF3D8A}"/>
              </a:ext>
            </a:extLst>
          </p:cNvPr>
          <p:cNvSpPr>
            <a:spLocks noGrp="1"/>
          </p:cNvSpPr>
          <p:nvPr>
            <p:ph type="title"/>
          </p:nvPr>
        </p:nvSpPr>
        <p:spPr/>
        <p:txBody>
          <a:bodyPr/>
          <a:lstStyle/>
          <a:p>
            <a:r>
              <a:rPr lang="en-US"/>
              <a:t>.NET Open Source Journey</a:t>
            </a:r>
          </a:p>
        </p:txBody>
      </p:sp>
      <p:sp>
        <p:nvSpPr>
          <p:cNvPr id="19" name="Oval 18">
            <a:extLst>
              <a:ext uri="{FF2B5EF4-FFF2-40B4-BE49-F238E27FC236}">
                <a16:creationId xmlns:a16="http://schemas.microsoft.com/office/drawing/2014/main" id="{2FF4EDE2-185A-4B23-9B9A-031828FBF8D4}"/>
              </a:ext>
            </a:extLst>
          </p:cNvPr>
          <p:cNvSpPr/>
          <p:nvPr/>
        </p:nvSpPr>
        <p:spPr>
          <a:xfrm>
            <a:off x="688674" y="1949988"/>
            <a:ext cx="423097" cy="438108"/>
          </a:xfrm>
          <a:prstGeom prst="ellipse">
            <a:avLst/>
          </a:prstGeom>
          <a:solidFill>
            <a:schemeClr val="tx2"/>
          </a:solidFill>
        </p:spPr>
        <p:style>
          <a:lnRef idx="3">
            <a:schemeClr val="lt1"/>
          </a:lnRef>
          <a:fillRef idx="1">
            <a:schemeClr val="accent2"/>
          </a:fillRef>
          <a:effectRef idx="1">
            <a:schemeClr val="accent2"/>
          </a:effectRef>
          <a:fontRef idx="minor">
            <a:schemeClr val="lt1"/>
          </a:fontRef>
        </p:style>
      </p:sp>
    </p:spTree>
    <p:extLst>
      <p:ext uri="{BB962C8B-B14F-4D97-AF65-F5344CB8AC3E}">
        <p14:creationId xmlns:p14="http://schemas.microsoft.com/office/powerpoint/2010/main" val="3840521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anim calcmode="lin" valueType="num">
                                      <p:cBhvr>
                                        <p:cTn id="8" dur="500" fill="hold"/>
                                        <p:tgtEl>
                                          <p:spTgt spid="26"/>
                                        </p:tgtEl>
                                        <p:attrNameLst>
                                          <p:attrName>ppt_x</p:attrName>
                                        </p:attrNameLst>
                                      </p:cBhvr>
                                      <p:tavLst>
                                        <p:tav tm="0">
                                          <p:val>
                                            <p:strVal val="#ppt_x"/>
                                          </p:val>
                                        </p:tav>
                                        <p:tav tm="100000">
                                          <p:val>
                                            <p:strVal val="#ppt_x"/>
                                          </p:val>
                                        </p:tav>
                                      </p:tavLst>
                                    </p:anim>
                                    <p:anim calcmode="lin" valueType="num">
                                      <p:cBhvr>
                                        <p:cTn id="9" dur="500" fill="hold"/>
                                        <p:tgtEl>
                                          <p:spTgt spid="2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fade">
                                      <p:cBhvr>
                                        <p:cTn id="12" dur="500"/>
                                        <p:tgtEl>
                                          <p:spTgt spid="30"/>
                                        </p:tgtEl>
                                      </p:cBhvr>
                                    </p:animEffect>
                                    <p:anim calcmode="lin" valueType="num">
                                      <p:cBhvr>
                                        <p:cTn id="13" dur="500" fill="hold"/>
                                        <p:tgtEl>
                                          <p:spTgt spid="30"/>
                                        </p:tgtEl>
                                        <p:attrNameLst>
                                          <p:attrName>ppt_x</p:attrName>
                                        </p:attrNameLst>
                                      </p:cBhvr>
                                      <p:tavLst>
                                        <p:tav tm="0">
                                          <p:val>
                                            <p:strVal val="#ppt_x"/>
                                          </p:val>
                                        </p:tav>
                                        <p:tav tm="100000">
                                          <p:val>
                                            <p:strVal val="#ppt_x"/>
                                          </p:val>
                                        </p:tav>
                                      </p:tavLst>
                                    </p:anim>
                                    <p:anim calcmode="lin" valueType="num">
                                      <p:cBhvr>
                                        <p:cTn id="14" dur="500" fill="hold"/>
                                        <p:tgtEl>
                                          <p:spTgt spid="30"/>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33"/>
                                        </p:tgtEl>
                                        <p:attrNameLst>
                                          <p:attrName>style.visibility</p:attrName>
                                        </p:attrNameLst>
                                      </p:cBhvr>
                                      <p:to>
                                        <p:strVal val="visible"/>
                                      </p:to>
                                    </p:set>
                                    <p:animEffect transition="in" filter="fade">
                                      <p:cBhvr>
                                        <p:cTn id="17" dur="500"/>
                                        <p:tgtEl>
                                          <p:spTgt spid="33"/>
                                        </p:tgtEl>
                                      </p:cBhvr>
                                    </p:animEffect>
                                    <p:anim calcmode="lin" valueType="num">
                                      <p:cBhvr>
                                        <p:cTn id="18" dur="500" fill="hold"/>
                                        <p:tgtEl>
                                          <p:spTgt spid="33"/>
                                        </p:tgtEl>
                                        <p:attrNameLst>
                                          <p:attrName>ppt_x</p:attrName>
                                        </p:attrNameLst>
                                      </p:cBhvr>
                                      <p:tavLst>
                                        <p:tav tm="0">
                                          <p:val>
                                            <p:strVal val="#ppt_x"/>
                                          </p:val>
                                        </p:tav>
                                        <p:tav tm="100000">
                                          <p:val>
                                            <p:strVal val="#ppt_x"/>
                                          </p:val>
                                        </p:tav>
                                      </p:tavLst>
                                    </p:anim>
                                    <p:anim calcmode="lin" valueType="num">
                                      <p:cBhvr>
                                        <p:cTn id="19" dur="500" fill="hold"/>
                                        <p:tgtEl>
                                          <p:spTgt spid="33"/>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39"/>
                                        </p:tgtEl>
                                        <p:attrNameLst>
                                          <p:attrName>style.visibility</p:attrName>
                                        </p:attrNameLst>
                                      </p:cBhvr>
                                      <p:to>
                                        <p:strVal val="visible"/>
                                      </p:to>
                                    </p:set>
                                    <p:animEffect transition="in" filter="fade">
                                      <p:cBhvr>
                                        <p:cTn id="22" dur="500"/>
                                        <p:tgtEl>
                                          <p:spTgt spid="39"/>
                                        </p:tgtEl>
                                      </p:cBhvr>
                                    </p:animEffect>
                                    <p:anim calcmode="lin" valueType="num">
                                      <p:cBhvr>
                                        <p:cTn id="23" dur="500" fill="hold"/>
                                        <p:tgtEl>
                                          <p:spTgt spid="39"/>
                                        </p:tgtEl>
                                        <p:attrNameLst>
                                          <p:attrName>ppt_x</p:attrName>
                                        </p:attrNameLst>
                                      </p:cBhvr>
                                      <p:tavLst>
                                        <p:tav tm="0">
                                          <p:val>
                                            <p:strVal val="#ppt_x"/>
                                          </p:val>
                                        </p:tav>
                                        <p:tav tm="100000">
                                          <p:val>
                                            <p:strVal val="#ppt_x"/>
                                          </p:val>
                                        </p:tav>
                                      </p:tavLst>
                                    </p:anim>
                                    <p:anim calcmode="lin" valueType="num">
                                      <p:cBhvr>
                                        <p:cTn id="24" dur="500" fill="hold"/>
                                        <p:tgtEl>
                                          <p:spTgt spid="39"/>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43"/>
                                        </p:tgtEl>
                                        <p:attrNameLst>
                                          <p:attrName>style.visibility</p:attrName>
                                        </p:attrNameLst>
                                      </p:cBhvr>
                                      <p:to>
                                        <p:strVal val="visible"/>
                                      </p:to>
                                    </p:set>
                                    <p:animEffect transition="in" filter="fade">
                                      <p:cBhvr>
                                        <p:cTn id="27" dur="500"/>
                                        <p:tgtEl>
                                          <p:spTgt spid="43"/>
                                        </p:tgtEl>
                                      </p:cBhvr>
                                    </p:animEffect>
                                    <p:anim calcmode="lin" valueType="num">
                                      <p:cBhvr>
                                        <p:cTn id="28" dur="500" fill="hold"/>
                                        <p:tgtEl>
                                          <p:spTgt spid="43"/>
                                        </p:tgtEl>
                                        <p:attrNameLst>
                                          <p:attrName>ppt_x</p:attrName>
                                        </p:attrNameLst>
                                      </p:cBhvr>
                                      <p:tavLst>
                                        <p:tav tm="0">
                                          <p:val>
                                            <p:strVal val="#ppt_x"/>
                                          </p:val>
                                        </p:tav>
                                        <p:tav tm="100000">
                                          <p:val>
                                            <p:strVal val="#ppt_x"/>
                                          </p:val>
                                        </p:tav>
                                      </p:tavLst>
                                    </p:anim>
                                    <p:anim calcmode="lin" valueType="num">
                                      <p:cBhvr>
                                        <p:cTn id="29" dur="500" fill="hold"/>
                                        <p:tgtEl>
                                          <p:spTgt spid="43"/>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46"/>
                                        </p:tgtEl>
                                        <p:attrNameLst>
                                          <p:attrName>style.visibility</p:attrName>
                                        </p:attrNameLst>
                                      </p:cBhvr>
                                      <p:to>
                                        <p:strVal val="visible"/>
                                      </p:to>
                                    </p:set>
                                    <p:animEffect transition="in" filter="fade">
                                      <p:cBhvr>
                                        <p:cTn id="32" dur="500"/>
                                        <p:tgtEl>
                                          <p:spTgt spid="46"/>
                                        </p:tgtEl>
                                      </p:cBhvr>
                                    </p:animEffect>
                                    <p:anim calcmode="lin" valueType="num">
                                      <p:cBhvr>
                                        <p:cTn id="33" dur="500" fill="hold"/>
                                        <p:tgtEl>
                                          <p:spTgt spid="46"/>
                                        </p:tgtEl>
                                        <p:attrNameLst>
                                          <p:attrName>ppt_x</p:attrName>
                                        </p:attrNameLst>
                                      </p:cBhvr>
                                      <p:tavLst>
                                        <p:tav tm="0">
                                          <p:val>
                                            <p:strVal val="#ppt_x"/>
                                          </p:val>
                                        </p:tav>
                                        <p:tav tm="100000">
                                          <p:val>
                                            <p:strVal val="#ppt_x"/>
                                          </p:val>
                                        </p:tav>
                                      </p:tavLst>
                                    </p:anim>
                                    <p:anim calcmode="lin" valueType="num">
                                      <p:cBhvr>
                                        <p:cTn id="34" dur="500" fill="hold"/>
                                        <p:tgtEl>
                                          <p:spTgt spid="46"/>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52"/>
                                        </p:tgtEl>
                                        <p:attrNameLst>
                                          <p:attrName>style.visibility</p:attrName>
                                        </p:attrNameLst>
                                      </p:cBhvr>
                                      <p:to>
                                        <p:strVal val="visible"/>
                                      </p:to>
                                    </p:set>
                                    <p:animEffect transition="in" filter="fade">
                                      <p:cBhvr>
                                        <p:cTn id="37" dur="500"/>
                                        <p:tgtEl>
                                          <p:spTgt spid="52"/>
                                        </p:tgtEl>
                                      </p:cBhvr>
                                    </p:animEffect>
                                    <p:anim calcmode="lin" valueType="num">
                                      <p:cBhvr>
                                        <p:cTn id="38" dur="500" fill="hold"/>
                                        <p:tgtEl>
                                          <p:spTgt spid="52"/>
                                        </p:tgtEl>
                                        <p:attrNameLst>
                                          <p:attrName>ppt_x</p:attrName>
                                        </p:attrNameLst>
                                      </p:cBhvr>
                                      <p:tavLst>
                                        <p:tav tm="0">
                                          <p:val>
                                            <p:strVal val="#ppt_x"/>
                                          </p:val>
                                        </p:tav>
                                        <p:tav tm="100000">
                                          <p:val>
                                            <p:strVal val="#ppt_x"/>
                                          </p:val>
                                        </p:tav>
                                      </p:tavLst>
                                    </p:anim>
                                    <p:anim calcmode="lin" valueType="num">
                                      <p:cBhvr>
                                        <p:cTn id="39" dur="500" fill="hold"/>
                                        <p:tgtEl>
                                          <p:spTgt spid="52"/>
                                        </p:tgtEl>
                                        <p:attrNameLst>
                                          <p:attrName>ppt_y</p:attrName>
                                        </p:attrNameLst>
                                      </p:cBhvr>
                                      <p:tavLst>
                                        <p:tav tm="0">
                                          <p:val>
                                            <p:strVal val="#ppt_y+.1"/>
                                          </p:val>
                                        </p:tav>
                                        <p:tav tm="100000">
                                          <p:val>
                                            <p:strVal val="#ppt_y"/>
                                          </p:val>
                                        </p:tav>
                                      </p:tavLst>
                                    </p:anim>
                                  </p:childTnLst>
                                </p:cTn>
                              </p:par>
                              <p:par>
                                <p:cTn id="40" presetID="22" presetClass="entr" presetSubtype="1" fill="hold" nodeType="withEffect">
                                  <p:stCondLst>
                                    <p:cond delay="0"/>
                                  </p:stCondLst>
                                  <p:childTnLst>
                                    <p:set>
                                      <p:cBhvr>
                                        <p:cTn id="41" dur="1" fill="hold">
                                          <p:stCondLst>
                                            <p:cond delay="0"/>
                                          </p:stCondLst>
                                        </p:cTn>
                                        <p:tgtEl>
                                          <p:spTgt spid="28"/>
                                        </p:tgtEl>
                                        <p:attrNameLst>
                                          <p:attrName>style.visibility</p:attrName>
                                        </p:attrNameLst>
                                      </p:cBhvr>
                                      <p:to>
                                        <p:strVal val="visible"/>
                                      </p:to>
                                    </p:set>
                                    <p:animEffect transition="in" filter="wipe(up)">
                                      <p:cBhvr>
                                        <p:cTn id="42" dur="500"/>
                                        <p:tgtEl>
                                          <p:spTgt spid="28"/>
                                        </p:tgtEl>
                                      </p:cBhvr>
                                    </p:animEffect>
                                  </p:childTnLst>
                                </p:cTn>
                              </p:par>
                              <p:par>
                                <p:cTn id="43" presetID="22" presetClass="entr" presetSubtype="1" fill="hold" nodeType="withEffect">
                                  <p:stCondLst>
                                    <p:cond delay="0"/>
                                  </p:stCondLst>
                                  <p:childTnLst>
                                    <p:set>
                                      <p:cBhvr>
                                        <p:cTn id="44" dur="1" fill="hold">
                                          <p:stCondLst>
                                            <p:cond delay="0"/>
                                          </p:stCondLst>
                                        </p:cTn>
                                        <p:tgtEl>
                                          <p:spTgt spid="32"/>
                                        </p:tgtEl>
                                        <p:attrNameLst>
                                          <p:attrName>style.visibility</p:attrName>
                                        </p:attrNameLst>
                                      </p:cBhvr>
                                      <p:to>
                                        <p:strVal val="visible"/>
                                      </p:to>
                                    </p:set>
                                    <p:animEffect transition="in" filter="wipe(up)">
                                      <p:cBhvr>
                                        <p:cTn id="45" dur="500"/>
                                        <p:tgtEl>
                                          <p:spTgt spid="32"/>
                                        </p:tgtEl>
                                      </p:cBhvr>
                                    </p:animEffect>
                                  </p:childTnLst>
                                </p:cTn>
                              </p:par>
                              <p:par>
                                <p:cTn id="46" presetID="22" presetClass="entr" presetSubtype="1" fill="hold" nodeType="withEffect">
                                  <p:stCondLst>
                                    <p:cond delay="0"/>
                                  </p:stCondLst>
                                  <p:childTnLst>
                                    <p:set>
                                      <p:cBhvr>
                                        <p:cTn id="47" dur="1" fill="hold">
                                          <p:stCondLst>
                                            <p:cond delay="0"/>
                                          </p:stCondLst>
                                        </p:cTn>
                                        <p:tgtEl>
                                          <p:spTgt spid="35"/>
                                        </p:tgtEl>
                                        <p:attrNameLst>
                                          <p:attrName>style.visibility</p:attrName>
                                        </p:attrNameLst>
                                      </p:cBhvr>
                                      <p:to>
                                        <p:strVal val="visible"/>
                                      </p:to>
                                    </p:set>
                                    <p:animEffect transition="in" filter="wipe(up)">
                                      <p:cBhvr>
                                        <p:cTn id="48" dur="500"/>
                                        <p:tgtEl>
                                          <p:spTgt spid="35"/>
                                        </p:tgtEl>
                                      </p:cBhvr>
                                    </p:animEffect>
                                  </p:childTnLst>
                                </p:cTn>
                              </p:par>
                              <p:par>
                                <p:cTn id="49" presetID="22" presetClass="entr" presetSubtype="1" fill="hold" nodeType="withEffect">
                                  <p:stCondLst>
                                    <p:cond delay="0"/>
                                  </p:stCondLst>
                                  <p:childTnLst>
                                    <p:set>
                                      <p:cBhvr>
                                        <p:cTn id="50" dur="1" fill="hold">
                                          <p:stCondLst>
                                            <p:cond delay="0"/>
                                          </p:stCondLst>
                                        </p:cTn>
                                        <p:tgtEl>
                                          <p:spTgt spid="42"/>
                                        </p:tgtEl>
                                        <p:attrNameLst>
                                          <p:attrName>style.visibility</p:attrName>
                                        </p:attrNameLst>
                                      </p:cBhvr>
                                      <p:to>
                                        <p:strVal val="visible"/>
                                      </p:to>
                                    </p:set>
                                    <p:animEffect transition="in" filter="wipe(up)">
                                      <p:cBhvr>
                                        <p:cTn id="51" dur="500"/>
                                        <p:tgtEl>
                                          <p:spTgt spid="42"/>
                                        </p:tgtEl>
                                      </p:cBhvr>
                                    </p:animEffect>
                                  </p:childTnLst>
                                </p:cTn>
                              </p:par>
                              <p:par>
                                <p:cTn id="52" presetID="22" presetClass="entr" presetSubtype="1" fill="hold" nodeType="withEffect">
                                  <p:stCondLst>
                                    <p:cond delay="0"/>
                                  </p:stCondLst>
                                  <p:childTnLst>
                                    <p:set>
                                      <p:cBhvr>
                                        <p:cTn id="53" dur="1" fill="hold">
                                          <p:stCondLst>
                                            <p:cond delay="0"/>
                                          </p:stCondLst>
                                        </p:cTn>
                                        <p:tgtEl>
                                          <p:spTgt spid="45"/>
                                        </p:tgtEl>
                                        <p:attrNameLst>
                                          <p:attrName>style.visibility</p:attrName>
                                        </p:attrNameLst>
                                      </p:cBhvr>
                                      <p:to>
                                        <p:strVal val="visible"/>
                                      </p:to>
                                    </p:set>
                                    <p:animEffect transition="in" filter="wipe(up)">
                                      <p:cBhvr>
                                        <p:cTn id="54" dur="500"/>
                                        <p:tgtEl>
                                          <p:spTgt spid="45"/>
                                        </p:tgtEl>
                                      </p:cBhvr>
                                    </p:animEffect>
                                  </p:childTnLst>
                                </p:cTn>
                              </p:par>
                              <p:par>
                                <p:cTn id="55" presetID="22" presetClass="entr" presetSubtype="1" fill="hold" nodeType="withEffect">
                                  <p:stCondLst>
                                    <p:cond delay="0"/>
                                  </p:stCondLst>
                                  <p:childTnLst>
                                    <p:set>
                                      <p:cBhvr>
                                        <p:cTn id="56" dur="1" fill="hold">
                                          <p:stCondLst>
                                            <p:cond delay="0"/>
                                          </p:stCondLst>
                                        </p:cTn>
                                        <p:tgtEl>
                                          <p:spTgt spid="48"/>
                                        </p:tgtEl>
                                        <p:attrNameLst>
                                          <p:attrName>style.visibility</p:attrName>
                                        </p:attrNameLst>
                                      </p:cBhvr>
                                      <p:to>
                                        <p:strVal val="visible"/>
                                      </p:to>
                                    </p:set>
                                    <p:animEffect transition="in" filter="wipe(up)">
                                      <p:cBhvr>
                                        <p:cTn id="57" dur="500"/>
                                        <p:tgtEl>
                                          <p:spTgt spid="48"/>
                                        </p:tgtEl>
                                      </p:cBhvr>
                                    </p:animEffect>
                                  </p:childTnLst>
                                </p:cTn>
                              </p:par>
                              <p:par>
                                <p:cTn id="58" presetID="22" presetClass="entr" presetSubtype="1" fill="hold" nodeType="withEffect">
                                  <p:stCondLst>
                                    <p:cond delay="0"/>
                                  </p:stCondLst>
                                  <p:childTnLst>
                                    <p:set>
                                      <p:cBhvr>
                                        <p:cTn id="59" dur="1" fill="hold">
                                          <p:stCondLst>
                                            <p:cond delay="0"/>
                                          </p:stCondLst>
                                        </p:cTn>
                                        <p:tgtEl>
                                          <p:spTgt spid="54"/>
                                        </p:tgtEl>
                                        <p:attrNameLst>
                                          <p:attrName>style.visibility</p:attrName>
                                        </p:attrNameLst>
                                      </p:cBhvr>
                                      <p:to>
                                        <p:strVal val="visible"/>
                                      </p:to>
                                    </p:set>
                                    <p:animEffect transition="in" filter="wipe(up)">
                                      <p:cBhvr>
                                        <p:cTn id="60" dur="500"/>
                                        <p:tgtEl>
                                          <p:spTgt spid="54"/>
                                        </p:tgtEl>
                                      </p:cBhvr>
                                    </p:animEffect>
                                  </p:childTnLst>
                                </p:cTn>
                              </p:par>
                              <p:par>
                                <p:cTn id="61" presetID="22" presetClass="entr" presetSubtype="1" fill="hold" nodeType="withEffect">
                                  <p:stCondLst>
                                    <p:cond delay="0"/>
                                  </p:stCondLst>
                                  <p:childTnLst>
                                    <p:set>
                                      <p:cBhvr>
                                        <p:cTn id="62" dur="1" fill="hold">
                                          <p:stCondLst>
                                            <p:cond delay="0"/>
                                          </p:stCondLst>
                                        </p:cTn>
                                        <p:tgtEl>
                                          <p:spTgt spid="58"/>
                                        </p:tgtEl>
                                        <p:attrNameLst>
                                          <p:attrName>style.visibility</p:attrName>
                                        </p:attrNameLst>
                                      </p:cBhvr>
                                      <p:to>
                                        <p:strVal val="visible"/>
                                      </p:to>
                                    </p:set>
                                    <p:animEffect transition="in" filter="wipe(up)">
                                      <p:cBhvr>
                                        <p:cTn id="63" dur="500"/>
                                        <p:tgtEl>
                                          <p:spTgt spid="58"/>
                                        </p:tgtEl>
                                      </p:cBhvr>
                                    </p:animEffect>
                                  </p:childTnLst>
                                </p:cTn>
                              </p:par>
                              <p:par>
                                <p:cTn id="64" presetID="22" presetClass="entr" presetSubtype="1" fill="hold" nodeType="withEffect">
                                  <p:stCondLst>
                                    <p:cond delay="0"/>
                                  </p:stCondLst>
                                  <p:childTnLst>
                                    <p:set>
                                      <p:cBhvr>
                                        <p:cTn id="65" dur="1" fill="hold">
                                          <p:stCondLst>
                                            <p:cond delay="0"/>
                                          </p:stCondLst>
                                        </p:cTn>
                                        <p:tgtEl>
                                          <p:spTgt spid="36"/>
                                        </p:tgtEl>
                                        <p:attrNameLst>
                                          <p:attrName>style.visibility</p:attrName>
                                        </p:attrNameLst>
                                      </p:cBhvr>
                                      <p:to>
                                        <p:strVal val="visible"/>
                                      </p:to>
                                    </p:set>
                                    <p:animEffect transition="in" filter="wipe(up)">
                                      <p:cBhvr>
                                        <p:cTn id="66" dur="500"/>
                                        <p:tgtEl>
                                          <p:spTgt spid="36"/>
                                        </p:tgtEl>
                                      </p:cBhvr>
                                    </p:animEffect>
                                  </p:childTnLst>
                                </p:cTn>
                              </p:par>
                              <p:par>
                                <p:cTn id="67" presetID="42" presetClass="entr" presetSubtype="0" fill="hold" grpId="0" nodeType="withEffect">
                                  <p:stCondLst>
                                    <p:cond delay="0"/>
                                  </p:stCondLst>
                                  <p:childTnLst>
                                    <p:set>
                                      <p:cBhvr>
                                        <p:cTn id="68" dur="1" fill="hold">
                                          <p:stCondLst>
                                            <p:cond delay="0"/>
                                          </p:stCondLst>
                                        </p:cTn>
                                        <p:tgtEl>
                                          <p:spTgt spid="37"/>
                                        </p:tgtEl>
                                        <p:attrNameLst>
                                          <p:attrName>style.visibility</p:attrName>
                                        </p:attrNameLst>
                                      </p:cBhvr>
                                      <p:to>
                                        <p:strVal val="visible"/>
                                      </p:to>
                                    </p:set>
                                    <p:animEffect transition="in" filter="fade">
                                      <p:cBhvr>
                                        <p:cTn id="69" dur="500"/>
                                        <p:tgtEl>
                                          <p:spTgt spid="37"/>
                                        </p:tgtEl>
                                      </p:cBhvr>
                                    </p:animEffect>
                                    <p:anim calcmode="lin" valueType="num">
                                      <p:cBhvr>
                                        <p:cTn id="70" dur="500" fill="hold"/>
                                        <p:tgtEl>
                                          <p:spTgt spid="37"/>
                                        </p:tgtEl>
                                        <p:attrNameLst>
                                          <p:attrName>ppt_x</p:attrName>
                                        </p:attrNameLst>
                                      </p:cBhvr>
                                      <p:tavLst>
                                        <p:tav tm="0">
                                          <p:val>
                                            <p:strVal val="#ppt_x"/>
                                          </p:val>
                                        </p:tav>
                                        <p:tav tm="100000">
                                          <p:val>
                                            <p:strVal val="#ppt_x"/>
                                          </p:val>
                                        </p:tav>
                                      </p:tavLst>
                                    </p:anim>
                                    <p:anim calcmode="lin" valueType="num">
                                      <p:cBhvr>
                                        <p:cTn id="71" dur="500" fill="hold"/>
                                        <p:tgtEl>
                                          <p:spTgt spid="37"/>
                                        </p:tgtEl>
                                        <p:attrNameLst>
                                          <p:attrName>ppt_y</p:attrName>
                                        </p:attrNameLst>
                                      </p:cBhvr>
                                      <p:tavLst>
                                        <p:tav tm="0">
                                          <p:val>
                                            <p:strVal val="#ppt_y+.1"/>
                                          </p:val>
                                        </p:tav>
                                        <p:tav tm="100000">
                                          <p:val>
                                            <p:strVal val="#ppt_y"/>
                                          </p:val>
                                        </p:tav>
                                      </p:tavLst>
                                    </p:anim>
                                  </p:childTnLst>
                                </p:cTn>
                              </p:par>
                              <p:par>
                                <p:cTn id="72" presetID="42" presetClass="entr" presetSubtype="0" fill="hold" grpId="0" nodeType="withEffect">
                                  <p:stCondLst>
                                    <p:cond delay="0"/>
                                  </p:stCondLst>
                                  <p:childTnLst>
                                    <p:set>
                                      <p:cBhvr>
                                        <p:cTn id="73" dur="1" fill="hold">
                                          <p:stCondLst>
                                            <p:cond delay="0"/>
                                          </p:stCondLst>
                                        </p:cTn>
                                        <p:tgtEl>
                                          <p:spTgt spid="38"/>
                                        </p:tgtEl>
                                        <p:attrNameLst>
                                          <p:attrName>style.visibility</p:attrName>
                                        </p:attrNameLst>
                                      </p:cBhvr>
                                      <p:to>
                                        <p:strVal val="visible"/>
                                      </p:to>
                                    </p:set>
                                    <p:animEffect transition="in" filter="fade">
                                      <p:cBhvr>
                                        <p:cTn id="74" dur="500"/>
                                        <p:tgtEl>
                                          <p:spTgt spid="38"/>
                                        </p:tgtEl>
                                      </p:cBhvr>
                                    </p:animEffect>
                                    <p:anim calcmode="lin" valueType="num">
                                      <p:cBhvr>
                                        <p:cTn id="75" dur="500" fill="hold"/>
                                        <p:tgtEl>
                                          <p:spTgt spid="38"/>
                                        </p:tgtEl>
                                        <p:attrNameLst>
                                          <p:attrName>ppt_x</p:attrName>
                                        </p:attrNameLst>
                                      </p:cBhvr>
                                      <p:tavLst>
                                        <p:tav tm="0">
                                          <p:val>
                                            <p:strVal val="#ppt_x"/>
                                          </p:val>
                                        </p:tav>
                                        <p:tav tm="100000">
                                          <p:val>
                                            <p:strVal val="#ppt_x"/>
                                          </p:val>
                                        </p:tav>
                                      </p:tavLst>
                                    </p:anim>
                                    <p:anim calcmode="lin" valueType="num">
                                      <p:cBhvr>
                                        <p:cTn id="76" dur="500" fill="hold"/>
                                        <p:tgtEl>
                                          <p:spTgt spid="3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30" grpId="0"/>
      <p:bldP spid="33" grpId="0"/>
      <p:bldP spid="39" grpId="0"/>
      <p:bldP spid="43" grpId="0"/>
      <p:bldP spid="46" grpId="0"/>
      <p:bldP spid="52" grpId="0"/>
      <p:bldP spid="37" grpId="0"/>
      <p:bldP spid="3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4AF3BE3-F58A-4FF7-95D0-AB61DC454A89}"/>
              </a:ext>
            </a:extLst>
          </p:cNvPr>
          <p:cNvSpPr/>
          <p:nvPr/>
        </p:nvSpPr>
        <p:spPr>
          <a:xfrm>
            <a:off x="1650670" y="1680796"/>
            <a:ext cx="8906493" cy="1569660"/>
          </a:xfrm>
          <a:prstGeom prst="rect">
            <a:avLst/>
          </a:prstGeom>
        </p:spPr>
        <p:txBody>
          <a:bodyPr wrap="square">
            <a:spAutoFit/>
          </a:bodyPr>
          <a:lstStyle/>
          <a:p>
            <a:pPr algn="ctr"/>
            <a:r>
              <a:rPr lang="en-US" sz="4800" b="1" dirty="0">
                <a:solidFill>
                  <a:schemeClr val="bg1"/>
                </a:solidFill>
              </a:rPr>
              <a:t>Now Available</a:t>
            </a:r>
            <a:br>
              <a:rPr lang="en-US" sz="4800" b="1" dirty="0">
                <a:solidFill>
                  <a:schemeClr val="bg1"/>
                </a:solidFill>
              </a:rPr>
            </a:br>
            <a:r>
              <a:rPr lang="en-US" sz="4800" b="1" dirty="0">
                <a:solidFill>
                  <a:schemeClr val="bg1"/>
                </a:solidFill>
              </a:rPr>
              <a:t>.NET Core 2.2!</a:t>
            </a:r>
          </a:p>
        </p:txBody>
      </p:sp>
      <p:sp>
        <p:nvSpPr>
          <p:cNvPr id="4" name="TextBox 3">
            <a:extLst>
              <a:ext uri="{FF2B5EF4-FFF2-40B4-BE49-F238E27FC236}">
                <a16:creationId xmlns:a16="http://schemas.microsoft.com/office/drawing/2014/main" id="{36B11CF6-AD68-4775-8CC3-3C677E47397D}"/>
              </a:ext>
            </a:extLst>
          </p:cNvPr>
          <p:cNvSpPr txBox="1"/>
          <p:nvPr/>
        </p:nvSpPr>
        <p:spPr>
          <a:xfrm>
            <a:off x="1650670" y="4253948"/>
            <a:ext cx="8906493" cy="615553"/>
          </a:xfrm>
          <a:prstGeom prst="rect">
            <a:avLst/>
          </a:prstGeom>
          <a:noFill/>
        </p:spPr>
        <p:txBody>
          <a:bodyPr wrap="square" lIns="0" tIns="0" rIns="0" bIns="0" rtlCol="0">
            <a:spAutoFit/>
          </a:bodyPr>
          <a:lstStyle/>
          <a:p>
            <a:pPr algn="ctr"/>
            <a:r>
              <a:rPr lang="en-US" sz="4000">
                <a:solidFill>
                  <a:schemeClr val="bg1"/>
                </a:solidFill>
              </a:rPr>
              <a:t>www.dot.net</a:t>
            </a:r>
          </a:p>
        </p:txBody>
      </p:sp>
    </p:spTree>
    <p:extLst>
      <p:ext uri="{BB962C8B-B14F-4D97-AF65-F5344CB8AC3E}">
        <p14:creationId xmlns:p14="http://schemas.microsoft.com/office/powerpoint/2010/main" val="2126291683"/>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B574475-E06B-447B-AF23-42665DD97822}"/>
              </a:ext>
            </a:extLst>
          </p:cNvPr>
          <p:cNvSpPr>
            <a:spLocks noGrp="1"/>
          </p:cNvSpPr>
          <p:nvPr>
            <p:ph type="title"/>
          </p:nvPr>
        </p:nvSpPr>
        <p:spPr>
          <a:xfrm>
            <a:off x="269240" y="289511"/>
            <a:ext cx="11655840" cy="899665"/>
          </a:xfrm>
        </p:spPr>
        <p:txBody>
          <a:bodyPr/>
          <a:lstStyle/>
          <a:p>
            <a:r>
              <a:rPr lang="en-US" sz="4800">
                <a:latin typeface="+mj-lt"/>
              </a:rPr>
              <a:t>.NET Core 2.2 Themes</a:t>
            </a:r>
          </a:p>
        </p:txBody>
      </p:sp>
      <p:sp>
        <p:nvSpPr>
          <p:cNvPr id="5" name="globe_2" title="Icon of a sphere made of lines">
            <a:extLst>
              <a:ext uri="{FF2B5EF4-FFF2-40B4-BE49-F238E27FC236}">
                <a16:creationId xmlns:a16="http://schemas.microsoft.com/office/drawing/2014/main" id="{B9170A96-0F48-41B6-8B52-6FC1F5424433}"/>
              </a:ext>
            </a:extLst>
          </p:cNvPr>
          <p:cNvSpPr>
            <a:spLocks noChangeAspect="1" noEditPoints="1"/>
          </p:cNvSpPr>
          <p:nvPr/>
        </p:nvSpPr>
        <p:spPr bwMode="auto">
          <a:xfrm>
            <a:off x="1947553" y="2274273"/>
            <a:ext cx="934877" cy="934877"/>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 name="cloud_2" title="Icon of a cloud made of two arrows pointing towards eachother">
            <a:extLst>
              <a:ext uri="{FF2B5EF4-FFF2-40B4-BE49-F238E27FC236}">
                <a16:creationId xmlns:a16="http://schemas.microsoft.com/office/drawing/2014/main" id="{A61DC775-A513-4EEC-865B-64B7A624CF7E}"/>
              </a:ext>
            </a:extLst>
          </p:cNvPr>
          <p:cNvSpPr>
            <a:spLocks noChangeAspect="1" noEditPoints="1"/>
          </p:cNvSpPr>
          <p:nvPr/>
        </p:nvSpPr>
        <p:spPr bwMode="auto">
          <a:xfrm>
            <a:off x="5428217" y="2274273"/>
            <a:ext cx="1546233" cy="892294"/>
          </a:xfrm>
          <a:custGeom>
            <a:avLst/>
            <a:gdLst>
              <a:gd name="T0" fmla="*/ 138 w 349"/>
              <a:gd name="T1" fmla="*/ 181 h 200"/>
              <a:gd name="T2" fmla="*/ 49 w 349"/>
              <a:gd name="T3" fmla="*/ 181 h 200"/>
              <a:gd name="T4" fmla="*/ 0 w 349"/>
              <a:gd name="T5" fmla="*/ 132 h 200"/>
              <a:gd name="T6" fmla="*/ 49 w 349"/>
              <a:gd name="T7" fmla="*/ 84 h 200"/>
              <a:gd name="T8" fmla="*/ 59 w 349"/>
              <a:gd name="T9" fmla="*/ 85 h 200"/>
              <a:gd name="T10" fmla="*/ 148 w 349"/>
              <a:gd name="T11" fmla="*/ 0 h 200"/>
              <a:gd name="T12" fmla="*/ 234 w 349"/>
              <a:gd name="T13" fmla="*/ 68 h 200"/>
              <a:gd name="T14" fmla="*/ 282 w 349"/>
              <a:gd name="T15" fmla="*/ 47 h 200"/>
              <a:gd name="T16" fmla="*/ 349 w 349"/>
              <a:gd name="T17" fmla="*/ 114 h 200"/>
              <a:gd name="T18" fmla="*/ 282 w 349"/>
              <a:gd name="T19" fmla="*/ 180 h 200"/>
              <a:gd name="T20" fmla="*/ 282 w 349"/>
              <a:gd name="T21" fmla="*/ 180 h 200"/>
              <a:gd name="T22" fmla="*/ 206 w 349"/>
              <a:gd name="T23" fmla="*/ 180 h 200"/>
              <a:gd name="T24" fmla="*/ 119 w 349"/>
              <a:gd name="T25" fmla="*/ 200 h 200"/>
              <a:gd name="T26" fmla="*/ 138 w 349"/>
              <a:gd name="T27" fmla="*/ 181 h 200"/>
              <a:gd name="T28" fmla="*/ 119 w 349"/>
              <a:gd name="T29" fmla="*/ 161 h 200"/>
              <a:gd name="T30" fmla="*/ 225 w 349"/>
              <a:gd name="T31" fmla="*/ 161 h 200"/>
              <a:gd name="T32" fmla="*/ 206 w 349"/>
              <a:gd name="T33" fmla="*/ 180 h 200"/>
              <a:gd name="T34" fmla="*/ 225 w 349"/>
              <a:gd name="T35"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9" h="200">
                <a:moveTo>
                  <a:pt x="138" y="181"/>
                </a:moveTo>
                <a:cubicBezTo>
                  <a:pt x="49" y="181"/>
                  <a:pt x="49" y="181"/>
                  <a:pt x="49" y="181"/>
                </a:cubicBezTo>
                <a:cubicBezTo>
                  <a:pt x="22" y="181"/>
                  <a:pt x="0" y="159"/>
                  <a:pt x="0" y="132"/>
                </a:cubicBezTo>
                <a:cubicBezTo>
                  <a:pt x="0" y="105"/>
                  <a:pt x="22" y="84"/>
                  <a:pt x="49" y="84"/>
                </a:cubicBezTo>
                <a:cubicBezTo>
                  <a:pt x="52" y="84"/>
                  <a:pt x="56" y="84"/>
                  <a:pt x="59" y="85"/>
                </a:cubicBezTo>
                <a:cubicBezTo>
                  <a:pt x="61" y="38"/>
                  <a:pt x="100" y="0"/>
                  <a:pt x="148" y="0"/>
                </a:cubicBezTo>
                <a:cubicBezTo>
                  <a:pt x="189" y="0"/>
                  <a:pt x="224" y="29"/>
                  <a:pt x="234" y="68"/>
                </a:cubicBezTo>
                <a:cubicBezTo>
                  <a:pt x="246" y="55"/>
                  <a:pt x="263" y="47"/>
                  <a:pt x="282" y="47"/>
                </a:cubicBezTo>
                <a:cubicBezTo>
                  <a:pt x="319" y="47"/>
                  <a:pt x="349" y="77"/>
                  <a:pt x="349" y="114"/>
                </a:cubicBezTo>
                <a:cubicBezTo>
                  <a:pt x="349" y="151"/>
                  <a:pt x="319" y="180"/>
                  <a:pt x="282" y="180"/>
                </a:cubicBezTo>
                <a:cubicBezTo>
                  <a:pt x="282" y="180"/>
                  <a:pt x="282" y="180"/>
                  <a:pt x="282" y="180"/>
                </a:cubicBezTo>
                <a:cubicBezTo>
                  <a:pt x="206" y="180"/>
                  <a:pt x="206" y="180"/>
                  <a:pt x="206" y="180"/>
                </a:cubicBezTo>
                <a:moveTo>
                  <a:pt x="119" y="200"/>
                </a:moveTo>
                <a:cubicBezTo>
                  <a:pt x="138" y="181"/>
                  <a:pt x="138" y="181"/>
                  <a:pt x="138" y="181"/>
                </a:cubicBezTo>
                <a:cubicBezTo>
                  <a:pt x="119" y="161"/>
                  <a:pt x="119" y="161"/>
                  <a:pt x="119" y="161"/>
                </a:cubicBezTo>
                <a:moveTo>
                  <a:pt x="225" y="161"/>
                </a:moveTo>
                <a:cubicBezTo>
                  <a:pt x="206" y="180"/>
                  <a:pt x="206" y="180"/>
                  <a:pt x="206" y="180"/>
                </a:cubicBezTo>
                <a:cubicBezTo>
                  <a:pt x="225" y="200"/>
                  <a:pt x="225" y="200"/>
                  <a:pt x="225" y="200"/>
                </a:cubicBezTo>
              </a:path>
            </a:pathLst>
          </a:custGeom>
          <a:noFill/>
          <a:ln w="28575" cap="sq">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 name="Rocket" title="Icon of a rocket">
            <a:extLst>
              <a:ext uri="{FF2B5EF4-FFF2-40B4-BE49-F238E27FC236}">
                <a16:creationId xmlns:a16="http://schemas.microsoft.com/office/drawing/2014/main" id="{6FB95E7F-21B8-4E54-B63B-A60F79FEC06D}"/>
              </a:ext>
            </a:extLst>
          </p:cNvPr>
          <p:cNvSpPr>
            <a:spLocks noChangeAspect="1" noEditPoints="1"/>
          </p:cNvSpPr>
          <p:nvPr/>
        </p:nvSpPr>
        <p:spPr bwMode="auto">
          <a:xfrm>
            <a:off x="9447085" y="2201816"/>
            <a:ext cx="1055818" cy="1037207"/>
          </a:xfrm>
          <a:custGeom>
            <a:avLst/>
            <a:gdLst>
              <a:gd name="T0" fmla="*/ 352 w 352"/>
              <a:gd name="T1" fmla="*/ 3 h 346"/>
              <a:gd name="T2" fmla="*/ 305 w 352"/>
              <a:gd name="T3" fmla="*/ 142 h 346"/>
              <a:gd name="T4" fmla="*/ 118 w 352"/>
              <a:gd name="T5" fmla="*/ 326 h 346"/>
              <a:gd name="T6" fmla="*/ 50 w 352"/>
              <a:gd name="T7" fmla="*/ 346 h 346"/>
              <a:gd name="T8" fmla="*/ 0 w 352"/>
              <a:gd name="T9" fmla="*/ 295 h 346"/>
              <a:gd name="T10" fmla="*/ 30 w 352"/>
              <a:gd name="T11" fmla="*/ 227 h 346"/>
              <a:gd name="T12" fmla="*/ 203 w 352"/>
              <a:gd name="T13" fmla="*/ 54 h 346"/>
              <a:gd name="T14" fmla="*/ 352 w 352"/>
              <a:gd name="T15" fmla="*/ 3 h 346"/>
              <a:gd name="T16" fmla="*/ 203 w 352"/>
              <a:gd name="T17" fmla="*/ 55 h 346"/>
              <a:gd name="T18" fmla="*/ 301 w 352"/>
              <a:gd name="T19" fmla="*/ 146 h 346"/>
              <a:gd name="T20" fmla="*/ 144 w 352"/>
              <a:gd name="T21" fmla="*/ 113 h 346"/>
              <a:gd name="T22" fmla="*/ 0 w 352"/>
              <a:gd name="T23" fmla="*/ 113 h 346"/>
              <a:gd name="T24" fmla="*/ 0 w 352"/>
              <a:gd name="T25" fmla="*/ 197 h 346"/>
              <a:gd name="T26" fmla="*/ 30 w 352"/>
              <a:gd name="T27" fmla="*/ 227 h 346"/>
              <a:gd name="T28" fmla="*/ 30 w 352"/>
              <a:gd name="T29" fmla="*/ 227 h 346"/>
              <a:gd name="T30" fmla="*/ 120 w 352"/>
              <a:gd name="T31" fmla="*/ 324 h 346"/>
              <a:gd name="T32" fmla="*/ 141 w 352"/>
              <a:gd name="T33" fmla="*/ 346 h 346"/>
              <a:gd name="T34" fmla="*/ 232 w 352"/>
              <a:gd name="T35" fmla="*/ 346 h 346"/>
              <a:gd name="T36" fmla="*/ 232 w 352"/>
              <a:gd name="T37" fmla="*/ 214 h 346"/>
              <a:gd name="T38" fmla="*/ 176 w 352"/>
              <a:gd name="T39" fmla="*/ 159 h 346"/>
              <a:gd name="T40" fmla="*/ 194 w 352"/>
              <a:gd name="T41" fmla="*/ 177 h 346"/>
              <a:gd name="T42" fmla="*/ 211 w 352"/>
              <a:gd name="T43" fmla="*/ 159 h 346"/>
              <a:gd name="T44" fmla="*/ 194 w 352"/>
              <a:gd name="T45" fmla="*/ 141 h 346"/>
              <a:gd name="T46" fmla="*/ 176 w 352"/>
              <a:gd name="T47" fmla="*/ 159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52" h="346">
                <a:moveTo>
                  <a:pt x="352" y="3"/>
                </a:moveTo>
                <a:cubicBezTo>
                  <a:pt x="346" y="85"/>
                  <a:pt x="305" y="142"/>
                  <a:pt x="305" y="142"/>
                </a:cubicBezTo>
                <a:cubicBezTo>
                  <a:pt x="305" y="142"/>
                  <a:pt x="305" y="142"/>
                  <a:pt x="118" y="326"/>
                </a:cubicBezTo>
                <a:cubicBezTo>
                  <a:pt x="118" y="326"/>
                  <a:pt x="118" y="326"/>
                  <a:pt x="50" y="346"/>
                </a:cubicBezTo>
                <a:cubicBezTo>
                  <a:pt x="50" y="346"/>
                  <a:pt x="50" y="346"/>
                  <a:pt x="0" y="295"/>
                </a:cubicBezTo>
                <a:cubicBezTo>
                  <a:pt x="0" y="295"/>
                  <a:pt x="0" y="295"/>
                  <a:pt x="30" y="227"/>
                </a:cubicBezTo>
                <a:cubicBezTo>
                  <a:pt x="30" y="227"/>
                  <a:pt x="149" y="109"/>
                  <a:pt x="203" y="54"/>
                </a:cubicBezTo>
                <a:cubicBezTo>
                  <a:pt x="257" y="0"/>
                  <a:pt x="352" y="3"/>
                  <a:pt x="352" y="3"/>
                </a:cubicBezTo>
                <a:close/>
                <a:moveTo>
                  <a:pt x="203" y="55"/>
                </a:moveTo>
                <a:cubicBezTo>
                  <a:pt x="301" y="146"/>
                  <a:pt x="301" y="146"/>
                  <a:pt x="301" y="146"/>
                </a:cubicBezTo>
                <a:moveTo>
                  <a:pt x="144" y="113"/>
                </a:moveTo>
                <a:cubicBezTo>
                  <a:pt x="0" y="113"/>
                  <a:pt x="0" y="113"/>
                  <a:pt x="0" y="113"/>
                </a:cubicBezTo>
                <a:cubicBezTo>
                  <a:pt x="0" y="197"/>
                  <a:pt x="0" y="197"/>
                  <a:pt x="0" y="197"/>
                </a:cubicBezTo>
                <a:cubicBezTo>
                  <a:pt x="30" y="227"/>
                  <a:pt x="30" y="227"/>
                  <a:pt x="30" y="227"/>
                </a:cubicBezTo>
                <a:moveTo>
                  <a:pt x="30" y="227"/>
                </a:moveTo>
                <a:cubicBezTo>
                  <a:pt x="120" y="324"/>
                  <a:pt x="120" y="324"/>
                  <a:pt x="120" y="324"/>
                </a:cubicBezTo>
                <a:cubicBezTo>
                  <a:pt x="141" y="346"/>
                  <a:pt x="141" y="346"/>
                  <a:pt x="141" y="346"/>
                </a:cubicBezTo>
                <a:cubicBezTo>
                  <a:pt x="232" y="346"/>
                  <a:pt x="232" y="346"/>
                  <a:pt x="232" y="346"/>
                </a:cubicBezTo>
                <a:cubicBezTo>
                  <a:pt x="232" y="214"/>
                  <a:pt x="232" y="214"/>
                  <a:pt x="232" y="214"/>
                </a:cubicBezTo>
                <a:moveTo>
                  <a:pt x="176" y="159"/>
                </a:moveTo>
                <a:cubicBezTo>
                  <a:pt x="176" y="169"/>
                  <a:pt x="184" y="177"/>
                  <a:pt x="194" y="177"/>
                </a:cubicBezTo>
                <a:cubicBezTo>
                  <a:pt x="203" y="177"/>
                  <a:pt x="211" y="169"/>
                  <a:pt x="211" y="159"/>
                </a:cubicBezTo>
                <a:cubicBezTo>
                  <a:pt x="211" y="149"/>
                  <a:pt x="203" y="141"/>
                  <a:pt x="194" y="141"/>
                </a:cubicBezTo>
                <a:cubicBezTo>
                  <a:pt x="184" y="141"/>
                  <a:pt x="176" y="149"/>
                  <a:pt x="176" y="159"/>
                </a:cubicBezTo>
                <a:close/>
              </a:path>
            </a:pathLst>
          </a:custGeom>
          <a:noFill/>
          <a:ln w="285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9" name="Rectangle 8">
            <a:extLst>
              <a:ext uri="{FF2B5EF4-FFF2-40B4-BE49-F238E27FC236}">
                <a16:creationId xmlns:a16="http://schemas.microsoft.com/office/drawing/2014/main" id="{ED28395D-E673-4604-A342-0E524C9D6968}"/>
              </a:ext>
            </a:extLst>
          </p:cNvPr>
          <p:cNvSpPr/>
          <p:nvPr/>
        </p:nvSpPr>
        <p:spPr>
          <a:xfrm>
            <a:off x="950021" y="3691546"/>
            <a:ext cx="2929939" cy="83099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505050"/>
                </a:solidFill>
                <a:effectLst/>
                <a:uLnTx/>
                <a:uFillTx/>
                <a:latin typeface="Segoe UI"/>
                <a:ea typeface="+mn-ea"/>
                <a:cs typeface="Segoe UI Semilight" panose="020B0402040204020203" pitchFamily="34" charset="0"/>
              </a:rPr>
              <a:t>Improved Web API Development</a:t>
            </a:r>
            <a:endParaRPr kumimoji="0" lang="en-US" sz="2400" b="1" i="0" u="none" strike="noStrike" kern="1200" cap="none" spc="0" normalizeH="0" baseline="0" noProof="0">
              <a:ln>
                <a:noFill/>
              </a:ln>
              <a:solidFill>
                <a:srgbClr val="505050"/>
              </a:solidFill>
              <a:effectLst/>
              <a:uLnTx/>
              <a:uFillTx/>
              <a:latin typeface="Segoe UI"/>
              <a:ea typeface="+mn-ea"/>
              <a:cs typeface="+mn-cs"/>
            </a:endParaRPr>
          </a:p>
        </p:txBody>
      </p:sp>
      <p:sp>
        <p:nvSpPr>
          <p:cNvPr id="10" name="Rectangle 9">
            <a:extLst>
              <a:ext uri="{FF2B5EF4-FFF2-40B4-BE49-F238E27FC236}">
                <a16:creationId xmlns:a16="http://schemas.microsoft.com/office/drawing/2014/main" id="{E09A893E-6C4E-401A-BD11-8ACF8B5698F0}"/>
              </a:ext>
            </a:extLst>
          </p:cNvPr>
          <p:cNvSpPr/>
          <p:nvPr/>
        </p:nvSpPr>
        <p:spPr>
          <a:xfrm>
            <a:off x="4736363" y="3676864"/>
            <a:ext cx="2929939" cy="83099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505050"/>
                </a:solidFill>
                <a:effectLst/>
                <a:uLnTx/>
                <a:uFillTx/>
                <a:latin typeface="Segoe UI"/>
                <a:ea typeface="+mn-ea"/>
                <a:cs typeface="Segoe UI Semilight" panose="020B0402040204020203" pitchFamily="34" charset="0"/>
              </a:rPr>
              <a:t>Microservices and Azure</a:t>
            </a:r>
          </a:p>
        </p:txBody>
      </p:sp>
      <p:sp>
        <p:nvSpPr>
          <p:cNvPr id="11" name="Rectangle 10">
            <a:extLst>
              <a:ext uri="{FF2B5EF4-FFF2-40B4-BE49-F238E27FC236}">
                <a16:creationId xmlns:a16="http://schemas.microsoft.com/office/drawing/2014/main" id="{CB375FD2-2E0F-4489-9DE9-A411D5DFC46E}"/>
              </a:ext>
            </a:extLst>
          </p:cNvPr>
          <p:cNvSpPr/>
          <p:nvPr/>
        </p:nvSpPr>
        <p:spPr>
          <a:xfrm>
            <a:off x="8510024" y="3685520"/>
            <a:ext cx="2929939" cy="120032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505050"/>
                </a:solidFill>
                <a:effectLst/>
                <a:uLnTx/>
                <a:uFillTx/>
                <a:latin typeface="Segoe UI"/>
                <a:ea typeface="+mn-ea"/>
                <a:cs typeface="Segoe UI Semilight" panose="020B0402040204020203" pitchFamily="34" charset="0"/>
              </a:rPr>
              <a:t>Continued Performance Improvements</a:t>
            </a:r>
          </a:p>
        </p:txBody>
      </p:sp>
    </p:spTree>
    <p:extLst>
      <p:ext uri="{BB962C8B-B14F-4D97-AF65-F5344CB8AC3E}">
        <p14:creationId xmlns:p14="http://schemas.microsoft.com/office/powerpoint/2010/main" val="536674145"/>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70AB03-774F-4470-9F4E-930625ABB681}"/>
              </a:ext>
            </a:extLst>
          </p:cNvPr>
          <p:cNvSpPr>
            <a:spLocks noGrp="1"/>
          </p:cNvSpPr>
          <p:nvPr>
            <p:ph type="title"/>
          </p:nvPr>
        </p:nvSpPr>
        <p:spPr>
          <a:xfrm>
            <a:off x="588263" y="457200"/>
            <a:ext cx="11018520" cy="553998"/>
          </a:xfrm>
        </p:spPr>
        <p:txBody>
          <a:bodyPr/>
          <a:lstStyle/>
          <a:p>
            <a:r>
              <a:rPr lang="en-US"/>
              <a:t>.NET Core 2.2 Major Features</a:t>
            </a:r>
          </a:p>
        </p:txBody>
      </p:sp>
      <p:sp>
        <p:nvSpPr>
          <p:cNvPr id="3" name="Text Placeholder 2">
            <a:extLst>
              <a:ext uri="{FF2B5EF4-FFF2-40B4-BE49-F238E27FC236}">
                <a16:creationId xmlns:a16="http://schemas.microsoft.com/office/drawing/2014/main" id="{7EA550C5-E8D9-4749-91EC-5DF6703C9209}"/>
              </a:ext>
            </a:extLst>
          </p:cNvPr>
          <p:cNvSpPr>
            <a:spLocks noGrp="1"/>
          </p:cNvSpPr>
          <p:nvPr>
            <p:ph type="body" sz="quarter" idx="10"/>
          </p:nvPr>
        </p:nvSpPr>
        <p:spPr>
          <a:xfrm>
            <a:off x="218655" y="1678254"/>
            <a:ext cx="3727735" cy="2749279"/>
          </a:xfrm>
          <a:ln>
            <a:solidFill>
              <a:schemeClr val="accent1"/>
            </a:solidFill>
          </a:ln>
        </p:spPr>
        <p:txBody>
          <a:bodyPr/>
          <a:lstStyle/>
          <a:p>
            <a:pPr lvl="1"/>
            <a:endParaRPr lang="en-US" dirty="0"/>
          </a:p>
          <a:p>
            <a:pPr lvl="1"/>
            <a:endParaRPr lang="en-US" dirty="0"/>
          </a:p>
          <a:p>
            <a:r>
              <a:rPr lang="en-US" sz="2000" dirty="0">
                <a:latin typeface="+mn-lt"/>
              </a:rPr>
              <a:t>Multi-tier JIT compilation (opt-in) </a:t>
            </a:r>
          </a:p>
          <a:p>
            <a:r>
              <a:rPr lang="en-US" sz="2000" dirty="0">
                <a:latin typeface="+mn-lt"/>
              </a:rPr>
              <a:t>SQL Connection token auth</a:t>
            </a:r>
          </a:p>
          <a:p>
            <a:r>
              <a:rPr lang="en-US" sz="2000" dirty="0">
                <a:latin typeface="+mn-lt"/>
              </a:rPr>
              <a:t>Windows ARM32 support (</a:t>
            </a:r>
            <a:r>
              <a:rPr lang="en-US" sz="2000" dirty="0" err="1">
                <a:latin typeface="+mn-lt"/>
              </a:rPr>
              <a:t>Nanoserver</a:t>
            </a:r>
            <a:r>
              <a:rPr lang="en-US" sz="2000" dirty="0">
                <a:latin typeface="+mn-lt"/>
              </a:rPr>
              <a:t> and IoT Core)</a:t>
            </a:r>
          </a:p>
          <a:p>
            <a:endParaRPr lang="en-US" sz="1600" dirty="0"/>
          </a:p>
        </p:txBody>
      </p:sp>
      <p:sp>
        <p:nvSpPr>
          <p:cNvPr id="4" name="Text Placeholder 2">
            <a:extLst>
              <a:ext uri="{FF2B5EF4-FFF2-40B4-BE49-F238E27FC236}">
                <a16:creationId xmlns:a16="http://schemas.microsoft.com/office/drawing/2014/main" id="{5EE632B5-EC5D-4950-B1EA-B45AEE490FC2}"/>
              </a:ext>
            </a:extLst>
          </p:cNvPr>
          <p:cNvSpPr txBox="1">
            <a:spLocks/>
          </p:cNvSpPr>
          <p:nvPr/>
        </p:nvSpPr>
        <p:spPr>
          <a:xfrm>
            <a:off x="4110091" y="1672489"/>
            <a:ext cx="3762162" cy="3065455"/>
          </a:xfrm>
          <a:prstGeom prst="rect">
            <a:avLst/>
          </a:prstGeom>
          <a:noFill/>
          <a:ln>
            <a:solidFill>
              <a:schemeClr val="accent5"/>
            </a:solidFill>
          </a:ln>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marR="0" lvl="1"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endParaRPr kumimoji="0" lang="en-US" sz="20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mn-cs"/>
            </a:endParaRPr>
          </a:p>
          <a:p>
            <a:pPr marL="457200" marR="0" lvl="1"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endParaRPr kumimoji="0" lang="en-US" sz="16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mn-cs"/>
            </a:endParaRPr>
          </a:p>
          <a:p>
            <a:pPr marL="228600" marR="0" lvl="0" indent="-2286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20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Segoe UI Semilight" panose="020B0402040204020203" pitchFamily="34" charset="0"/>
              </a:rPr>
              <a:t>Spatial extensions for SQL Server and SQLite providers</a:t>
            </a:r>
          </a:p>
          <a:p>
            <a:pPr marL="228600" marR="0" lvl="0" indent="-2286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20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Segoe UI Semilight" panose="020B0402040204020203" pitchFamily="34" charset="0"/>
              </a:rPr>
              <a:t>Reverse engineering of database views</a:t>
            </a:r>
          </a:p>
          <a:p>
            <a:pPr marL="228600" marR="0" lvl="0" indent="-2286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20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Segoe UI Semilight" panose="020B0402040204020203" pitchFamily="34" charset="0"/>
              </a:rPr>
              <a:t>Collections of owned entities</a:t>
            </a:r>
          </a:p>
          <a:p>
            <a:pPr marL="228600" marR="0" lvl="0" indent="-2286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20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Segoe UI Semilight" panose="020B0402040204020203" pitchFamily="34" charset="0"/>
              </a:rPr>
              <a:t>Query tagging</a:t>
            </a:r>
            <a:r>
              <a:rPr kumimoji="0" lang="en-US" sz="2000" b="0" i="0" u="none" strike="noStrike" kern="1200" cap="none" spc="0" normalizeH="0" baseline="0" noProof="0" dirty="0">
                <a:ln>
                  <a:noFill/>
                </a:ln>
                <a:gradFill>
                  <a:gsLst>
                    <a:gs pos="1250">
                      <a:srgbClr val="505050"/>
                    </a:gs>
                    <a:gs pos="100000">
                      <a:srgbClr val="505050"/>
                    </a:gs>
                  </a:gsLst>
                  <a:lin ang="5400000" scaled="0"/>
                </a:gradFill>
                <a:effectLst/>
                <a:highlight>
                  <a:srgbClr val="FFFF00"/>
                </a:highlight>
                <a:uLnTx/>
                <a:uFillTx/>
                <a:latin typeface="Segoe UI"/>
                <a:ea typeface="+mn-ea"/>
                <a:cs typeface="Segoe UI Semilight" panose="020B0402040204020203" pitchFamily="34" charset="0"/>
              </a:rPr>
              <a:t> </a:t>
            </a: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endParaRPr kumimoji="0" lang="en-US" sz="20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Semilight" panose="020B0402040204020203" pitchFamily="34" charset="0"/>
              <a:ea typeface="+mn-ea"/>
              <a:cs typeface="Segoe UI Semilight" panose="020B0402040204020203" pitchFamily="34" charset="0"/>
            </a:endParaRPr>
          </a:p>
        </p:txBody>
      </p:sp>
      <p:sp>
        <p:nvSpPr>
          <p:cNvPr id="5" name="Text Placeholder 2">
            <a:extLst>
              <a:ext uri="{FF2B5EF4-FFF2-40B4-BE49-F238E27FC236}">
                <a16:creationId xmlns:a16="http://schemas.microsoft.com/office/drawing/2014/main" id="{47585CAE-F761-43FA-9D57-F581FC8CE541}"/>
              </a:ext>
            </a:extLst>
          </p:cNvPr>
          <p:cNvSpPr txBox="1">
            <a:spLocks/>
          </p:cNvSpPr>
          <p:nvPr/>
        </p:nvSpPr>
        <p:spPr>
          <a:xfrm>
            <a:off x="8028476" y="1691477"/>
            <a:ext cx="3710522" cy="4518160"/>
          </a:xfrm>
          <a:prstGeom prst="rect">
            <a:avLst/>
          </a:prstGeom>
          <a:ln>
            <a:solidFill>
              <a:schemeClr val="accent3"/>
            </a:solidFill>
          </a:ln>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marR="0" lvl="1"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endParaRPr kumimoji="0" lang="en-US" sz="20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mn-cs"/>
            </a:endParaRPr>
          </a:p>
          <a:p>
            <a:pPr marL="457200" marR="0" lvl="1" indent="-2286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mn-cs"/>
            </a:endParaRPr>
          </a:p>
          <a:p>
            <a:pPr marL="228600" marR="0" lvl="0" indent="-2286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20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Semilight" panose="020B0402040204020203" pitchFamily="34" charset="0"/>
                <a:ea typeface="+mn-ea"/>
                <a:cs typeface="Segoe UI Semilight" panose="020B0402040204020203" pitchFamily="34" charset="0"/>
              </a:rPr>
              <a:t>Template updates: Bootstrap 4, Angular 6</a:t>
            </a:r>
          </a:p>
          <a:p>
            <a:pPr marL="228600" marR="0" lvl="0" indent="-2286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20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Semilight" panose="020B0402040204020203" pitchFamily="34" charset="0"/>
                <a:ea typeface="+mn-ea"/>
                <a:cs typeface="Segoe UI Semilight" panose="020B0402040204020203" pitchFamily="34" charset="0"/>
              </a:rPr>
              <a:t>Web API improvements, including API security</a:t>
            </a:r>
          </a:p>
          <a:p>
            <a:pPr marL="228600" marR="0" lvl="0" indent="-2286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20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Semilight" panose="020B0402040204020203" pitchFamily="34" charset="0"/>
                <a:ea typeface="+mn-ea"/>
                <a:cs typeface="Segoe UI Semilight" panose="020B0402040204020203" pitchFamily="34" charset="0"/>
              </a:rPr>
              <a:t>HTTP/2</a:t>
            </a:r>
          </a:p>
          <a:p>
            <a:pPr marL="228600" marR="0" lvl="0" indent="-2286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20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Semilight" panose="020B0402040204020203" pitchFamily="34" charset="0"/>
                <a:ea typeface="+mn-ea"/>
                <a:cs typeface="Segoe UI Semilight" panose="020B0402040204020203" pitchFamily="34" charset="0"/>
              </a:rPr>
              <a:t>IIS in-process hosting</a:t>
            </a:r>
          </a:p>
          <a:p>
            <a:pPr marL="228600" marR="0" lvl="0" indent="-2286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20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Semilight" panose="020B0402040204020203" pitchFamily="34" charset="0"/>
                <a:ea typeface="+mn-ea"/>
                <a:cs typeface="Segoe UI Semilight" panose="020B0402040204020203" pitchFamily="34" charset="0"/>
              </a:rPr>
              <a:t>Health checks</a:t>
            </a:r>
          </a:p>
          <a:p>
            <a:pPr marL="228600" marR="0" lvl="0" indent="-2286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20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Semilight" panose="020B0402040204020203" pitchFamily="34" charset="0"/>
                <a:ea typeface="+mn-ea"/>
                <a:cs typeface="Segoe UI Semilight" panose="020B0402040204020203" pitchFamily="34" charset="0"/>
              </a:rPr>
              <a:t>Endpoint routing</a:t>
            </a:r>
          </a:p>
          <a:p>
            <a:pPr marL="228600" marR="0" lvl="0" indent="-2286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2000" b="0" i="0" u="none" strike="noStrike" kern="1200" cap="none" spc="0" normalizeH="0" baseline="0" noProof="0" dirty="0" err="1">
                <a:ln>
                  <a:noFill/>
                </a:ln>
                <a:gradFill>
                  <a:gsLst>
                    <a:gs pos="1250">
                      <a:srgbClr val="505050"/>
                    </a:gs>
                    <a:gs pos="100000">
                      <a:srgbClr val="505050"/>
                    </a:gs>
                  </a:gsLst>
                  <a:lin ang="5400000" scaled="0"/>
                </a:gradFill>
                <a:effectLst/>
                <a:uLnTx/>
                <a:uFillTx/>
                <a:latin typeface="Segoe UI Semilight" panose="020B0402040204020203" pitchFamily="34" charset="0"/>
                <a:ea typeface="+mn-ea"/>
                <a:cs typeface="Segoe UI Semilight" panose="020B0402040204020203" pitchFamily="34" charset="0"/>
              </a:rPr>
              <a:t>SignalR</a:t>
            </a:r>
            <a:r>
              <a:rPr kumimoji="0" lang="en-US" sz="20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Semilight" panose="020B0402040204020203" pitchFamily="34" charset="0"/>
                <a:ea typeface="+mn-ea"/>
                <a:cs typeface="Segoe UI Semilight" panose="020B0402040204020203" pitchFamily="34" charset="0"/>
              </a:rPr>
              <a:t> Java client now available (.NET Client in 2.1) </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18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Semilight" panose="020B0402040204020203" pitchFamily="34" charset="0"/>
              <a:ea typeface="+mn-ea"/>
              <a:cs typeface="Segoe UI Semilight" panose="020B0402040204020203" pitchFamily="34" charset="0"/>
            </a:endParaRPr>
          </a:p>
        </p:txBody>
      </p:sp>
      <p:sp>
        <p:nvSpPr>
          <p:cNvPr id="8" name="Rectangle 7">
            <a:extLst>
              <a:ext uri="{FF2B5EF4-FFF2-40B4-BE49-F238E27FC236}">
                <a16:creationId xmlns:a16="http://schemas.microsoft.com/office/drawing/2014/main" id="{49BFD902-68A5-448B-BD1C-C4449C8D6F6F}"/>
              </a:ext>
            </a:extLst>
          </p:cNvPr>
          <p:cNvSpPr/>
          <p:nvPr/>
        </p:nvSpPr>
        <p:spPr bwMode="auto">
          <a:xfrm>
            <a:off x="4110089" y="1678411"/>
            <a:ext cx="3762163" cy="5539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EF Core</a:t>
            </a:r>
          </a:p>
        </p:txBody>
      </p:sp>
      <p:sp>
        <p:nvSpPr>
          <p:cNvPr id="9" name="Rectangle 8">
            <a:extLst>
              <a:ext uri="{FF2B5EF4-FFF2-40B4-BE49-F238E27FC236}">
                <a16:creationId xmlns:a16="http://schemas.microsoft.com/office/drawing/2014/main" id="{EAAC8920-E924-47AF-AE4F-6B9E14C8FC4B}"/>
              </a:ext>
            </a:extLst>
          </p:cNvPr>
          <p:cNvSpPr/>
          <p:nvPr/>
        </p:nvSpPr>
        <p:spPr bwMode="auto">
          <a:xfrm>
            <a:off x="8032283" y="1677311"/>
            <a:ext cx="3706715" cy="55399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ASP.NET Core</a:t>
            </a:r>
          </a:p>
        </p:txBody>
      </p:sp>
      <p:sp>
        <p:nvSpPr>
          <p:cNvPr id="11" name="Rectangle 10">
            <a:extLst>
              <a:ext uri="{FF2B5EF4-FFF2-40B4-BE49-F238E27FC236}">
                <a16:creationId xmlns:a16="http://schemas.microsoft.com/office/drawing/2014/main" id="{5C3FD744-BD48-40DC-8805-417D4667E553}"/>
              </a:ext>
            </a:extLst>
          </p:cNvPr>
          <p:cNvSpPr/>
          <p:nvPr/>
        </p:nvSpPr>
        <p:spPr bwMode="auto">
          <a:xfrm>
            <a:off x="222324" y="1677311"/>
            <a:ext cx="3727735" cy="55399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.NET Core</a:t>
            </a:r>
          </a:p>
        </p:txBody>
      </p:sp>
    </p:spTree>
    <p:extLst>
      <p:ext uri="{BB962C8B-B14F-4D97-AF65-F5344CB8AC3E}">
        <p14:creationId xmlns:p14="http://schemas.microsoft.com/office/powerpoint/2010/main" val="2453138081"/>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9C7298-752B-48BD-843F-683A22D59A7E}"/>
              </a:ext>
            </a:extLst>
          </p:cNvPr>
          <p:cNvSpPr>
            <a:spLocks noGrp="1"/>
          </p:cNvSpPr>
          <p:nvPr>
            <p:ph type="title"/>
          </p:nvPr>
        </p:nvSpPr>
        <p:spPr/>
        <p:txBody>
          <a:bodyPr/>
          <a:lstStyle/>
          <a:p>
            <a:r>
              <a:rPr lang="en-US" dirty="0"/>
              <a:t>.NET Today and Tomorrow</a:t>
            </a:r>
          </a:p>
        </p:txBody>
      </p:sp>
      <p:sp>
        <p:nvSpPr>
          <p:cNvPr id="3" name="Text Placeholder 2">
            <a:extLst>
              <a:ext uri="{FF2B5EF4-FFF2-40B4-BE49-F238E27FC236}">
                <a16:creationId xmlns:a16="http://schemas.microsoft.com/office/drawing/2014/main" id="{2BA8E374-5793-40F2-A7B7-2D8AB053A278}"/>
              </a:ext>
            </a:extLst>
          </p:cNvPr>
          <p:cNvSpPr>
            <a:spLocks noGrp="1"/>
          </p:cNvSpPr>
          <p:nvPr>
            <p:ph type="body" sz="quarter" idx="12"/>
          </p:nvPr>
        </p:nvSpPr>
        <p:spPr>
          <a:xfrm>
            <a:off x="543146" y="3878574"/>
            <a:ext cx="10429654" cy="1792326"/>
          </a:xfrm>
        </p:spPr>
        <p:txBody>
          <a:bodyPr/>
          <a:lstStyle/>
          <a:p>
            <a:endParaRPr lang="en-US" dirty="0">
              <a:latin typeface="+mn-lt"/>
            </a:endParaRPr>
          </a:p>
          <a:p>
            <a:r>
              <a:rPr lang="en-US" dirty="0">
                <a:latin typeface="+mn-lt"/>
              </a:rPr>
              <a:t>Beth Massi – Product Marketing Manager, .NET Platform</a:t>
            </a:r>
            <a:br>
              <a:rPr lang="en-US" dirty="0">
                <a:latin typeface="+mn-lt"/>
              </a:rPr>
            </a:br>
            <a:r>
              <a:rPr lang="en-US" sz="2400" b="1" dirty="0">
                <a:latin typeface="+mn-lt"/>
              </a:rPr>
              <a:t>@</a:t>
            </a:r>
            <a:r>
              <a:rPr lang="en-US" sz="2400" b="1" dirty="0" err="1">
                <a:latin typeface="+mn-lt"/>
              </a:rPr>
              <a:t>BethMassi</a:t>
            </a:r>
            <a:endParaRPr lang="en-US" b="1" dirty="0">
              <a:latin typeface="+mn-lt"/>
            </a:endParaRPr>
          </a:p>
        </p:txBody>
      </p:sp>
    </p:spTree>
    <p:extLst>
      <p:ext uri="{BB962C8B-B14F-4D97-AF65-F5344CB8AC3E}">
        <p14:creationId xmlns:p14="http://schemas.microsoft.com/office/powerpoint/2010/main" val="477504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36756-4ECC-4563-9847-79578B809B5C}"/>
              </a:ext>
            </a:extLst>
          </p:cNvPr>
          <p:cNvSpPr>
            <a:spLocks noGrp="1"/>
          </p:cNvSpPr>
          <p:nvPr>
            <p:ph type="title"/>
          </p:nvPr>
        </p:nvSpPr>
        <p:spPr/>
        <p:txBody>
          <a:bodyPr/>
          <a:lstStyle/>
          <a:p>
            <a:r>
              <a:rPr lang="en-US" dirty="0"/>
              <a:t>Demo: .NET Core 2.2</a:t>
            </a:r>
          </a:p>
        </p:txBody>
      </p:sp>
    </p:spTree>
    <p:extLst>
      <p:ext uri="{BB962C8B-B14F-4D97-AF65-F5344CB8AC3E}">
        <p14:creationId xmlns:p14="http://schemas.microsoft.com/office/powerpoint/2010/main" val="28590711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AF0610B-6DED-4580-A63B-10A496B908B8}"/>
              </a:ext>
            </a:extLst>
          </p:cNvPr>
          <p:cNvSpPr/>
          <p:nvPr/>
        </p:nvSpPr>
        <p:spPr bwMode="auto">
          <a:xfrm>
            <a:off x="2453" y="0"/>
            <a:ext cx="12205014" cy="3313084"/>
          </a:xfrm>
          <a:prstGeom prst="rect">
            <a:avLst/>
          </a:prstGeom>
          <a:solidFill>
            <a:schemeClr val="accent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TextBox 17">
            <a:extLst>
              <a:ext uri="{FF2B5EF4-FFF2-40B4-BE49-F238E27FC236}">
                <a16:creationId xmlns:a16="http://schemas.microsoft.com/office/drawing/2014/main" id="{F39D354F-DFE1-4D1A-A9BB-EFAB8A8C2EAD}"/>
              </a:ext>
            </a:extLst>
          </p:cNvPr>
          <p:cNvSpPr txBox="1"/>
          <p:nvPr/>
        </p:nvSpPr>
        <p:spPr>
          <a:xfrm>
            <a:off x="-217963" y="1697962"/>
            <a:ext cx="1415692" cy="871159"/>
          </a:xfrm>
          <a:prstGeom prst="rect">
            <a:avLst/>
          </a:prstGeom>
          <a:noFill/>
        </p:spPr>
        <p:txBody>
          <a:bodyPr wrap="square" lIns="179161" tIns="143331" rIns="179161"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400" b="1"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Azure Virtual Machines</a:t>
            </a:r>
          </a:p>
        </p:txBody>
      </p:sp>
      <p:sp>
        <p:nvSpPr>
          <p:cNvPr id="19" name="TextBox 18">
            <a:extLst>
              <a:ext uri="{FF2B5EF4-FFF2-40B4-BE49-F238E27FC236}">
                <a16:creationId xmlns:a16="http://schemas.microsoft.com/office/drawing/2014/main" id="{6B5CE148-D382-4CBD-8C97-2A282769FD9D}"/>
              </a:ext>
            </a:extLst>
          </p:cNvPr>
          <p:cNvSpPr txBox="1"/>
          <p:nvPr/>
        </p:nvSpPr>
        <p:spPr>
          <a:xfrm>
            <a:off x="751358" y="1279891"/>
            <a:ext cx="1415692" cy="677260"/>
          </a:xfrm>
          <a:prstGeom prst="rect">
            <a:avLst/>
          </a:prstGeom>
          <a:noFill/>
        </p:spPr>
        <p:txBody>
          <a:bodyPr wrap="square" lIns="179161" tIns="143331" rIns="89606"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400" b="1"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Azure App Service</a:t>
            </a:r>
            <a:endParaRPr kumimoji="0" lang="en-US" sz="1050"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endParaRPr>
          </a:p>
        </p:txBody>
      </p:sp>
      <p:sp>
        <p:nvSpPr>
          <p:cNvPr id="20" name="TextBox 19">
            <a:extLst>
              <a:ext uri="{FF2B5EF4-FFF2-40B4-BE49-F238E27FC236}">
                <a16:creationId xmlns:a16="http://schemas.microsoft.com/office/drawing/2014/main" id="{26531891-CD1C-4FB8-AC91-34670C52B4AF}"/>
              </a:ext>
            </a:extLst>
          </p:cNvPr>
          <p:cNvSpPr txBox="1"/>
          <p:nvPr/>
        </p:nvSpPr>
        <p:spPr>
          <a:xfrm>
            <a:off x="2562464" y="1520750"/>
            <a:ext cx="1926538" cy="677260"/>
          </a:xfrm>
          <a:prstGeom prst="rect">
            <a:avLst/>
          </a:prstGeom>
          <a:noFill/>
        </p:spPr>
        <p:txBody>
          <a:bodyPr wrap="square" lIns="179161" tIns="143331" rIns="179161"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400" b="1"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Azure</a:t>
            </a:r>
            <a:r>
              <a:rPr kumimoji="0" lang="en-US" sz="1400" b="1" i="0" u="none" strike="noStrike" kern="1200" cap="none" spc="0" normalizeH="0" noProof="0" dirty="0">
                <a:ln>
                  <a:noFill/>
                </a:ln>
                <a:solidFill>
                  <a:srgbClr val="1A1A1A"/>
                </a:solidFill>
                <a:effectLst/>
                <a:uLnTx/>
                <a:uFillTx/>
                <a:latin typeface="Segoe UI" panose="020B0502040204020203" pitchFamily="34" charset="0"/>
                <a:ea typeface="+mn-ea"/>
                <a:cs typeface="Segoe UI" panose="020B0502040204020203" pitchFamily="34" charset="0"/>
              </a:rPr>
              <a:t> </a:t>
            </a:r>
            <a:r>
              <a:rPr kumimoji="0" lang="en-US" sz="1400" b="1"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Service Fabric</a:t>
            </a:r>
          </a:p>
        </p:txBody>
      </p:sp>
      <p:sp>
        <p:nvSpPr>
          <p:cNvPr id="21" name="TextBox 20">
            <a:extLst>
              <a:ext uri="{FF2B5EF4-FFF2-40B4-BE49-F238E27FC236}">
                <a16:creationId xmlns:a16="http://schemas.microsoft.com/office/drawing/2014/main" id="{D774DB6C-D485-4533-A9F9-B16C2241F6EF}"/>
              </a:ext>
            </a:extLst>
          </p:cNvPr>
          <p:cNvSpPr txBox="1"/>
          <p:nvPr/>
        </p:nvSpPr>
        <p:spPr>
          <a:xfrm>
            <a:off x="1360109" y="2003865"/>
            <a:ext cx="2246835" cy="677260"/>
          </a:xfrm>
          <a:prstGeom prst="rect">
            <a:avLst/>
          </a:prstGeom>
          <a:noFill/>
        </p:spPr>
        <p:txBody>
          <a:bodyPr wrap="square" lIns="179161" tIns="143331" rIns="179161"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400" b="1"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Azure Kubernetes Service (AKS)</a:t>
            </a:r>
            <a:endParaRPr kumimoji="0" lang="en-US" sz="11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27" name="TextBox 26">
            <a:extLst>
              <a:ext uri="{FF2B5EF4-FFF2-40B4-BE49-F238E27FC236}">
                <a16:creationId xmlns:a16="http://schemas.microsoft.com/office/drawing/2014/main" id="{0BF17D20-2F5A-4851-B595-1D4BBC639D7C}"/>
              </a:ext>
            </a:extLst>
          </p:cNvPr>
          <p:cNvSpPr txBox="1"/>
          <p:nvPr/>
        </p:nvSpPr>
        <p:spPr>
          <a:xfrm>
            <a:off x="4811212" y="1655975"/>
            <a:ext cx="1541288" cy="677260"/>
          </a:xfrm>
          <a:prstGeom prst="rect">
            <a:avLst/>
          </a:prstGeom>
          <a:noFill/>
        </p:spPr>
        <p:txBody>
          <a:bodyPr wrap="square" lIns="179161" tIns="143331" rIns="179161"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400" b="1"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Azure </a:t>
            </a:r>
            <a:r>
              <a:rPr kumimoji="0" lang="en-US" sz="1400" b="1" i="0" u="none" strike="noStrike" kern="1200" cap="none" spc="0" normalizeH="0" baseline="0" noProof="0" dirty="0" err="1">
                <a:ln>
                  <a:noFill/>
                </a:ln>
                <a:solidFill>
                  <a:srgbClr val="1A1A1A"/>
                </a:solidFill>
                <a:effectLst/>
                <a:uLnTx/>
                <a:uFillTx/>
                <a:latin typeface="Segoe UI" panose="020B0502040204020203" pitchFamily="34" charset="0"/>
                <a:ea typeface="+mn-ea"/>
                <a:cs typeface="Segoe UI" panose="020B0502040204020203" pitchFamily="34" charset="0"/>
              </a:rPr>
              <a:t>SignalR</a:t>
            </a:r>
            <a:r>
              <a:rPr kumimoji="0" lang="en-US" sz="1400" b="1"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 Service</a:t>
            </a:r>
            <a:endParaRPr kumimoji="0" lang="en-US" sz="1050"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endParaRPr>
          </a:p>
        </p:txBody>
      </p:sp>
      <p:sp>
        <p:nvSpPr>
          <p:cNvPr id="28" name="TextBox 27">
            <a:extLst>
              <a:ext uri="{FF2B5EF4-FFF2-40B4-BE49-F238E27FC236}">
                <a16:creationId xmlns:a16="http://schemas.microsoft.com/office/drawing/2014/main" id="{69BFCF29-AE15-44DB-8239-E086782C646E}"/>
              </a:ext>
            </a:extLst>
          </p:cNvPr>
          <p:cNvSpPr txBox="1"/>
          <p:nvPr/>
        </p:nvSpPr>
        <p:spPr>
          <a:xfrm>
            <a:off x="3598594" y="1183518"/>
            <a:ext cx="1926538" cy="483361"/>
          </a:xfrm>
          <a:prstGeom prst="rect">
            <a:avLst/>
          </a:prstGeom>
          <a:noFill/>
        </p:spPr>
        <p:txBody>
          <a:bodyPr wrap="square" lIns="179161" tIns="143331" rIns="179161"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400" b="1"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Azure Functions</a:t>
            </a:r>
          </a:p>
        </p:txBody>
      </p:sp>
      <p:sp>
        <p:nvSpPr>
          <p:cNvPr id="5" name="Rectangle 4"/>
          <p:cNvSpPr/>
          <p:nvPr/>
        </p:nvSpPr>
        <p:spPr>
          <a:xfrm>
            <a:off x="271586" y="139351"/>
            <a:ext cx="7292266" cy="1088989"/>
          </a:xfrm>
          <a:prstGeom prst="rect">
            <a:avLst/>
          </a:prstGeom>
        </p:spPr>
        <p:txBody>
          <a:bodyPr wrap="square" anchor="ctr">
            <a:spAutoFit/>
          </a:bodyPr>
          <a:lstStyle/>
          <a:p>
            <a:pPr marL="0" marR="0" lvl="0" indent="0" algn="l" defTabSz="895601" rtl="0" eaLnBrk="1" fontAlgn="auto" latinLnBrk="0" hangingPunct="1">
              <a:lnSpc>
                <a:spcPct val="90000"/>
              </a:lnSpc>
              <a:spcBef>
                <a:spcPts val="0"/>
              </a:spcBef>
              <a:spcAft>
                <a:spcPts val="0"/>
              </a:spcAft>
              <a:buClrTx/>
              <a:buSzTx/>
              <a:buFontTx/>
              <a:buNone/>
              <a:tabLst/>
              <a:defRPr/>
            </a:pPr>
            <a:r>
              <a:rPr kumimoji="0" lang="en-US" altLang="en-US" sz="4311" b="0" i="0" u="none" strike="noStrike" kern="1200" cap="none" spc="0" normalizeH="0" baseline="0" noProof="0" dirty="0">
                <a:ln>
                  <a:noFill/>
                </a:ln>
                <a:solidFill>
                  <a:schemeClr val="bg1"/>
                </a:solidFill>
                <a:effectLst/>
                <a:uLnTx/>
                <a:uFillTx/>
                <a:latin typeface="Segoe UI Light"/>
                <a:ea typeface="+mn-ea"/>
                <a:cs typeface="+mn-cs"/>
              </a:rPr>
              <a:t>Azure is YOUR cloud</a:t>
            </a:r>
          </a:p>
          <a:p>
            <a:pPr marL="0" marR="0" lvl="0" indent="0" algn="l" defTabSz="895601" rtl="0" eaLnBrk="1" fontAlgn="auto" latinLnBrk="0" hangingPunct="1">
              <a:lnSpc>
                <a:spcPct val="90000"/>
              </a:lnSpc>
              <a:spcBef>
                <a:spcPts val="0"/>
              </a:spcBef>
              <a:spcAft>
                <a:spcPts val="1440"/>
              </a:spcAft>
              <a:buClrTx/>
              <a:buSzTx/>
              <a:buFontTx/>
              <a:buNone/>
              <a:tabLst/>
              <a:defRPr/>
            </a:pPr>
            <a:r>
              <a:rPr kumimoji="0" lang="en-US" sz="2744" b="0" i="1" u="none" strike="noStrike" kern="1200" cap="none" spc="0" normalizeH="0" baseline="0" noProof="0" dirty="0">
                <a:ln>
                  <a:noFill/>
                </a:ln>
                <a:solidFill>
                  <a:schemeClr val="bg1"/>
                </a:solidFill>
                <a:effectLst/>
                <a:uLnTx/>
                <a:uFillTx/>
                <a:latin typeface="Segoe UI Semilight"/>
                <a:ea typeface="+mn-ea"/>
                <a:cs typeface="+mn-cs"/>
              </a:rPr>
              <a:t>.NET cloud apps run best in Azure</a:t>
            </a:r>
          </a:p>
        </p:txBody>
      </p:sp>
      <p:cxnSp>
        <p:nvCxnSpPr>
          <p:cNvPr id="13" name="Straight Connector 12"/>
          <p:cNvCxnSpPr/>
          <p:nvPr/>
        </p:nvCxnSpPr>
        <p:spPr>
          <a:xfrm>
            <a:off x="2453" y="3313088"/>
            <a:ext cx="12205014" cy="0"/>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BE84C7A0-A33D-4C55-8FE5-C85E6E01A3A1}"/>
              </a:ext>
            </a:extLst>
          </p:cNvPr>
          <p:cNvCxnSpPr>
            <a:cxnSpLocks/>
            <a:stCxn id="83" idx="0"/>
            <a:endCxn id="18" idx="2"/>
          </p:cNvCxnSpPr>
          <p:nvPr/>
        </p:nvCxnSpPr>
        <p:spPr>
          <a:xfrm flipH="1" flipV="1">
            <a:off x="489883" y="2569121"/>
            <a:ext cx="846" cy="38736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7DECC309-6F96-4CA9-9EC3-C55A7DBC1173}"/>
              </a:ext>
            </a:extLst>
          </p:cNvPr>
          <p:cNvCxnSpPr>
            <a:cxnSpLocks/>
            <a:stCxn id="86" idx="0"/>
            <a:endCxn id="19" idx="2"/>
          </p:cNvCxnSpPr>
          <p:nvPr/>
        </p:nvCxnSpPr>
        <p:spPr>
          <a:xfrm flipV="1">
            <a:off x="1455043" y="1957151"/>
            <a:ext cx="4161" cy="995659"/>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CB8693BF-1D26-4471-8961-D14DD7C3BDB3}"/>
              </a:ext>
            </a:extLst>
          </p:cNvPr>
          <p:cNvCxnSpPr>
            <a:cxnSpLocks/>
            <a:stCxn id="88" idx="0"/>
            <a:endCxn id="21" idx="2"/>
          </p:cNvCxnSpPr>
          <p:nvPr/>
        </p:nvCxnSpPr>
        <p:spPr>
          <a:xfrm flipH="1" flipV="1">
            <a:off x="2483527" y="2681125"/>
            <a:ext cx="1129" cy="30296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8839667B-C476-48B7-9DE5-A5D45A46A5F9}"/>
              </a:ext>
            </a:extLst>
          </p:cNvPr>
          <p:cNvCxnSpPr>
            <a:cxnSpLocks/>
            <a:stCxn id="20" idx="2"/>
            <a:endCxn id="89" idx="0"/>
          </p:cNvCxnSpPr>
          <p:nvPr/>
        </p:nvCxnSpPr>
        <p:spPr>
          <a:xfrm>
            <a:off x="3525733" y="2198010"/>
            <a:ext cx="1" cy="78141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911CE897-0662-4AA2-B302-9008234EA631}"/>
              </a:ext>
            </a:extLst>
          </p:cNvPr>
          <p:cNvCxnSpPr>
            <a:cxnSpLocks/>
            <a:stCxn id="28" idx="2"/>
            <a:endCxn id="90" idx="0"/>
          </p:cNvCxnSpPr>
          <p:nvPr/>
        </p:nvCxnSpPr>
        <p:spPr>
          <a:xfrm flipH="1">
            <a:off x="4550364" y="1666879"/>
            <a:ext cx="11499" cy="128961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53FA1E51-997E-4F53-81DB-0BC7103ABB1E}"/>
              </a:ext>
            </a:extLst>
          </p:cNvPr>
          <p:cNvCxnSpPr>
            <a:cxnSpLocks/>
            <a:stCxn id="27" idx="2"/>
            <a:endCxn id="91" idx="0"/>
          </p:cNvCxnSpPr>
          <p:nvPr/>
        </p:nvCxnSpPr>
        <p:spPr>
          <a:xfrm flipH="1">
            <a:off x="5576461" y="2333235"/>
            <a:ext cx="5395" cy="62003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43A1964C-EA2D-4B68-9131-948131CCE735}"/>
              </a:ext>
            </a:extLst>
          </p:cNvPr>
          <p:cNvSpPr txBox="1"/>
          <p:nvPr/>
        </p:nvSpPr>
        <p:spPr>
          <a:xfrm>
            <a:off x="5759582" y="1824164"/>
            <a:ext cx="1672909" cy="871159"/>
          </a:xfrm>
          <a:prstGeom prst="rect">
            <a:avLst/>
          </a:prstGeom>
          <a:noFill/>
        </p:spPr>
        <p:txBody>
          <a:bodyPr wrap="square" lIns="179161" tIns="143331" rIns="179161"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400" b="1"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Azure Cognitive Services</a:t>
            </a:r>
            <a:endParaRPr kumimoji="0" lang="en-US" sz="1050"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endParaRPr>
          </a:p>
        </p:txBody>
      </p:sp>
      <p:cxnSp>
        <p:nvCxnSpPr>
          <p:cNvPr id="52" name="Straight Connector 51">
            <a:extLst>
              <a:ext uri="{FF2B5EF4-FFF2-40B4-BE49-F238E27FC236}">
                <a16:creationId xmlns:a16="http://schemas.microsoft.com/office/drawing/2014/main" id="{F34BEB93-15F5-4D7D-AD86-542BE0773B98}"/>
              </a:ext>
            </a:extLst>
          </p:cNvPr>
          <p:cNvCxnSpPr>
            <a:cxnSpLocks/>
            <a:stCxn id="63" idx="0"/>
            <a:endCxn id="65" idx="2"/>
          </p:cNvCxnSpPr>
          <p:nvPr/>
        </p:nvCxnSpPr>
        <p:spPr>
          <a:xfrm flipV="1">
            <a:off x="6594006" y="2695323"/>
            <a:ext cx="2031" cy="24621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5E384F9D-51FF-477D-90EE-4CDA95E2E2E2}"/>
              </a:ext>
            </a:extLst>
          </p:cNvPr>
          <p:cNvSpPr txBox="1"/>
          <p:nvPr/>
        </p:nvSpPr>
        <p:spPr>
          <a:xfrm>
            <a:off x="7743454" y="796585"/>
            <a:ext cx="1672909" cy="483361"/>
          </a:xfrm>
          <a:prstGeom prst="rect">
            <a:avLst/>
          </a:prstGeom>
          <a:noFill/>
        </p:spPr>
        <p:txBody>
          <a:bodyPr wrap="square" lIns="179161" tIns="143331" rIns="179161"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400" b="1"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Azure Storage</a:t>
            </a:r>
            <a:endParaRPr kumimoji="0" lang="en-US" sz="1050"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endParaRPr>
          </a:p>
        </p:txBody>
      </p:sp>
      <p:cxnSp>
        <p:nvCxnSpPr>
          <p:cNvPr id="55" name="Straight Connector 54">
            <a:extLst>
              <a:ext uri="{FF2B5EF4-FFF2-40B4-BE49-F238E27FC236}">
                <a16:creationId xmlns:a16="http://schemas.microsoft.com/office/drawing/2014/main" id="{E80EF121-1438-4837-9B01-7A78140E56A9}"/>
              </a:ext>
            </a:extLst>
          </p:cNvPr>
          <p:cNvCxnSpPr>
            <a:cxnSpLocks/>
            <a:stCxn id="72" idx="2"/>
            <a:endCxn id="69" idx="0"/>
          </p:cNvCxnSpPr>
          <p:nvPr/>
        </p:nvCxnSpPr>
        <p:spPr>
          <a:xfrm>
            <a:off x="8579909" y="1279946"/>
            <a:ext cx="0" cy="1663723"/>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FBE7316B-2E11-4D28-AF43-561DB626A2BF}"/>
              </a:ext>
            </a:extLst>
          </p:cNvPr>
          <p:cNvSpPr txBox="1"/>
          <p:nvPr/>
        </p:nvSpPr>
        <p:spPr>
          <a:xfrm>
            <a:off x="8690548" y="1685298"/>
            <a:ext cx="1672909" cy="677260"/>
          </a:xfrm>
          <a:prstGeom prst="rect">
            <a:avLst/>
          </a:prstGeom>
          <a:noFill/>
        </p:spPr>
        <p:txBody>
          <a:bodyPr wrap="square" lIns="179161" tIns="143331" rIns="179161"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400" b="1"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Azure SQL Database</a:t>
            </a:r>
            <a:endParaRPr kumimoji="0" lang="en-US" sz="1050"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endParaRPr>
          </a:p>
        </p:txBody>
      </p:sp>
      <p:cxnSp>
        <p:nvCxnSpPr>
          <p:cNvPr id="79" name="Straight Connector 78">
            <a:extLst>
              <a:ext uri="{FF2B5EF4-FFF2-40B4-BE49-F238E27FC236}">
                <a16:creationId xmlns:a16="http://schemas.microsoft.com/office/drawing/2014/main" id="{A648329C-2CCE-4C41-BA7E-85C9A3CF0062}"/>
              </a:ext>
            </a:extLst>
          </p:cNvPr>
          <p:cNvCxnSpPr>
            <a:cxnSpLocks/>
            <a:endCxn id="76" idx="0"/>
          </p:cNvCxnSpPr>
          <p:nvPr/>
        </p:nvCxnSpPr>
        <p:spPr>
          <a:xfrm>
            <a:off x="9595827" y="2362558"/>
            <a:ext cx="6637" cy="59070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4" name="TextBox 93">
            <a:extLst>
              <a:ext uri="{FF2B5EF4-FFF2-40B4-BE49-F238E27FC236}">
                <a16:creationId xmlns:a16="http://schemas.microsoft.com/office/drawing/2014/main" id="{CE09C62B-9EBD-4BDD-B512-0D84BBC77E3F}"/>
              </a:ext>
            </a:extLst>
          </p:cNvPr>
          <p:cNvSpPr txBox="1"/>
          <p:nvPr/>
        </p:nvSpPr>
        <p:spPr>
          <a:xfrm>
            <a:off x="9749884" y="978715"/>
            <a:ext cx="1672909" cy="677260"/>
          </a:xfrm>
          <a:prstGeom prst="rect">
            <a:avLst/>
          </a:prstGeom>
          <a:noFill/>
        </p:spPr>
        <p:txBody>
          <a:bodyPr wrap="square" lIns="179161" tIns="143331" rIns="179161"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400" b="1"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Azure Cosmos DB</a:t>
            </a:r>
            <a:endParaRPr kumimoji="0" lang="en-US" sz="1050"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endParaRPr>
          </a:p>
        </p:txBody>
      </p:sp>
      <p:cxnSp>
        <p:nvCxnSpPr>
          <p:cNvPr id="95" name="Straight Connector 94">
            <a:extLst>
              <a:ext uri="{FF2B5EF4-FFF2-40B4-BE49-F238E27FC236}">
                <a16:creationId xmlns:a16="http://schemas.microsoft.com/office/drawing/2014/main" id="{ED448429-3E2B-4171-93CB-62213923A5E6}"/>
              </a:ext>
            </a:extLst>
          </p:cNvPr>
          <p:cNvCxnSpPr>
            <a:cxnSpLocks/>
            <a:endCxn id="92" idx="0"/>
          </p:cNvCxnSpPr>
          <p:nvPr/>
        </p:nvCxnSpPr>
        <p:spPr>
          <a:xfrm flipH="1">
            <a:off x="10605355" y="1655975"/>
            <a:ext cx="648" cy="1293533"/>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5" name="TextBox 104">
            <a:extLst>
              <a:ext uri="{FF2B5EF4-FFF2-40B4-BE49-F238E27FC236}">
                <a16:creationId xmlns:a16="http://schemas.microsoft.com/office/drawing/2014/main" id="{250A7E6E-7E74-4E8B-A16C-5DF48C1A434B}"/>
              </a:ext>
            </a:extLst>
          </p:cNvPr>
          <p:cNvSpPr txBox="1"/>
          <p:nvPr/>
        </p:nvSpPr>
        <p:spPr>
          <a:xfrm>
            <a:off x="6765617" y="1331552"/>
            <a:ext cx="1672909" cy="677260"/>
          </a:xfrm>
          <a:prstGeom prst="rect">
            <a:avLst/>
          </a:prstGeom>
          <a:noFill/>
        </p:spPr>
        <p:txBody>
          <a:bodyPr wrap="square" lIns="179161" tIns="143331" rIns="179161"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400" b="1"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Azure App Insights</a:t>
            </a:r>
            <a:endParaRPr kumimoji="0" lang="en-US" sz="1050"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endParaRPr>
          </a:p>
        </p:txBody>
      </p:sp>
      <p:cxnSp>
        <p:nvCxnSpPr>
          <p:cNvPr id="106" name="Straight Connector 105">
            <a:extLst>
              <a:ext uri="{FF2B5EF4-FFF2-40B4-BE49-F238E27FC236}">
                <a16:creationId xmlns:a16="http://schemas.microsoft.com/office/drawing/2014/main" id="{9F46E1F5-DC4A-41C9-B565-1C2FC9399377}"/>
              </a:ext>
            </a:extLst>
          </p:cNvPr>
          <p:cNvCxnSpPr>
            <a:cxnSpLocks/>
            <a:stCxn id="105" idx="2"/>
            <a:endCxn id="104" idx="0"/>
          </p:cNvCxnSpPr>
          <p:nvPr/>
        </p:nvCxnSpPr>
        <p:spPr>
          <a:xfrm flipH="1">
            <a:off x="7600252" y="2008812"/>
            <a:ext cx="1820" cy="930269"/>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2" name="Oval 111">
            <a:extLst>
              <a:ext uri="{FF2B5EF4-FFF2-40B4-BE49-F238E27FC236}">
                <a16:creationId xmlns:a16="http://schemas.microsoft.com/office/drawing/2014/main" id="{F278B8E7-7120-42E5-8F51-F7F2C54771CB}"/>
              </a:ext>
            </a:extLst>
          </p:cNvPr>
          <p:cNvSpPr/>
          <p:nvPr/>
        </p:nvSpPr>
        <p:spPr bwMode="auto">
          <a:xfrm>
            <a:off x="11195083" y="3145824"/>
            <a:ext cx="256588" cy="279835"/>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13" name="Oval 112">
            <a:extLst>
              <a:ext uri="{FF2B5EF4-FFF2-40B4-BE49-F238E27FC236}">
                <a16:creationId xmlns:a16="http://schemas.microsoft.com/office/drawing/2014/main" id="{93B9327D-893E-4889-B628-B4CC172EA618}"/>
              </a:ext>
            </a:extLst>
          </p:cNvPr>
          <p:cNvSpPr/>
          <p:nvPr/>
        </p:nvSpPr>
        <p:spPr bwMode="auto">
          <a:xfrm>
            <a:off x="11532991" y="3145229"/>
            <a:ext cx="256588" cy="279835"/>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14" name="Oval 113">
            <a:extLst>
              <a:ext uri="{FF2B5EF4-FFF2-40B4-BE49-F238E27FC236}">
                <a16:creationId xmlns:a16="http://schemas.microsoft.com/office/drawing/2014/main" id="{25565D19-715C-4428-8AA4-A6ED88CE4532}"/>
              </a:ext>
            </a:extLst>
          </p:cNvPr>
          <p:cNvSpPr/>
          <p:nvPr/>
        </p:nvSpPr>
        <p:spPr bwMode="auto">
          <a:xfrm>
            <a:off x="11874205" y="3152910"/>
            <a:ext cx="256588" cy="279835"/>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nvGrpSpPr>
          <p:cNvPr id="117" name="Group 116">
            <a:extLst>
              <a:ext uri="{FF2B5EF4-FFF2-40B4-BE49-F238E27FC236}">
                <a16:creationId xmlns:a16="http://schemas.microsoft.com/office/drawing/2014/main" id="{375F3A09-168E-4749-95EB-732DC0455DB4}"/>
              </a:ext>
            </a:extLst>
          </p:cNvPr>
          <p:cNvGrpSpPr/>
          <p:nvPr/>
        </p:nvGrpSpPr>
        <p:grpSpPr>
          <a:xfrm>
            <a:off x="7254217" y="2939081"/>
            <a:ext cx="692070" cy="672468"/>
            <a:chOff x="7254217" y="2939081"/>
            <a:chExt cx="692070" cy="672468"/>
          </a:xfrm>
        </p:grpSpPr>
        <p:sp>
          <p:nvSpPr>
            <p:cNvPr id="104" name="Oval 103">
              <a:extLst>
                <a:ext uri="{FF2B5EF4-FFF2-40B4-BE49-F238E27FC236}">
                  <a16:creationId xmlns:a16="http://schemas.microsoft.com/office/drawing/2014/main" id="{C478E6E7-EDF0-420B-98C8-E97D4AEFC564}"/>
                </a:ext>
              </a:extLst>
            </p:cNvPr>
            <p:cNvSpPr/>
            <p:nvPr/>
          </p:nvSpPr>
          <p:spPr bwMode="auto">
            <a:xfrm>
              <a:off x="7254217" y="2939081"/>
              <a:ext cx="692070" cy="672468"/>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116" name="Picture 115">
              <a:extLst>
                <a:ext uri="{FF2B5EF4-FFF2-40B4-BE49-F238E27FC236}">
                  <a16:creationId xmlns:a16="http://schemas.microsoft.com/office/drawing/2014/main" id="{A5103AB2-7D38-4AAF-B8CC-BE41758A09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64774" y="3043379"/>
              <a:ext cx="479023" cy="479023"/>
            </a:xfrm>
            <a:prstGeom prst="rect">
              <a:avLst/>
            </a:prstGeom>
          </p:spPr>
        </p:pic>
      </p:grpSp>
      <p:grpSp>
        <p:nvGrpSpPr>
          <p:cNvPr id="120" name="Group 119">
            <a:extLst>
              <a:ext uri="{FF2B5EF4-FFF2-40B4-BE49-F238E27FC236}">
                <a16:creationId xmlns:a16="http://schemas.microsoft.com/office/drawing/2014/main" id="{848C296F-E83C-4EBB-B3F1-F9BCC65E4B2E}"/>
              </a:ext>
            </a:extLst>
          </p:cNvPr>
          <p:cNvGrpSpPr/>
          <p:nvPr/>
        </p:nvGrpSpPr>
        <p:grpSpPr>
          <a:xfrm>
            <a:off x="3176156" y="2979426"/>
            <a:ext cx="699155" cy="667320"/>
            <a:chOff x="3176156" y="2979426"/>
            <a:chExt cx="699155" cy="667320"/>
          </a:xfrm>
        </p:grpSpPr>
        <p:sp>
          <p:nvSpPr>
            <p:cNvPr id="89" name="Oval 88"/>
            <p:cNvSpPr/>
            <p:nvPr/>
          </p:nvSpPr>
          <p:spPr bwMode="auto">
            <a:xfrm>
              <a:off x="3176156" y="2979426"/>
              <a:ext cx="699155" cy="66732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119" name="Picture 118" descr="A picture containing device&#10;&#10;Description generated with high confidence">
              <a:extLst>
                <a:ext uri="{FF2B5EF4-FFF2-40B4-BE49-F238E27FC236}">
                  <a16:creationId xmlns:a16="http://schemas.microsoft.com/office/drawing/2014/main" id="{473FBB23-3DFC-4D8A-84AE-3C35D0A98CD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81385" y="3043378"/>
              <a:ext cx="510119" cy="510119"/>
            </a:xfrm>
            <a:prstGeom prst="rect">
              <a:avLst/>
            </a:prstGeom>
          </p:spPr>
        </p:pic>
      </p:grpSp>
      <p:sp>
        <p:nvSpPr>
          <p:cNvPr id="122" name="TextBox 121">
            <a:extLst>
              <a:ext uri="{FF2B5EF4-FFF2-40B4-BE49-F238E27FC236}">
                <a16:creationId xmlns:a16="http://schemas.microsoft.com/office/drawing/2014/main" id="{628769DD-4A14-4EAB-82D4-AB2ACC75009F}"/>
              </a:ext>
            </a:extLst>
          </p:cNvPr>
          <p:cNvSpPr txBox="1"/>
          <p:nvPr/>
        </p:nvSpPr>
        <p:spPr>
          <a:xfrm>
            <a:off x="10815784" y="2450221"/>
            <a:ext cx="1672909" cy="677260"/>
          </a:xfrm>
          <a:prstGeom prst="rect">
            <a:avLst/>
          </a:prstGeom>
          <a:noFill/>
        </p:spPr>
        <p:txBody>
          <a:bodyPr wrap="square" lIns="179161" tIns="143331" rIns="179161"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lang="en-US" sz="1400" b="1" dirty="0">
                <a:solidFill>
                  <a:srgbClr val="1A1A1A"/>
                </a:solidFill>
                <a:latin typeface="Segoe UI" panose="020B0502040204020203" pitchFamily="34" charset="0"/>
                <a:cs typeface="Segoe UI" panose="020B0502040204020203" pitchFamily="34" charset="0"/>
              </a:rPr>
              <a:t>And many more…</a:t>
            </a:r>
            <a:endParaRPr kumimoji="0" lang="en-US" sz="1050"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endParaRPr>
          </a:p>
        </p:txBody>
      </p:sp>
      <p:grpSp>
        <p:nvGrpSpPr>
          <p:cNvPr id="126" name="Group 125">
            <a:extLst>
              <a:ext uri="{FF2B5EF4-FFF2-40B4-BE49-F238E27FC236}">
                <a16:creationId xmlns:a16="http://schemas.microsoft.com/office/drawing/2014/main" id="{0EE5279B-A5A9-4A7D-9187-58CD4DC004D4}"/>
              </a:ext>
            </a:extLst>
          </p:cNvPr>
          <p:cNvGrpSpPr/>
          <p:nvPr/>
        </p:nvGrpSpPr>
        <p:grpSpPr>
          <a:xfrm>
            <a:off x="9256429" y="2953265"/>
            <a:ext cx="692070" cy="672468"/>
            <a:chOff x="9256429" y="2953265"/>
            <a:chExt cx="692070" cy="672468"/>
          </a:xfrm>
        </p:grpSpPr>
        <p:sp>
          <p:nvSpPr>
            <p:cNvPr id="76" name="Oval 75">
              <a:extLst>
                <a:ext uri="{FF2B5EF4-FFF2-40B4-BE49-F238E27FC236}">
                  <a16:creationId xmlns:a16="http://schemas.microsoft.com/office/drawing/2014/main" id="{7C2E9A5A-D020-4C67-94D9-83ECD032A6CC}"/>
                </a:ext>
              </a:extLst>
            </p:cNvPr>
            <p:cNvSpPr/>
            <p:nvPr/>
          </p:nvSpPr>
          <p:spPr bwMode="auto">
            <a:xfrm>
              <a:off x="9256429" y="2953265"/>
              <a:ext cx="692070" cy="672468"/>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125" name="Picture 124" descr="A close up of a sign&#10;&#10;Description generated with high confidence">
              <a:extLst>
                <a:ext uri="{FF2B5EF4-FFF2-40B4-BE49-F238E27FC236}">
                  <a16:creationId xmlns:a16="http://schemas.microsoft.com/office/drawing/2014/main" id="{C12D5EA1-BB59-4444-8E5E-C9D132E5D1F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73756" y="3062096"/>
              <a:ext cx="454806" cy="454806"/>
            </a:xfrm>
            <a:prstGeom prst="rect">
              <a:avLst/>
            </a:prstGeom>
          </p:spPr>
        </p:pic>
      </p:grpSp>
      <p:grpSp>
        <p:nvGrpSpPr>
          <p:cNvPr id="129" name="Group 128">
            <a:extLst>
              <a:ext uri="{FF2B5EF4-FFF2-40B4-BE49-F238E27FC236}">
                <a16:creationId xmlns:a16="http://schemas.microsoft.com/office/drawing/2014/main" id="{CC401A30-BAAF-4889-A86D-9CBF29B2BA46}"/>
              </a:ext>
            </a:extLst>
          </p:cNvPr>
          <p:cNvGrpSpPr/>
          <p:nvPr/>
        </p:nvGrpSpPr>
        <p:grpSpPr>
          <a:xfrm>
            <a:off x="8233874" y="2943669"/>
            <a:ext cx="692070" cy="672468"/>
            <a:chOff x="8233874" y="2943669"/>
            <a:chExt cx="692070" cy="672468"/>
          </a:xfrm>
        </p:grpSpPr>
        <p:sp>
          <p:nvSpPr>
            <p:cNvPr id="69" name="Oval 68">
              <a:extLst>
                <a:ext uri="{FF2B5EF4-FFF2-40B4-BE49-F238E27FC236}">
                  <a16:creationId xmlns:a16="http://schemas.microsoft.com/office/drawing/2014/main" id="{BBE40C00-DF9F-4B7F-9E17-FB38DD8A8CB9}"/>
                </a:ext>
              </a:extLst>
            </p:cNvPr>
            <p:cNvSpPr/>
            <p:nvPr/>
          </p:nvSpPr>
          <p:spPr bwMode="auto">
            <a:xfrm>
              <a:off x="8233874" y="2943669"/>
              <a:ext cx="692070" cy="672468"/>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128" name="Picture 127">
              <a:extLst>
                <a:ext uri="{FF2B5EF4-FFF2-40B4-BE49-F238E27FC236}">
                  <a16:creationId xmlns:a16="http://schemas.microsoft.com/office/drawing/2014/main" id="{48E8C58B-9E8A-48C5-AA6D-D718EF2C3EA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51787" y="3041733"/>
              <a:ext cx="502711" cy="502711"/>
            </a:xfrm>
            <a:prstGeom prst="rect">
              <a:avLst/>
            </a:prstGeom>
          </p:spPr>
        </p:pic>
      </p:grpSp>
      <p:grpSp>
        <p:nvGrpSpPr>
          <p:cNvPr id="136" name="Group 135">
            <a:extLst>
              <a:ext uri="{FF2B5EF4-FFF2-40B4-BE49-F238E27FC236}">
                <a16:creationId xmlns:a16="http://schemas.microsoft.com/office/drawing/2014/main" id="{E46CDE31-1533-4848-90ED-064E7B60C00D}"/>
              </a:ext>
            </a:extLst>
          </p:cNvPr>
          <p:cNvGrpSpPr/>
          <p:nvPr/>
        </p:nvGrpSpPr>
        <p:grpSpPr>
          <a:xfrm>
            <a:off x="2131563" y="2984085"/>
            <a:ext cx="706186" cy="677260"/>
            <a:chOff x="2131563" y="2984085"/>
            <a:chExt cx="706186" cy="677260"/>
          </a:xfrm>
        </p:grpSpPr>
        <p:sp>
          <p:nvSpPr>
            <p:cNvPr id="88" name="Oval 87"/>
            <p:cNvSpPr/>
            <p:nvPr/>
          </p:nvSpPr>
          <p:spPr bwMode="auto">
            <a:xfrm>
              <a:off x="2131563" y="2984085"/>
              <a:ext cx="706186" cy="67726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135" name="Picture 134">
              <a:extLst>
                <a:ext uri="{FF2B5EF4-FFF2-40B4-BE49-F238E27FC236}">
                  <a16:creationId xmlns:a16="http://schemas.microsoft.com/office/drawing/2014/main" id="{463D76F5-493B-4270-95B8-A168042609C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31038" y="3056248"/>
              <a:ext cx="532934" cy="532934"/>
            </a:xfrm>
            <a:prstGeom prst="rect">
              <a:avLst/>
            </a:prstGeom>
          </p:spPr>
        </p:pic>
      </p:grpSp>
      <p:grpSp>
        <p:nvGrpSpPr>
          <p:cNvPr id="139" name="Group 138">
            <a:extLst>
              <a:ext uri="{FF2B5EF4-FFF2-40B4-BE49-F238E27FC236}">
                <a16:creationId xmlns:a16="http://schemas.microsoft.com/office/drawing/2014/main" id="{AEF9C421-D15E-4879-8860-D51AF9D78E21}"/>
              </a:ext>
            </a:extLst>
          </p:cNvPr>
          <p:cNvGrpSpPr/>
          <p:nvPr/>
        </p:nvGrpSpPr>
        <p:grpSpPr>
          <a:xfrm>
            <a:off x="1102329" y="2952810"/>
            <a:ext cx="705427" cy="677260"/>
            <a:chOff x="1102329" y="2952810"/>
            <a:chExt cx="705427" cy="677260"/>
          </a:xfrm>
        </p:grpSpPr>
        <p:sp>
          <p:nvSpPr>
            <p:cNvPr id="86" name="Oval 85"/>
            <p:cNvSpPr/>
            <p:nvPr/>
          </p:nvSpPr>
          <p:spPr bwMode="auto">
            <a:xfrm>
              <a:off x="1102329" y="2952810"/>
              <a:ext cx="705427" cy="67726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138" name="Picture 137" descr="A picture containing vector graphics&#10;&#10;Description generated with high confidence">
              <a:extLst>
                <a:ext uri="{FF2B5EF4-FFF2-40B4-BE49-F238E27FC236}">
                  <a16:creationId xmlns:a16="http://schemas.microsoft.com/office/drawing/2014/main" id="{EAA753EB-1EC0-498A-A741-5AEC1288E46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29611" y="3061355"/>
              <a:ext cx="441344" cy="441344"/>
            </a:xfrm>
            <a:prstGeom prst="rect">
              <a:avLst/>
            </a:prstGeom>
            <a:ln>
              <a:noFill/>
            </a:ln>
          </p:spPr>
        </p:pic>
      </p:grpSp>
      <p:grpSp>
        <p:nvGrpSpPr>
          <p:cNvPr id="143" name="Group 142">
            <a:extLst>
              <a:ext uri="{FF2B5EF4-FFF2-40B4-BE49-F238E27FC236}">
                <a16:creationId xmlns:a16="http://schemas.microsoft.com/office/drawing/2014/main" id="{812DFCE5-5FA4-43AB-8BBD-B6EF48F6E36B}"/>
              </a:ext>
            </a:extLst>
          </p:cNvPr>
          <p:cNvGrpSpPr/>
          <p:nvPr/>
        </p:nvGrpSpPr>
        <p:grpSpPr>
          <a:xfrm>
            <a:off x="4200786" y="2956489"/>
            <a:ext cx="699155" cy="672468"/>
            <a:chOff x="4200786" y="2956489"/>
            <a:chExt cx="699155" cy="672468"/>
          </a:xfrm>
        </p:grpSpPr>
        <p:sp>
          <p:nvSpPr>
            <p:cNvPr id="90" name="Oval 89"/>
            <p:cNvSpPr/>
            <p:nvPr/>
          </p:nvSpPr>
          <p:spPr bwMode="auto">
            <a:xfrm>
              <a:off x="4200786" y="2956489"/>
              <a:ext cx="699155" cy="672468"/>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142" name="Picture 141">
              <a:extLst>
                <a:ext uri="{FF2B5EF4-FFF2-40B4-BE49-F238E27FC236}">
                  <a16:creationId xmlns:a16="http://schemas.microsoft.com/office/drawing/2014/main" id="{CE021180-5C5D-452E-9700-583C691CB70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287582" y="3046630"/>
              <a:ext cx="527998" cy="527998"/>
            </a:xfrm>
            <a:prstGeom prst="rect">
              <a:avLst/>
            </a:prstGeom>
          </p:spPr>
        </p:pic>
      </p:grpSp>
      <p:grpSp>
        <p:nvGrpSpPr>
          <p:cNvPr id="146" name="Group 145">
            <a:extLst>
              <a:ext uri="{FF2B5EF4-FFF2-40B4-BE49-F238E27FC236}">
                <a16:creationId xmlns:a16="http://schemas.microsoft.com/office/drawing/2014/main" id="{9D61299C-2732-43C3-BBE7-92D7D3DB3C5C}"/>
              </a:ext>
            </a:extLst>
          </p:cNvPr>
          <p:cNvGrpSpPr/>
          <p:nvPr/>
        </p:nvGrpSpPr>
        <p:grpSpPr>
          <a:xfrm>
            <a:off x="5230426" y="2953265"/>
            <a:ext cx="692070" cy="672468"/>
            <a:chOff x="5230426" y="2953265"/>
            <a:chExt cx="692070" cy="672468"/>
          </a:xfrm>
        </p:grpSpPr>
        <p:sp>
          <p:nvSpPr>
            <p:cNvPr id="91" name="Oval 90"/>
            <p:cNvSpPr/>
            <p:nvPr/>
          </p:nvSpPr>
          <p:spPr bwMode="auto">
            <a:xfrm>
              <a:off x="5230426" y="2953265"/>
              <a:ext cx="692070" cy="672468"/>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145" name="Picture 144">
              <a:extLst>
                <a:ext uri="{FF2B5EF4-FFF2-40B4-BE49-F238E27FC236}">
                  <a16:creationId xmlns:a16="http://schemas.microsoft.com/office/drawing/2014/main" id="{1D3958AF-4764-4905-9441-937433EBC19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357604" y="3046580"/>
              <a:ext cx="454362" cy="449313"/>
            </a:xfrm>
            <a:prstGeom prst="rect">
              <a:avLst/>
            </a:prstGeom>
          </p:spPr>
        </p:pic>
      </p:grpSp>
      <p:grpSp>
        <p:nvGrpSpPr>
          <p:cNvPr id="153" name="Group 152">
            <a:extLst>
              <a:ext uri="{FF2B5EF4-FFF2-40B4-BE49-F238E27FC236}">
                <a16:creationId xmlns:a16="http://schemas.microsoft.com/office/drawing/2014/main" id="{E02BF1F1-A2DF-4605-959C-772CE5BE049E}"/>
              </a:ext>
            </a:extLst>
          </p:cNvPr>
          <p:cNvGrpSpPr/>
          <p:nvPr/>
        </p:nvGrpSpPr>
        <p:grpSpPr>
          <a:xfrm>
            <a:off x="159489" y="2956489"/>
            <a:ext cx="662479" cy="668521"/>
            <a:chOff x="159489" y="2956489"/>
            <a:chExt cx="662479" cy="668521"/>
          </a:xfrm>
        </p:grpSpPr>
        <p:sp>
          <p:nvSpPr>
            <p:cNvPr id="83" name="Oval 82"/>
            <p:cNvSpPr/>
            <p:nvPr/>
          </p:nvSpPr>
          <p:spPr bwMode="auto">
            <a:xfrm>
              <a:off x="159489" y="2956489"/>
              <a:ext cx="662479" cy="668521"/>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152" name="Picture 151" descr="A picture containing plate&#10;&#10;Description generated with high confidence">
              <a:extLst>
                <a:ext uri="{FF2B5EF4-FFF2-40B4-BE49-F238E27FC236}">
                  <a16:creationId xmlns:a16="http://schemas.microsoft.com/office/drawing/2014/main" id="{5369451A-A085-4524-986C-FBE25BA4C7C3}"/>
                </a:ext>
              </a:extLst>
            </p:cNvPr>
            <p:cNvPicPr>
              <a:picLocks noChangeAspect="1"/>
            </p:cNvPicPr>
            <p:nvPr/>
          </p:nvPicPr>
          <p:blipFill rotWithShape="1">
            <a:blip r:embed="rId11">
              <a:extLst>
                <a:ext uri="{28A0092B-C50C-407E-A947-70E740481C1C}">
                  <a14:useLocalDpi xmlns:a14="http://schemas.microsoft.com/office/drawing/2010/main" val="0"/>
                </a:ext>
              </a:extLst>
            </a:blip>
            <a:srcRect l="26917" t="29687" r="14505" b="11719"/>
            <a:stretch/>
          </p:blipFill>
          <p:spPr>
            <a:xfrm>
              <a:off x="258756" y="3064123"/>
              <a:ext cx="457200" cy="457200"/>
            </a:xfrm>
            <a:prstGeom prst="rect">
              <a:avLst/>
            </a:prstGeom>
          </p:spPr>
        </p:pic>
      </p:grpSp>
      <p:grpSp>
        <p:nvGrpSpPr>
          <p:cNvPr id="155" name="Group 154">
            <a:extLst>
              <a:ext uri="{FF2B5EF4-FFF2-40B4-BE49-F238E27FC236}">
                <a16:creationId xmlns:a16="http://schemas.microsoft.com/office/drawing/2014/main" id="{E05D630F-5962-4AAD-8104-66ED67DFD563}"/>
              </a:ext>
            </a:extLst>
          </p:cNvPr>
          <p:cNvGrpSpPr/>
          <p:nvPr/>
        </p:nvGrpSpPr>
        <p:grpSpPr>
          <a:xfrm>
            <a:off x="10259320" y="2949508"/>
            <a:ext cx="692070" cy="672468"/>
            <a:chOff x="10259320" y="2949508"/>
            <a:chExt cx="692070" cy="672468"/>
          </a:xfrm>
        </p:grpSpPr>
        <p:sp>
          <p:nvSpPr>
            <p:cNvPr id="92" name="Oval 91">
              <a:extLst>
                <a:ext uri="{FF2B5EF4-FFF2-40B4-BE49-F238E27FC236}">
                  <a16:creationId xmlns:a16="http://schemas.microsoft.com/office/drawing/2014/main" id="{8D27E0DD-C3BC-44AE-A17E-3B80A99CF6A2}"/>
                </a:ext>
              </a:extLst>
            </p:cNvPr>
            <p:cNvSpPr/>
            <p:nvPr/>
          </p:nvSpPr>
          <p:spPr bwMode="auto">
            <a:xfrm>
              <a:off x="10259320" y="2949508"/>
              <a:ext cx="692070" cy="672468"/>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154" name="Picture 153">
              <a:extLst>
                <a:ext uri="{FF2B5EF4-FFF2-40B4-BE49-F238E27FC236}">
                  <a16:creationId xmlns:a16="http://schemas.microsoft.com/office/drawing/2014/main" id="{76D2F9C4-711D-4DFF-ADFB-574B0B8DC4FD}"/>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378958" y="3052334"/>
              <a:ext cx="459961" cy="423164"/>
            </a:xfrm>
            <a:prstGeom prst="rect">
              <a:avLst/>
            </a:prstGeom>
          </p:spPr>
        </p:pic>
      </p:grpSp>
      <p:cxnSp>
        <p:nvCxnSpPr>
          <p:cNvPr id="4" name="Straight Connector 3">
            <a:extLst>
              <a:ext uri="{FF2B5EF4-FFF2-40B4-BE49-F238E27FC236}">
                <a16:creationId xmlns:a16="http://schemas.microsoft.com/office/drawing/2014/main" id="{DEC38B7B-A523-4702-93CC-5F2132A56C6B}"/>
              </a:ext>
            </a:extLst>
          </p:cNvPr>
          <p:cNvCxnSpPr>
            <a:cxnSpLocks/>
            <a:stCxn id="86" idx="4"/>
            <a:endCxn id="7" idx="0"/>
          </p:cNvCxnSpPr>
          <p:nvPr/>
        </p:nvCxnSpPr>
        <p:spPr>
          <a:xfrm>
            <a:off x="1455043" y="3630070"/>
            <a:ext cx="2080" cy="51552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B08D60C5-6C80-43F1-9464-BFA06828A092}"/>
              </a:ext>
            </a:extLst>
          </p:cNvPr>
          <p:cNvSpPr txBox="1"/>
          <p:nvPr/>
        </p:nvSpPr>
        <p:spPr>
          <a:xfrm>
            <a:off x="508583" y="4145597"/>
            <a:ext cx="1897080" cy="1292662"/>
          </a:xfrm>
          <a:prstGeom prst="rect">
            <a:avLst/>
          </a:prstGeom>
          <a:noFill/>
        </p:spPr>
        <p:txBody>
          <a:bodyPr wrap="square" lIns="182880" tIns="146304" rIns="182880" bIns="146304" rtlCol="0">
            <a:spAutoFit/>
          </a:bodyPr>
          <a:lstStyle/>
          <a:p>
            <a:pPr algn="ctr">
              <a:lnSpc>
                <a:spcPct val="90000"/>
              </a:lnSpc>
              <a:spcAft>
                <a:spcPts val="600"/>
              </a:spcAft>
            </a:pPr>
            <a:r>
              <a:rPr lang="en-US" sz="1200" dirty="0">
                <a:gradFill>
                  <a:gsLst>
                    <a:gs pos="2917">
                      <a:schemeClr val="tx1"/>
                    </a:gs>
                    <a:gs pos="30000">
                      <a:schemeClr val="tx1"/>
                    </a:gs>
                  </a:gsLst>
                  <a:lin ang="5400000" scaled="0"/>
                </a:gradFill>
              </a:rPr>
              <a:t>Fully managed platform perfect for running .NET Framework and .NET Core web aps and services</a:t>
            </a:r>
          </a:p>
        </p:txBody>
      </p:sp>
      <p:cxnSp>
        <p:nvCxnSpPr>
          <p:cNvPr id="15" name="Straight Connector 14">
            <a:extLst>
              <a:ext uri="{FF2B5EF4-FFF2-40B4-BE49-F238E27FC236}">
                <a16:creationId xmlns:a16="http://schemas.microsoft.com/office/drawing/2014/main" id="{7305D331-C56A-4D67-85F2-5D8EDB027B4E}"/>
              </a:ext>
            </a:extLst>
          </p:cNvPr>
          <p:cNvCxnSpPr>
            <a:cxnSpLocks/>
            <a:stCxn id="104" idx="4"/>
            <a:endCxn id="75" idx="0"/>
          </p:cNvCxnSpPr>
          <p:nvPr/>
        </p:nvCxnSpPr>
        <p:spPr>
          <a:xfrm flipH="1">
            <a:off x="7598894" y="3611549"/>
            <a:ext cx="1358" cy="60424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4250E1DE-0F55-419E-B10C-03A2657DB6E8}"/>
              </a:ext>
            </a:extLst>
          </p:cNvPr>
          <p:cNvSpPr txBox="1"/>
          <p:nvPr/>
        </p:nvSpPr>
        <p:spPr>
          <a:xfrm>
            <a:off x="6650354" y="4215789"/>
            <a:ext cx="1897080" cy="794064"/>
          </a:xfrm>
          <a:prstGeom prst="rect">
            <a:avLst/>
          </a:prstGeom>
          <a:noFill/>
        </p:spPr>
        <p:txBody>
          <a:bodyPr wrap="square" lIns="182880" tIns="146304" rIns="182880" bIns="146304" rtlCol="0">
            <a:spAutoFit/>
          </a:bodyPr>
          <a:lstStyle/>
          <a:p>
            <a:pPr algn="ctr">
              <a:lnSpc>
                <a:spcPct val="90000"/>
              </a:lnSpc>
              <a:spcAft>
                <a:spcPts val="600"/>
              </a:spcAft>
            </a:pPr>
            <a:r>
              <a:rPr lang="en-US" sz="1200" dirty="0">
                <a:gradFill>
                  <a:gsLst>
                    <a:gs pos="2917">
                      <a:schemeClr val="tx1"/>
                    </a:gs>
                    <a:gs pos="30000">
                      <a:schemeClr val="tx1"/>
                    </a:gs>
                  </a:gsLst>
                  <a:lin ang="5400000" scaled="0"/>
                </a:gradFill>
              </a:rPr>
              <a:t>Application performance and usability monitoring</a:t>
            </a:r>
          </a:p>
        </p:txBody>
      </p:sp>
      <p:cxnSp>
        <p:nvCxnSpPr>
          <p:cNvPr id="25" name="Straight Connector 24">
            <a:extLst>
              <a:ext uri="{FF2B5EF4-FFF2-40B4-BE49-F238E27FC236}">
                <a16:creationId xmlns:a16="http://schemas.microsoft.com/office/drawing/2014/main" id="{FDA48A84-E4D7-4D57-8784-5CF1F0DA99A7}"/>
              </a:ext>
            </a:extLst>
          </p:cNvPr>
          <p:cNvCxnSpPr>
            <a:cxnSpLocks/>
            <a:stCxn id="90" idx="4"/>
            <a:endCxn id="80" idx="0"/>
          </p:cNvCxnSpPr>
          <p:nvPr/>
        </p:nvCxnSpPr>
        <p:spPr>
          <a:xfrm flipH="1">
            <a:off x="4550363" y="3628957"/>
            <a:ext cx="1" cy="34568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E7A5C9D4-9034-43B8-9B69-AF939ED06167}"/>
              </a:ext>
            </a:extLst>
          </p:cNvPr>
          <p:cNvSpPr txBox="1"/>
          <p:nvPr/>
        </p:nvSpPr>
        <p:spPr>
          <a:xfrm>
            <a:off x="3601823" y="3974637"/>
            <a:ext cx="1897080" cy="794064"/>
          </a:xfrm>
          <a:prstGeom prst="rect">
            <a:avLst/>
          </a:prstGeom>
          <a:noFill/>
        </p:spPr>
        <p:txBody>
          <a:bodyPr wrap="square" lIns="182880" tIns="146304" rIns="182880" bIns="146304" rtlCol="0">
            <a:spAutoFit/>
          </a:bodyPr>
          <a:lstStyle/>
          <a:p>
            <a:pPr algn="ctr">
              <a:lnSpc>
                <a:spcPct val="90000"/>
              </a:lnSpc>
              <a:spcAft>
                <a:spcPts val="600"/>
              </a:spcAft>
            </a:pPr>
            <a:r>
              <a:rPr lang="en-US" sz="1200" dirty="0">
                <a:gradFill>
                  <a:gsLst>
                    <a:gs pos="2917">
                      <a:schemeClr val="tx1"/>
                    </a:gs>
                    <a:gs pos="30000">
                      <a:schemeClr val="tx1"/>
                    </a:gs>
                  </a:gsLst>
                  <a:lin ang="5400000" scaled="0"/>
                </a:gradFill>
              </a:rPr>
              <a:t>Extend apps with serverless, event driven tasks</a:t>
            </a:r>
          </a:p>
        </p:txBody>
      </p:sp>
      <p:cxnSp>
        <p:nvCxnSpPr>
          <p:cNvPr id="32" name="Straight Connector 31">
            <a:extLst>
              <a:ext uri="{FF2B5EF4-FFF2-40B4-BE49-F238E27FC236}">
                <a16:creationId xmlns:a16="http://schemas.microsoft.com/office/drawing/2014/main" id="{A7DBE954-4A02-466E-8683-9A73E1BB845C}"/>
              </a:ext>
            </a:extLst>
          </p:cNvPr>
          <p:cNvCxnSpPr>
            <a:cxnSpLocks/>
            <a:stCxn id="76" idx="4"/>
            <a:endCxn id="87" idx="0"/>
          </p:cNvCxnSpPr>
          <p:nvPr/>
        </p:nvCxnSpPr>
        <p:spPr>
          <a:xfrm flipH="1">
            <a:off x="9595676" y="3625733"/>
            <a:ext cx="6788" cy="103410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7C6606-6437-4D78-9736-6BE7E56F7151}"/>
              </a:ext>
            </a:extLst>
          </p:cNvPr>
          <p:cNvCxnSpPr>
            <a:cxnSpLocks/>
            <a:stCxn id="92" idx="4"/>
            <a:endCxn id="96" idx="0"/>
          </p:cNvCxnSpPr>
          <p:nvPr/>
        </p:nvCxnSpPr>
        <p:spPr>
          <a:xfrm flipH="1">
            <a:off x="10601705" y="3621976"/>
            <a:ext cx="3650" cy="103151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38" name="Group 37">
            <a:extLst>
              <a:ext uri="{FF2B5EF4-FFF2-40B4-BE49-F238E27FC236}">
                <a16:creationId xmlns:a16="http://schemas.microsoft.com/office/drawing/2014/main" id="{57BCD08E-E0AC-4FAB-ABC9-BF1B38A6FF27}"/>
              </a:ext>
            </a:extLst>
          </p:cNvPr>
          <p:cNvGrpSpPr/>
          <p:nvPr/>
        </p:nvGrpSpPr>
        <p:grpSpPr>
          <a:xfrm>
            <a:off x="8794872" y="4653488"/>
            <a:ext cx="2755373" cy="634217"/>
            <a:chOff x="8794872" y="4653488"/>
            <a:chExt cx="2755373" cy="634217"/>
          </a:xfrm>
        </p:grpSpPr>
        <p:sp>
          <p:nvSpPr>
            <p:cNvPr id="87" name="TextBox 86">
              <a:extLst>
                <a:ext uri="{FF2B5EF4-FFF2-40B4-BE49-F238E27FC236}">
                  <a16:creationId xmlns:a16="http://schemas.microsoft.com/office/drawing/2014/main" id="{0AE7EBE2-2970-4A27-B696-A5F62C5C6608}"/>
                </a:ext>
              </a:extLst>
            </p:cNvPr>
            <p:cNvSpPr txBox="1"/>
            <p:nvPr/>
          </p:nvSpPr>
          <p:spPr>
            <a:xfrm>
              <a:off x="8794872" y="4659841"/>
              <a:ext cx="1601608" cy="627864"/>
            </a:xfrm>
            <a:prstGeom prst="rect">
              <a:avLst/>
            </a:prstGeom>
            <a:noFill/>
          </p:spPr>
          <p:txBody>
            <a:bodyPr wrap="square" lIns="182880" tIns="146304" rIns="182880" bIns="146304" rtlCol="0">
              <a:spAutoFit/>
            </a:bodyPr>
            <a:lstStyle/>
            <a:p>
              <a:pPr algn="ctr">
                <a:lnSpc>
                  <a:spcPct val="90000"/>
                </a:lnSpc>
                <a:spcAft>
                  <a:spcPts val="600"/>
                </a:spcAft>
              </a:pPr>
              <a:r>
                <a:rPr lang="en-US" sz="1200" dirty="0">
                  <a:gradFill>
                    <a:gsLst>
                      <a:gs pos="2917">
                        <a:schemeClr val="tx1"/>
                      </a:gs>
                      <a:gs pos="30000">
                        <a:schemeClr val="tx1"/>
                      </a:gs>
                    </a:gsLst>
                    <a:lin ang="5400000" scaled="0"/>
                  </a:gradFill>
                </a:rPr>
                <a:t>Relational Database</a:t>
              </a:r>
            </a:p>
          </p:txBody>
        </p:sp>
        <p:sp>
          <p:nvSpPr>
            <p:cNvPr id="96" name="TextBox 95">
              <a:extLst>
                <a:ext uri="{FF2B5EF4-FFF2-40B4-BE49-F238E27FC236}">
                  <a16:creationId xmlns:a16="http://schemas.microsoft.com/office/drawing/2014/main" id="{C12F66F0-405F-4CF5-879C-63744F0AC7F7}"/>
                </a:ext>
              </a:extLst>
            </p:cNvPr>
            <p:cNvSpPr txBox="1"/>
            <p:nvPr/>
          </p:nvSpPr>
          <p:spPr>
            <a:xfrm>
              <a:off x="9653165" y="4653488"/>
              <a:ext cx="1897080" cy="627864"/>
            </a:xfrm>
            <a:prstGeom prst="rect">
              <a:avLst/>
            </a:prstGeom>
            <a:noFill/>
          </p:spPr>
          <p:txBody>
            <a:bodyPr wrap="square" lIns="182880" tIns="146304" rIns="182880" bIns="146304" rtlCol="0">
              <a:spAutoFit/>
            </a:bodyPr>
            <a:lstStyle/>
            <a:p>
              <a:pPr algn="ctr">
                <a:lnSpc>
                  <a:spcPct val="90000"/>
                </a:lnSpc>
                <a:spcAft>
                  <a:spcPts val="600"/>
                </a:spcAft>
              </a:pPr>
              <a:r>
                <a:rPr lang="en-US" sz="1200" dirty="0">
                  <a:gradFill>
                    <a:gsLst>
                      <a:gs pos="2917">
                        <a:schemeClr val="tx1"/>
                      </a:gs>
                      <a:gs pos="30000">
                        <a:schemeClr val="tx1"/>
                      </a:gs>
                    </a:gsLst>
                    <a:lin ang="5400000" scaled="0"/>
                  </a:gradFill>
                </a:rPr>
                <a:t>Non-Relational Database</a:t>
              </a:r>
            </a:p>
          </p:txBody>
        </p:sp>
      </p:grpSp>
      <p:cxnSp>
        <p:nvCxnSpPr>
          <p:cNvPr id="40" name="Straight Connector 39">
            <a:extLst>
              <a:ext uri="{FF2B5EF4-FFF2-40B4-BE49-F238E27FC236}">
                <a16:creationId xmlns:a16="http://schemas.microsoft.com/office/drawing/2014/main" id="{095198CA-0FFE-47AE-8783-8760232B2971}"/>
              </a:ext>
            </a:extLst>
          </p:cNvPr>
          <p:cNvCxnSpPr>
            <a:cxnSpLocks/>
            <a:stCxn id="69" idx="4"/>
            <a:endCxn id="98" idx="0"/>
          </p:cNvCxnSpPr>
          <p:nvPr/>
        </p:nvCxnSpPr>
        <p:spPr>
          <a:xfrm>
            <a:off x="8579909" y="3616137"/>
            <a:ext cx="17519" cy="1762535"/>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8" name="TextBox 97">
            <a:extLst>
              <a:ext uri="{FF2B5EF4-FFF2-40B4-BE49-F238E27FC236}">
                <a16:creationId xmlns:a16="http://schemas.microsoft.com/office/drawing/2014/main" id="{4C3163C3-455C-4020-8D69-855657C87012}"/>
              </a:ext>
            </a:extLst>
          </p:cNvPr>
          <p:cNvSpPr txBox="1"/>
          <p:nvPr/>
        </p:nvSpPr>
        <p:spPr>
          <a:xfrm>
            <a:off x="7648888" y="5378672"/>
            <a:ext cx="1897080" cy="627864"/>
          </a:xfrm>
          <a:prstGeom prst="rect">
            <a:avLst/>
          </a:prstGeom>
          <a:noFill/>
        </p:spPr>
        <p:txBody>
          <a:bodyPr wrap="square" lIns="182880" tIns="146304" rIns="182880" bIns="146304" rtlCol="0">
            <a:spAutoFit/>
          </a:bodyPr>
          <a:lstStyle/>
          <a:p>
            <a:pPr algn="ctr">
              <a:lnSpc>
                <a:spcPct val="90000"/>
              </a:lnSpc>
              <a:spcAft>
                <a:spcPts val="600"/>
              </a:spcAft>
            </a:pPr>
            <a:r>
              <a:rPr lang="en-US" sz="1200" dirty="0">
                <a:gradFill>
                  <a:gsLst>
                    <a:gs pos="2917">
                      <a:schemeClr val="tx1"/>
                    </a:gs>
                    <a:gs pos="30000">
                      <a:schemeClr val="tx1"/>
                    </a:gs>
                  </a:gsLst>
                  <a:lin ang="5400000" scaled="0"/>
                </a:gradFill>
              </a:rPr>
              <a:t>Store anything. Great for binaries</a:t>
            </a:r>
          </a:p>
        </p:txBody>
      </p:sp>
      <p:cxnSp>
        <p:nvCxnSpPr>
          <p:cNvPr id="44" name="Straight Connector 43">
            <a:extLst>
              <a:ext uri="{FF2B5EF4-FFF2-40B4-BE49-F238E27FC236}">
                <a16:creationId xmlns:a16="http://schemas.microsoft.com/office/drawing/2014/main" id="{AC4F563D-72CE-47AC-8790-965D6944948A}"/>
              </a:ext>
            </a:extLst>
          </p:cNvPr>
          <p:cNvCxnSpPr>
            <a:stCxn id="89" idx="4"/>
          </p:cNvCxnSpPr>
          <p:nvPr/>
        </p:nvCxnSpPr>
        <p:spPr>
          <a:xfrm flipH="1">
            <a:off x="3525733" y="3646746"/>
            <a:ext cx="1" cy="114518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2" name="TextBox 101">
            <a:extLst>
              <a:ext uri="{FF2B5EF4-FFF2-40B4-BE49-F238E27FC236}">
                <a16:creationId xmlns:a16="http://schemas.microsoft.com/office/drawing/2014/main" id="{EE0CF4B3-0DDD-4D51-AE20-8B9DC27A80F2}"/>
              </a:ext>
            </a:extLst>
          </p:cNvPr>
          <p:cNvSpPr txBox="1"/>
          <p:nvPr/>
        </p:nvSpPr>
        <p:spPr>
          <a:xfrm>
            <a:off x="2630928" y="4713874"/>
            <a:ext cx="1897080" cy="794064"/>
          </a:xfrm>
          <a:prstGeom prst="rect">
            <a:avLst/>
          </a:prstGeom>
          <a:noFill/>
        </p:spPr>
        <p:txBody>
          <a:bodyPr wrap="square" lIns="182880" tIns="146304" rIns="182880" bIns="146304" rtlCol="0">
            <a:spAutoFit/>
          </a:bodyPr>
          <a:lstStyle/>
          <a:p>
            <a:pPr algn="ctr">
              <a:lnSpc>
                <a:spcPct val="90000"/>
              </a:lnSpc>
              <a:spcAft>
                <a:spcPts val="600"/>
              </a:spcAft>
            </a:pPr>
            <a:r>
              <a:rPr lang="en-US" sz="1200" dirty="0">
                <a:gradFill>
                  <a:gsLst>
                    <a:gs pos="2917">
                      <a:schemeClr val="tx1"/>
                    </a:gs>
                    <a:gs pos="30000">
                      <a:schemeClr val="tx1"/>
                    </a:gs>
                  </a:gsLst>
                  <a:lin ang="5400000" scaled="0"/>
                </a:gradFill>
              </a:rPr>
              <a:t>Build native .NET, fully managed, scalable microservices</a:t>
            </a:r>
          </a:p>
        </p:txBody>
      </p:sp>
      <p:sp>
        <p:nvSpPr>
          <p:cNvPr id="103" name="TextBox 102">
            <a:extLst>
              <a:ext uri="{FF2B5EF4-FFF2-40B4-BE49-F238E27FC236}">
                <a16:creationId xmlns:a16="http://schemas.microsoft.com/office/drawing/2014/main" id="{43E4215E-0B0A-4942-BEE0-44BC71337ED7}"/>
              </a:ext>
            </a:extLst>
          </p:cNvPr>
          <p:cNvSpPr txBox="1"/>
          <p:nvPr/>
        </p:nvSpPr>
        <p:spPr>
          <a:xfrm>
            <a:off x="1522484" y="5609504"/>
            <a:ext cx="1897080" cy="794064"/>
          </a:xfrm>
          <a:prstGeom prst="rect">
            <a:avLst/>
          </a:prstGeom>
          <a:noFill/>
        </p:spPr>
        <p:txBody>
          <a:bodyPr wrap="square" lIns="182880" tIns="146304" rIns="182880" bIns="146304" rtlCol="0">
            <a:spAutoFit/>
          </a:bodyPr>
          <a:lstStyle/>
          <a:p>
            <a:pPr algn="ctr">
              <a:lnSpc>
                <a:spcPct val="90000"/>
              </a:lnSpc>
              <a:spcAft>
                <a:spcPts val="600"/>
              </a:spcAft>
            </a:pPr>
            <a:r>
              <a:rPr lang="en-US" sz="1200" dirty="0">
                <a:gradFill>
                  <a:gsLst>
                    <a:gs pos="2917">
                      <a:schemeClr val="tx1"/>
                    </a:gs>
                    <a:gs pos="30000">
                      <a:schemeClr val="tx1"/>
                    </a:gs>
                  </a:gsLst>
                  <a:lin ang="5400000" scaled="0"/>
                </a:gradFill>
              </a:rPr>
              <a:t>Container orchestrator for Linux workloads (.NET Core)</a:t>
            </a:r>
          </a:p>
        </p:txBody>
      </p:sp>
      <p:cxnSp>
        <p:nvCxnSpPr>
          <p:cNvPr id="46" name="Straight Connector 45">
            <a:extLst>
              <a:ext uri="{FF2B5EF4-FFF2-40B4-BE49-F238E27FC236}">
                <a16:creationId xmlns:a16="http://schemas.microsoft.com/office/drawing/2014/main" id="{A94749BF-E4B7-4B30-B1F4-AA6F5EFA8F78}"/>
              </a:ext>
            </a:extLst>
          </p:cNvPr>
          <p:cNvCxnSpPr>
            <a:stCxn id="88" idx="4"/>
            <a:endCxn id="103" idx="0"/>
          </p:cNvCxnSpPr>
          <p:nvPr/>
        </p:nvCxnSpPr>
        <p:spPr>
          <a:xfrm flipH="1">
            <a:off x="2471024" y="3661345"/>
            <a:ext cx="13632" cy="1948159"/>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50" name="Group 49">
            <a:extLst>
              <a:ext uri="{FF2B5EF4-FFF2-40B4-BE49-F238E27FC236}">
                <a16:creationId xmlns:a16="http://schemas.microsoft.com/office/drawing/2014/main" id="{33AC3DC3-9966-4B70-B18E-A0BDBA071284}"/>
              </a:ext>
            </a:extLst>
          </p:cNvPr>
          <p:cNvGrpSpPr/>
          <p:nvPr/>
        </p:nvGrpSpPr>
        <p:grpSpPr>
          <a:xfrm>
            <a:off x="6247971" y="2941539"/>
            <a:ext cx="692070" cy="672468"/>
            <a:chOff x="6247971" y="2941539"/>
            <a:chExt cx="692070" cy="672468"/>
          </a:xfrm>
        </p:grpSpPr>
        <p:sp>
          <p:nvSpPr>
            <p:cNvPr id="63" name="Oval 62">
              <a:extLst>
                <a:ext uri="{FF2B5EF4-FFF2-40B4-BE49-F238E27FC236}">
                  <a16:creationId xmlns:a16="http://schemas.microsoft.com/office/drawing/2014/main" id="{D46E51ED-3178-4AFC-B41A-D2F522DCC782}"/>
                </a:ext>
              </a:extLst>
            </p:cNvPr>
            <p:cNvSpPr/>
            <p:nvPr/>
          </p:nvSpPr>
          <p:spPr bwMode="auto">
            <a:xfrm>
              <a:off x="6247971" y="2941539"/>
              <a:ext cx="692070" cy="672468"/>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08" name="brain_2" title="Icon of a brain with circles and connection lines inside">
              <a:extLst>
                <a:ext uri="{FF2B5EF4-FFF2-40B4-BE49-F238E27FC236}">
                  <a16:creationId xmlns:a16="http://schemas.microsoft.com/office/drawing/2014/main" id="{B7134710-E9BE-4A92-BB68-BD75103048D5}"/>
                </a:ext>
              </a:extLst>
            </p:cNvPr>
            <p:cNvSpPr>
              <a:spLocks noChangeAspect="1" noEditPoints="1"/>
            </p:cNvSpPr>
            <p:nvPr/>
          </p:nvSpPr>
          <p:spPr bwMode="auto">
            <a:xfrm>
              <a:off x="6326707" y="3094902"/>
              <a:ext cx="536628" cy="359825"/>
            </a:xfrm>
            <a:custGeom>
              <a:avLst/>
              <a:gdLst>
                <a:gd name="T0" fmla="*/ 379 w 440"/>
                <a:gd name="T1" fmla="*/ 133 h 295"/>
                <a:gd name="T2" fmla="*/ 379 w 440"/>
                <a:gd name="T3" fmla="*/ 169 h 295"/>
                <a:gd name="T4" fmla="*/ 259 w 440"/>
                <a:gd name="T5" fmla="*/ 181 h 295"/>
                <a:gd name="T6" fmla="*/ 295 w 440"/>
                <a:gd name="T7" fmla="*/ 181 h 295"/>
                <a:gd name="T8" fmla="*/ 259 w 440"/>
                <a:gd name="T9" fmla="*/ 181 h 295"/>
                <a:gd name="T10" fmla="*/ 114 w 440"/>
                <a:gd name="T11" fmla="*/ 179 h 295"/>
                <a:gd name="T12" fmla="*/ 78 w 440"/>
                <a:gd name="T13" fmla="*/ 169 h 295"/>
                <a:gd name="T14" fmla="*/ 235 w 440"/>
                <a:gd name="T15" fmla="*/ 88 h 295"/>
                <a:gd name="T16" fmla="*/ 192 w 440"/>
                <a:gd name="T17" fmla="*/ 79 h 295"/>
                <a:gd name="T18" fmla="*/ 174 w 440"/>
                <a:gd name="T19" fmla="*/ 97 h 295"/>
                <a:gd name="T20" fmla="*/ 174 w 440"/>
                <a:gd name="T21" fmla="*/ 61 h 295"/>
                <a:gd name="T22" fmla="*/ 277 w 440"/>
                <a:gd name="T23" fmla="*/ 85 h 295"/>
                <a:gd name="T24" fmla="*/ 313 w 440"/>
                <a:gd name="T25" fmla="*/ 85 h 295"/>
                <a:gd name="T26" fmla="*/ 277 w 440"/>
                <a:gd name="T27" fmla="*/ 85 h 295"/>
                <a:gd name="T28" fmla="*/ 168 w 440"/>
                <a:gd name="T29" fmla="*/ 205 h 295"/>
                <a:gd name="T30" fmla="*/ 168 w 440"/>
                <a:gd name="T31" fmla="*/ 169 h 295"/>
                <a:gd name="T32" fmla="*/ 42 w 440"/>
                <a:gd name="T33" fmla="*/ 169 h 295"/>
                <a:gd name="T34" fmla="*/ 78 w 440"/>
                <a:gd name="T35" fmla="*/ 169 h 295"/>
                <a:gd name="T36" fmla="*/ 42 w 440"/>
                <a:gd name="T37" fmla="*/ 169 h 295"/>
                <a:gd name="T38" fmla="*/ 284 w 440"/>
                <a:gd name="T39" fmla="*/ 121 h 295"/>
                <a:gd name="T40" fmla="*/ 295 w 440"/>
                <a:gd name="T41" fmla="*/ 103 h 295"/>
                <a:gd name="T42" fmla="*/ 114 w 440"/>
                <a:gd name="T43" fmla="*/ 125 h 295"/>
                <a:gd name="T44" fmla="*/ 143 w 440"/>
                <a:gd name="T45" fmla="*/ 133 h 295"/>
                <a:gd name="T46" fmla="*/ 168 w 440"/>
                <a:gd name="T47" fmla="*/ 144 h 295"/>
                <a:gd name="T48" fmla="*/ 361 w 440"/>
                <a:gd name="T49" fmla="*/ 151 h 295"/>
                <a:gd name="T50" fmla="*/ 331 w 440"/>
                <a:gd name="T51" fmla="*/ 160 h 295"/>
                <a:gd name="T52" fmla="*/ 331 w 440"/>
                <a:gd name="T53" fmla="*/ 243 h 295"/>
                <a:gd name="T54" fmla="*/ 321 w 440"/>
                <a:gd name="T55" fmla="*/ 181 h 295"/>
                <a:gd name="T56" fmla="*/ 358 w 440"/>
                <a:gd name="T57" fmla="*/ 206 h 295"/>
                <a:gd name="T58" fmla="*/ 440 w 440"/>
                <a:gd name="T59" fmla="*/ 163 h 295"/>
                <a:gd name="T60" fmla="*/ 388 w 440"/>
                <a:gd name="T61" fmla="*/ 110 h 295"/>
                <a:gd name="T62" fmla="*/ 227 w 440"/>
                <a:gd name="T63" fmla="*/ 30 h 295"/>
                <a:gd name="T64" fmla="*/ 68 w 440"/>
                <a:gd name="T65" fmla="*/ 103 h 295"/>
                <a:gd name="T66" fmla="*/ 4 w 440"/>
                <a:gd name="T67" fmla="*/ 165 h 295"/>
                <a:gd name="T68" fmla="*/ 164 w 440"/>
                <a:gd name="T69" fmla="*/ 237 h 295"/>
                <a:gd name="T70" fmla="*/ 358 w 440"/>
                <a:gd name="T71"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40" h="295">
                  <a:moveTo>
                    <a:pt x="361" y="151"/>
                  </a:moveTo>
                  <a:cubicBezTo>
                    <a:pt x="361" y="141"/>
                    <a:pt x="369" y="133"/>
                    <a:pt x="379" y="133"/>
                  </a:cubicBezTo>
                  <a:cubicBezTo>
                    <a:pt x="389" y="133"/>
                    <a:pt x="397" y="141"/>
                    <a:pt x="397" y="151"/>
                  </a:cubicBezTo>
                  <a:cubicBezTo>
                    <a:pt x="397" y="161"/>
                    <a:pt x="389" y="169"/>
                    <a:pt x="379" y="169"/>
                  </a:cubicBezTo>
                  <a:cubicBezTo>
                    <a:pt x="369" y="169"/>
                    <a:pt x="361" y="161"/>
                    <a:pt x="361" y="151"/>
                  </a:cubicBezTo>
                  <a:close/>
                  <a:moveTo>
                    <a:pt x="259" y="181"/>
                  </a:moveTo>
                  <a:cubicBezTo>
                    <a:pt x="259" y="191"/>
                    <a:pt x="267" y="199"/>
                    <a:pt x="277" y="199"/>
                  </a:cubicBezTo>
                  <a:cubicBezTo>
                    <a:pt x="287" y="199"/>
                    <a:pt x="295" y="191"/>
                    <a:pt x="295" y="181"/>
                  </a:cubicBezTo>
                  <a:cubicBezTo>
                    <a:pt x="295" y="171"/>
                    <a:pt x="287" y="163"/>
                    <a:pt x="277" y="163"/>
                  </a:cubicBezTo>
                  <a:cubicBezTo>
                    <a:pt x="267" y="163"/>
                    <a:pt x="259" y="171"/>
                    <a:pt x="259" y="181"/>
                  </a:cubicBezTo>
                  <a:close/>
                  <a:moveTo>
                    <a:pt x="114" y="239"/>
                  </a:moveTo>
                  <a:cubicBezTo>
                    <a:pt x="114" y="179"/>
                    <a:pt x="114" y="179"/>
                    <a:pt x="114" y="179"/>
                  </a:cubicBezTo>
                  <a:cubicBezTo>
                    <a:pt x="114" y="179"/>
                    <a:pt x="109" y="169"/>
                    <a:pt x="104" y="169"/>
                  </a:cubicBezTo>
                  <a:cubicBezTo>
                    <a:pt x="104" y="169"/>
                    <a:pt x="104" y="169"/>
                    <a:pt x="78" y="169"/>
                  </a:cubicBezTo>
                  <a:moveTo>
                    <a:pt x="235" y="260"/>
                  </a:moveTo>
                  <a:cubicBezTo>
                    <a:pt x="235" y="260"/>
                    <a:pt x="235" y="260"/>
                    <a:pt x="235" y="88"/>
                  </a:cubicBezTo>
                  <a:cubicBezTo>
                    <a:pt x="235" y="82"/>
                    <a:pt x="231" y="79"/>
                    <a:pt x="225" y="79"/>
                  </a:cubicBezTo>
                  <a:cubicBezTo>
                    <a:pt x="225" y="79"/>
                    <a:pt x="225" y="79"/>
                    <a:pt x="192" y="79"/>
                  </a:cubicBezTo>
                  <a:moveTo>
                    <a:pt x="156" y="79"/>
                  </a:moveTo>
                  <a:cubicBezTo>
                    <a:pt x="156" y="89"/>
                    <a:pt x="164" y="97"/>
                    <a:pt x="174" y="97"/>
                  </a:cubicBezTo>
                  <a:cubicBezTo>
                    <a:pt x="184" y="97"/>
                    <a:pt x="192" y="89"/>
                    <a:pt x="192" y="79"/>
                  </a:cubicBezTo>
                  <a:cubicBezTo>
                    <a:pt x="192" y="69"/>
                    <a:pt x="184" y="61"/>
                    <a:pt x="174" y="61"/>
                  </a:cubicBezTo>
                  <a:cubicBezTo>
                    <a:pt x="164" y="61"/>
                    <a:pt x="156" y="69"/>
                    <a:pt x="156" y="79"/>
                  </a:cubicBezTo>
                  <a:close/>
                  <a:moveTo>
                    <a:pt x="277" y="85"/>
                  </a:moveTo>
                  <a:cubicBezTo>
                    <a:pt x="277" y="95"/>
                    <a:pt x="285" y="103"/>
                    <a:pt x="295" y="103"/>
                  </a:cubicBezTo>
                  <a:cubicBezTo>
                    <a:pt x="305" y="103"/>
                    <a:pt x="313" y="95"/>
                    <a:pt x="313" y="85"/>
                  </a:cubicBezTo>
                  <a:cubicBezTo>
                    <a:pt x="313" y="75"/>
                    <a:pt x="305" y="67"/>
                    <a:pt x="295" y="67"/>
                  </a:cubicBezTo>
                  <a:cubicBezTo>
                    <a:pt x="285" y="67"/>
                    <a:pt x="277" y="75"/>
                    <a:pt x="277" y="85"/>
                  </a:cubicBezTo>
                  <a:close/>
                  <a:moveTo>
                    <a:pt x="150" y="187"/>
                  </a:moveTo>
                  <a:cubicBezTo>
                    <a:pt x="150" y="197"/>
                    <a:pt x="158" y="205"/>
                    <a:pt x="168" y="205"/>
                  </a:cubicBezTo>
                  <a:cubicBezTo>
                    <a:pt x="178" y="205"/>
                    <a:pt x="186" y="197"/>
                    <a:pt x="186" y="187"/>
                  </a:cubicBezTo>
                  <a:cubicBezTo>
                    <a:pt x="186" y="177"/>
                    <a:pt x="178" y="169"/>
                    <a:pt x="168" y="169"/>
                  </a:cubicBezTo>
                  <a:cubicBezTo>
                    <a:pt x="158" y="169"/>
                    <a:pt x="150" y="177"/>
                    <a:pt x="150" y="187"/>
                  </a:cubicBezTo>
                  <a:close/>
                  <a:moveTo>
                    <a:pt x="42" y="169"/>
                  </a:moveTo>
                  <a:cubicBezTo>
                    <a:pt x="42" y="179"/>
                    <a:pt x="50" y="187"/>
                    <a:pt x="60" y="187"/>
                  </a:cubicBezTo>
                  <a:cubicBezTo>
                    <a:pt x="70" y="187"/>
                    <a:pt x="78" y="179"/>
                    <a:pt x="78" y="169"/>
                  </a:cubicBezTo>
                  <a:cubicBezTo>
                    <a:pt x="78" y="159"/>
                    <a:pt x="70" y="151"/>
                    <a:pt x="60" y="151"/>
                  </a:cubicBezTo>
                  <a:cubicBezTo>
                    <a:pt x="50" y="151"/>
                    <a:pt x="42" y="159"/>
                    <a:pt x="42" y="169"/>
                  </a:cubicBezTo>
                  <a:close/>
                  <a:moveTo>
                    <a:pt x="235" y="121"/>
                  </a:moveTo>
                  <a:cubicBezTo>
                    <a:pt x="235" y="121"/>
                    <a:pt x="235" y="121"/>
                    <a:pt x="284" y="121"/>
                  </a:cubicBezTo>
                  <a:cubicBezTo>
                    <a:pt x="290" y="121"/>
                    <a:pt x="295" y="117"/>
                    <a:pt x="295" y="112"/>
                  </a:cubicBezTo>
                  <a:cubicBezTo>
                    <a:pt x="295" y="112"/>
                    <a:pt x="295" y="112"/>
                    <a:pt x="295" y="103"/>
                  </a:cubicBezTo>
                  <a:moveTo>
                    <a:pt x="114" y="49"/>
                  </a:moveTo>
                  <a:cubicBezTo>
                    <a:pt x="114" y="49"/>
                    <a:pt x="114" y="51"/>
                    <a:pt x="114" y="125"/>
                  </a:cubicBezTo>
                  <a:cubicBezTo>
                    <a:pt x="114" y="130"/>
                    <a:pt x="118" y="133"/>
                    <a:pt x="123" y="133"/>
                  </a:cubicBezTo>
                  <a:cubicBezTo>
                    <a:pt x="123" y="133"/>
                    <a:pt x="123" y="133"/>
                    <a:pt x="143" y="133"/>
                  </a:cubicBezTo>
                  <a:cubicBezTo>
                    <a:pt x="143" y="133"/>
                    <a:pt x="143" y="133"/>
                    <a:pt x="158" y="133"/>
                  </a:cubicBezTo>
                  <a:cubicBezTo>
                    <a:pt x="163" y="133"/>
                    <a:pt x="168" y="139"/>
                    <a:pt x="168" y="144"/>
                  </a:cubicBezTo>
                  <a:cubicBezTo>
                    <a:pt x="168" y="144"/>
                    <a:pt x="168" y="144"/>
                    <a:pt x="168" y="169"/>
                  </a:cubicBezTo>
                  <a:moveTo>
                    <a:pt x="361" y="151"/>
                  </a:moveTo>
                  <a:cubicBezTo>
                    <a:pt x="361" y="151"/>
                    <a:pt x="361" y="151"/>
                    <a:pt x="340" y="151"/>
                  </a:cubicBezTo>
                  <a:cubicBezTo>
                    <a:pt x="335" y="151"/>
                    <a:pt x="331" y="155"/>
                    <a:pt x="331" y="160"/>
                  </a:cubicBezTo>
                  <a:cubicBezTo>
                    <a:pt x="331" y="160"/>
                    <a:pt x="331" y="160"/>
                    <a:pt x="331" y="205"/>
                  </a:cubicBezTo>
                  <a:moveTo>
                    <a:pt x="331" y="243"/>
                  </a:moveTo>
                  <a:cubicBezTo>
                    <a:pt x="331" y="243"/>
                    <a:pt x="331" y="243"/>
                    <a:pt x="331" y="190"/>
                  </a:cubicBezTo>
                  <a:cubicBezTo>
                    <a:pt x="331" y="185"/>
                    <a:pt x="327" y="181"/>
                    <a:pt x="321" y="181"/>
                  </a:cubicBezTo>
                  <a:cubicBezTo>
                    <a:pt x="321" y="181"/>
                    <a:pt x="321" y="181"/>
                    <a:pt x="295" y="181"/>
                  </a:cubicBezTo>
                  <a:moveTo>
                    <a:pt x="358" y="206"/>
                  </a:moveTo>
                  <a:cubicBezTo>
                    <a:pt x="367" y="212"/>
                    <a:pt x="377" y="215"/>
                    <a:pt x="388" y="215"/>
                  </a:cubicBezTo>
                  <a:cubicBezTo>
                    <a:pt x="417" y="215"/>
                    <a:pt x="440" y="192"/>
                    <a:pt x="440" y="163"/>
                  </a:cubicBezTo>
                  <a:cubicBezTo>
                    <a:pt x="440" y="134"/>
                    <a:pt x="417" y="111"/>
                    <a:pt x="388" y="111"/>
                  </a:cubicBezTo>
                  <a:cubicBezTo>
                    <a:pt x="388" y="110"/>
                    <a:pt x="388" y="110"/>
                    <a:pt x="388" y="110"/>
                  </a:cubicBezTo>
                  <a:cubicBezTo>
                    <a:pt x="388" y="110"/>
                    <a:pt x="379" y="38"/>
                    <a:pt x="310" y="41"/>
                  </a:cubicBezTo>
                  <a:cubicBezTo>
                    <a:pt x="310" y="41"/>
                    <a:pt x="275" y="4"/>
                    <a:pt x="227" y="30"/>
                  </a:cubicBezTo>
                  <a:cubicBezTo>
                    <a:pt x="227" y="30"/>
                    <a:pt x="183" y="0"/>
                    <a:pt x="146" y="53"/>
                  </a:cubicBezTo>
                  <a:cubicBezTo>
                    <a:pt x="146" y="53"/>
                    <a:pt x="79" y="26"/>
                    <a:pt x="68" y="103"/>
                  </a:cubicBezTo>
                  <a:cubicBezTo>
                    <a:pt x="68" y="103"/>
                    <a:pt x="68" y="103"/>
                    <a:pt x="68" y="103"/>
                  </a:cubicBezTo>
                  <a:cubicBezTo>
                    <a:pt x="68" y="103"/>
                    <a:pt x="7" y="116"/>
                    <a:pt x="4" y="165"/>
                  </a:cubicBezTo>
                  <a:cubicBezTo>
                    <a:pt x="0" y="213"/>
                    <a:pt x="42" y="247"/>
                    <a:pt x="87" y="215"/>
                  </a:cubicBezTo>
                  <a:cubicBezTo>
                    <a:pt x="87" y="215"/>
                    <a:pt x="120" y="263"/>
                    <a:pt x="164" y="237"/>
                  </a:cubicBezTo>
                  <a:cubicBezTo>
                    <a:pt x="164" y="237"/>
                    <a:pt x="222" y="295"/>
                    <a:pt x="270" y="235"/>
                  </a:cubicBezTo>
                  <a:cubicBezTo>
                    <a:pt x="270" y="235"/>
                    <a:pt x="329" y="282"/>
                    <a:pt x="358" y="206"/>
                  </a:cubicBezTo>
                  <a:close/>
                </a:path>
              </a:pathLst>
            </a:custGeom>
            <a:noFill/>
            <a:ln w="19050" cap="sq">
              <a:solidFill>
                <a:srgbClr val="00ABE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b="1">
                <a:gradFill>
                  <a:gsLst>
                    <a:gs pos="0">
                      <a:srgbClr val="505050"/>
                    </a:gs>
                    <a:gs pos="100000">
                      <a:srgbClr val="505050"/>
                    </a:gs>
                  </a:gsLst>
                </a:gradFill>
              </a:endParaRPr>
            </a:p>
          </p:txBody>
        </p:sp>
      </p:grpSp>
      <p:cxnSp>
        <p:nvCxnSpPr>
          <p:cNvPr id="110" name="Straight Connector 109">
            <a:extLst>
              <a:ext uri="{FF2B5EF4-FFF2-40B4-BE49-F238E27FC236}">
                <a16:creationId xmlns:a16="http://schemas.microsoft.com/office/drawing/2014/main" id="{445699EC-9206-4DB0-B737-A2603E81C2B1}"/>
              </a:ext>
            </a:extLst>
          </p:cNvPr>
          <p:cNvCxnSpPr>
            <a:cxnSpLocks/>
            <a:stCxn id="91" idx="4"/>
            <a:endCxn id="111" idx="0"/>
          </p:cNvCxnSpPr>
          <p:nvPr/>
        </p:nvCxnSpPr>
        <p:spPr>
          <a:xfrm>
            <a:off x="5576461" y="3625733"/>
            <a:ext cx="0" cy="118970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1" name="TextBox 110">
            <a:extLst>
              <a:ext uri="{FF2B5EF4-FFF2-40B4-BE49-F238E27FC236}">
                <a16:creationId xmlns:a16="http://schemas.microsoft.com/office/drawing/2014/main" id="{4696EBE5-A99F-43A7-8F11-9404406AB126}"/>
              </a:ext>
            </a:extLst>
          </p:cNvPr>
          <p:cNvSpPr txBox="1"/>
          <p:nvPr/>
        </p:nvSpPr>
        <p:spPr>
          <a:xfrm>
            <a:off x="4627921" y="4815440"/>
            <a:ext cx="1897080" cy="1126462"/>
          </a:xfrm>
          <a:prstGeom prst="rect">
            <a:avLst/>
          </a:prstGeom>
          <a:noFill/>
        </p:spPr>
        <p:txBody>
          <a:bodyPr wrap="square" lIns="182880" tIns="146304" rIns="182880" bIns="146304" rtlCol="0">
            <a:spAutoFit/>
          </a:bodyPr>
          <a:lstStyle/>
          <a:p>
            <a:pPr algn="ctr">
              <a:lnSpc>
                <a:spcPct val="90000"/>
              </a:lnSpc>
              <a:spcAft>
                <a:spcPts val="600"/>
              </a:spcAft>
            </a:pPr>
            <a:r>
              <a:rPr lang="en-US" sz="1200" dirty="0">
                <a:gradFill>
                  <a:gsLst>
                    <a:gs pos="2917">
                      <a:schemeClr val="tx1"/>
                    </a:gs>
                    <a:gs pos="30000">
                      <a:schemeClr val="tx1"/>
                    </a:gs>
                  </a:gsLst>
                  <a:lin ang="5400000" scaled="0"/>
                </a:gradFill>
              </a:rPr>
              <a:t>Fully managed real-time web functions, like chat, gaming, tickers, collaboration and more</a:t>
            </a:r>
          </a:p>
        </p:txBody>
      </p:sp>
      <p:cxnSp>
        <p:nvCxnSpPr>
          <p:cNvPr id="115" name="Straight Connector 114">
            <a:extLst>
              <a:ext uri="{FF2B5EF4-FFF2-40B4-BE49-F238E27FC236}">
                <a16:creationId xmlns:a16="http://schemas.microsoft.com/office/drawing/2014/main" id="{9AAE9FF2-0545-4F6E-84F3-101C321A86CA}"/>
              </a:ext>
            </a:extLst>
          </p:cNvPr>
          <p:cNvCxnSpPr>
            <a:cxnSpLocks/>
            <a:stCxn id="63" idx="4"/>
            <a:endCxn id="118" idx="0"/>
          </p:cNvCxnSpPr>
          <p:nvPr/>
        </p:nvCxnSpPr>
        <p:spPr>
          <a:xfrm flipH="1">
            <a:off x="6587678" y="3614007"/>
            <a:ext cx="6328" cy="26395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8" name="TextBox 117">
            <a:extLst>
              <a:ext uri="{FF2B5EF4-FFF2-40B4-BE49-F238E27FC236}">
                <a16:creationId xmlns:a16="http://schemas.microsoft.com/office/drawing/2014/main" id="{E49440E6-32C1-4DD9-AB6C-6AA88B61D006}"/>
              </a:ext>
            </a:extLst>
          </p:cNvPr>
          <p:cNvSpPr txBox="1"/>
          <p:nvPr/>
        </p:nvSpPr>
        <p:spPr>
          <a:xfrm>
            <a:off x="5870721" y="3877964"/>
            <a:ext cx="1433914" cy="627864"/>
          </a:xfrm>
          <a:prstGeom prst="rect">
            <a:avLst/>
          </a:prstGeom>
          <a:noFill/>
        </p:spPr>
        <p:txBody>
          <a:bodyPr wrap="square" lIns="182880" tIns="146304" rIns="182880" bIns="146304" rtlCol="0">
            <a:spAutoFit/>
          </a:bodyPr>
          <a:lstStyle/>
          <a:p>
            <a:pPr algn="ctr">
              <a:lnSpc>
                <a:spcPct val="90000"/>
              </a:lnSpc>
              <a:spcAft>
                <a:spcPts val="600"/>
              </a:spcAft>
            </a:pPr>
            <a:r>
              <a:rPr lang="en-US" sz="1200" dirty="0">
                <a:gradFill>
                  <a:gsLst>
                    <a:gs pos="2917">
                      <a:schemeClr val="tx1"/>
                    </a:gs>
                    <a:gs pos="30000">
                      <a:schemeClr val="tx1"/>
                    </a:gs>
                  </a:gsLst>
                  <a:lin ang="5400000" scaled="0"/>
                </a:gradFill>
              </a:rPr>
              <a:t>Commoditized AI</a:t>
            </a:r>
          </a:p>
        </p:txBody>
      </p:sp>
    </p:spTree>
    <p:extLst>
      <p:ext uri="{BB962C8B-B14F-4D97-AF65-F5344CB8AC3E}">
        <p14:creationId xmlns:p14="http://schemas.microsoft.com/office/powerpoint/2010/main" val="3263538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53"/>
                                        </p:tgtEl>
                                        <p:attrNameLst>
                                          <p:attrName>style.visibility</p:attrName>
                                        </p:attrNameLst>
                                      </p:cBhvr>
                                      <p:to>
                                        <p:strVal val="visible"/>
                                      </p:to>
                                    </p:set>
                                    <p:anim calcmode="lin" valueType="num">
                                      <p:cBhvr>
                                        <p:cTn id="7" dur="250" fill="hold"/>
                                        <p:tgtEl>
                                          <p:spTgt spid="153"/>
                                        </p:tgtEl>
                                        <p:attrNameLst>
                                          <p:attrName>ppt_w</p:attrName>
                                        </p:attrNameLst>
                                      </p:cBhvr>
                                      <p:tavLst>
                                        <p:tav tm="0">
                                          <p:val>
                                            <p:fltVal val="0"/>
                                          </p:val>
                                        </p:tav>
                                        <p:tav tm="100000">
                                          <p:val>
                                            <p:strVal val="#ppt_w"/>
                                          </p:val>
                                        </p:tav>
                                      </p:tavLst>
                                    </p:anim>
                                    <p:anim calcmode="lin" valueType="num">
                                      <p:cBhvr>
                                        <p:cTn id="8" dur="250" fill="hold"/>
                                        <p:tgtEl>
                                          <p:spTgt spid="153"/>
                                        </p:tgtEl>
                                        <p:attrNameLst>
                                          <p:attrName>ppt_h</p:attrName>
                                        </p:attrNameLst>
                                      </p:cBhvr>
                                      <p:tavLst>
                                        <p:tav tm="0">
                                          <p:val>
                                            <p:fltVal val="0"/>
                                          </p:val>
                                        </p:tav>
                                        <p:tav tm="100000">
                                          <p:val>
                                            <p:strVal val="#ppt_h"/>
                                          </p:val>
                                        </p:tav>
                                      </p:tavLst>
                                    </p:anim>
                                    <p:animEffect transition="in" filter="fade">
                                      <p:cBhvr>
                                        <p:cTn id="9" dur="250"/>
                                        <p:tgtEl>
                                          <p:spTgt spid="153"/>
                                        </p:tgtEl>
                                      </p:cBhvr>
                                    </p:animEffect>
                                  </p:childTnLst>
                                </p:cTn>
                              </p:par>
                            </p:childTnLst>
                          </p:cTn>
                        </p:par>
                        <p:par>
                          <p:cTn id="10" fill="hold">
                            <p:stCondLst>
                              <p:cond delay="250"/>
                            </p:stCondLst>
                            <p:childTnLst>
                              <p:par>
                                <p:cTn id="11" presetID="42" presetClass="entr" presetSubtype="0" fill="hold"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250"/>
                                        <p:tgtEl>
                                          <p:spTgt spid="6"/>
                                        </p:tgtEl>
                                      </p:cBhvr>
                                    </p:animEffect>
                                    <p:anim calcmode="lin" valueType="num">
                                      <p:cBhvr>
                                        <p:cTn id="14" dur="250" fill="hold"/>
                                        <p:tgtEl>
                                          <p:spTgt spid="6"/>
                                        </p:tgtEl>
                                        <p:attrNameLst>
                                          <p:attrName>ppt_x</p:attrName>
                                        </p:attrNameLst>
                                      </p:cBhvr>
                                      <p:tavLst>
                                        <p:tav tm="0">
                                          <p:val>
                                            <p:strVal val="#ppt_x"/>
                                          </p:val>
                                        </p:tav>
                                        <p:tav tm="100000">
                                          <p:val>
                                            <p:strVal val="#ppt_x"/>
                                          </p:val>
                                        </p:tav>
                                      </p:tavLst>
                                    </p:anim>
                                    <p:anim calcmode="lin" valueType="num">
                                      <p:cBhvr>
                                        <p:cTn id="15" dur="250" fill="hold"/>
                                        <p:tgtEl>
                                          <p:spTgt spid="6"/>
                                        </p:tgtEl>
                                        <p:attrNameLst>
                                          <p:attrName>ppt_y</p:attrName>
                                        </p:attrNameLst>
                                      </p:cBhvr>
                                      <p:tavLst>
                                        <p:tav tm="0">
                                          <p:val>
                                            <p:strVal val="#ppt_y+.1"/>
                                          </p:val>
                                        </p:tav>
                                        <p:tav tm="100000">
                                          <p:val>
                                            <p:strVal val="#ppt_y"/>
                                          </p:val>
                                        </p:tav>
                                      </p:tavLst>
                                    </p:anim>
                                  </p:childTnLst>
                                </p:cTn>
                              </p:par>
                              <p:par>
                                <p:cTn id="16" presetID="42" presetClass="entr" presetSubtype="0" fill="hold" grpId="0" nodeType="with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fade">
                                      <p:cBhvr>
                                        <p:cTn id="18" dur="250"/>
                                        <p:tgtEl>
                                          <p:spTgt spid="18"/>
                                        </p:tgtEl>
                                      </p:cBhvr>
                                    </p:animEffect>
                                    <p:anim calcmode="lin" valueType="num">
                                      <p:cBhvr>
                                        <p:cTn id="19" dur="250" fill="hold"/>
                                        <p:tgtEl>
                                          <p:spTgt spid="18"/>
                                        </p:tgtEl>
                                        <p:attrNameLst>
                                          <p:attrName>ppt_x</p:attrName>
                                        </p:attrNameLst>
                                      </p:cBhvr>
                                      <p:tavLst>
                                        <p:tav tm="0">
                                          <p:val>
                                            <p:strVal val="#ppt_x"/>
                                          </p:val>
                                        </p:tav>
                                        <p:tav tm="100000">
                                          <p:val>
                                            <p:strVal val="#ppt_x"/>
                                          </p:val>
                                        </p:tav>
                                      </p:tavLst>
                                    </p:anim>
                                    <p:anim calcmode="lin" valueType="num">
                                      <p:cBhvr>
                                        <p:cTn id="20" dur="250" fill="hold"/>
                                        <p:tgtEl>
                                          <p:spTgt spid="18"/>
                                        </p:tgtEl>
                                        <p:attrNameLst>
                                          <p:attrName>ppt_y</p:attrName>
                                        </p:attrNameLst>
                                      </p:cBhvr>
                                      <p:tavLst>
                                        <p:tav tm="0">
                                          <p:val>
                                            <p:strVal val="#ppt_y+.1"/>
                                          </p:val>
                                        </p:tav>
                                        <p:tav tm="100000">
                                          <p:val>
                                            <p:strVal val="#ppt_y"/>
                                          </p:val>
                                        </p:tav>
                                      </p:tavLst>
                                    </p:anim>
                                  </p:childTnLst>
                                </p:cTn>
                              </p:par>
                            </p:childTnLst>
                          </p:cTn>
                        </p:par>
                        <p:par>
                          <p:cTn id="21" fill="hold">
                            <p:stCondLst>
                              <p:cond delay="500"/>
                            </p:stCondLst>
                            <p:childTnLst>
                              <p:par>
                                <p:cTn id="22" presetID="53" presetClass="entr" presetSubtype="16" fill="hold" nodeType="afterEffect">
                                  <p:stCondLst>
                                    <p:cond delay="0"/>
                                  </p:stCondLst>
                                  <p:childTnLst>
                                    <p:set>
                                      <p:cBhvr>
                                        <p:cTn id="23" dur="1" fill="hold">
                                          <p:stCondLst>
                                            <p:cond delay="0"/>
                                          </p:stCondLst>
                                        </p:cTn>
                                        <p:tgtEl>
                                          <p:spTgt spid="139"/>
                                        </p:tgtEl>
                                        <p:attrNameLst>
                                          <p:attrName>style.visibility</p:attrName>
                                        </p:attrNameLst>
                                      </p:cBhvr>
                                      <p:to>
                                        <p:strVal val="visible"/>
                                      </p:to>
                                    </p:set>
                                    <p:anim calcmode="lin" valueType="num">
                                      <p:cBhvr>
                                        <p:cTn id="24" dur="250" fill="hold"/>
                                        <p:tgtEl>
                                          <p:spTgt spid="139"/>
                                        </p:tgtEl>
                                        <p:attrNameLst>
                                          <p:attrName>ppt_w</p:attrName>
                                        </p:attrNameLst>
                                      </p:cBhvr>
                                      <p:tavLst>
                                        <p:tav tm="0">
                                          <p:val>
                                            <p:fltVal val="0"/>
                                          </p:val>
                                        </p:tav>
                                        <p:tav tm="100000">
                                          <p:val>
                                            <p:strVal val="#ppt_w"/>
                                          </p:val>
                                        </p:tav>
                                      </p:tavLst>
                                    </p:anim>
                                    <p:anim calcmode="lin" valueType="num">
                                      <p:cBhvr>
                                        <p:cTn id="25" dur="250" fill="hold"/>
                                        <p:tgtEl>
                                          <p:spTgt spid="139"/>
                                        </p:tgtEl>
                                        <p:attrNameLst>
                                          <p:attrName>ppt_h</p:attrName>
                                        </p:attrNameLst>
                                      </p:cBhvr>
                                      <p:tavLst>
                                        <p:tav tm="0">
                                          <p:val>
                                            <p:fltVal val="0"/>
                                          </p:val>
                                        </p:tav>
                                        <p:tav tm="100000">
                                          <p:val>
                                            <p:strVal val="#ppt_h"/>
                                          </p:val>
                                        </p:tav>
                                      </p:tavLst>
                                    </p:anim>
                                    <p:animEffect transition="in" filter="fade">
                                      <p:cBhvr>
                                        <p:cTn id="26" dur="250"/>
                                        <p:tgtEl>
                                          <p:spTgt spid="139"/>
                                        </p:tgtEl>
                                      </p:cBhvr>
                                    </p:animEffect>
                                  </p:childTnLst>
                                </p:cTn>
                              </p:par>
                            </p:childTnLst>
                          </p:cTn>
                        </p:par>
                        <p:par>
                          <p:cTn id="27" fill="hold">
                            <p:stCondLst>
                              <p:cond delay="750"/>
                            </p:stCondLst>
                            <p:childTnLst>
                              <p:par>
                                <p:cTn id="28" presetID="22" presetClass="entr" presetSubtype="4" fill="hold" nodeType="after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wipe(down)">
                                      <p:cBhvr>
                                        <p:cTn id="30" dur="250"/>
                                        <p:tgtEl>
                                          <p:spTgt spid="8"/>
                                        </p:tgtEl>
                                      </p:cBhvr>
                                    </p:animEffect>
                                  </p:childTnLst>
                                </p:cTn>
                              </p:par>
                              <p:par>
                                <p:cTn id="31" presetID="42" presetClass="entr" presetSubtype="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animEffect transition="in" filter="fade">
                                      <p:cBhvr>
                                        <p:cTn id="33" dur="250"/>
                                        <p:tgtEl>
                                          <p:spTgt spid="19"/>
                                        </p:tgtEl>
                                      </p:cBhvr>
                                    </p:animEffect>
                                    <p:anim calcmode="lin" valueType="num">
                                      <p:cBhvr>
                                        <p:cTn id="34" dur="250" fill="hold"/>
                                        <p:tgtEl>
                                          <p:spTgt spid="19"/>
                                        </p:tgtEl>
                                        <p:attrNameLst>
                                          <p:attrName>ppt_x</p:attrName>
                                        </p:attrNameLst>
                                      </p:cBhvr>
                                      <p:tavLst>
                                        <p:tav tm="0">
                                          <p:val>
                                            <p:strVal val="#ppt_x"/>
                                          </p:val>
                                        </p:tav>
                                        <p:tav tm="100000">
                                          <p:val>
                                            <p:strVal val="#ppt_x"/>
                                          </p:val>
                                        </p:tav>
                                      </p:tavLst>
                                    </p:anim>
                                    <p:anim calcmode="lin" valueType="num">
                                      <p:cBhvr>
                                        <p:cTn id="35" dur="250" fill="hold"/>
                                        <p:tgtEl>
                                          <p:spTgt spid="19"/>
                                        </p:tgtEl>
                                        <p:attrNameLst>
                                          <p:attrName>ppt_y</p:attrName>
                                        </p:attrNameLst>
                                      </p:cBhvr>
                                      <p:tavLst>
                                        <p:tav tm="0">
                                          <p:val>
                                            <p:strVal val="#ppt_y+.1"/>
                                          </p:val>
                                        </p:tav>
                                        <p:tav tm="100000">
                                          <p:val>
                                            <p:strVal val="#ppt_y"/>
                                          </p:val>
                                        </p:tav>
                                      </p:tavLst>
                                    </p:anim>
                                  </p:childTnLst>
                                </p:cTn>
                              </p:par>
                            </p:childTnLst>
                          </p:cTn>
                        </p:par>
                        <p:par>
                          <p:cTn id="36" fill="hold">
                            <p:stCondLst>
                              <p:cond delay="1000"/>
                            </p:stCondLst>
                            <p:childTnLst>
                              <p:par>
                                <p:cTn id="37" presetID="53" presetClass="entr" presetSubtype="16" fill="hold" nodeType="afterEffect">
                                  <p:stCondLst>
                                    <p:cond delay="0"/>
                                  </p:stCondLst>
                                  <p:childTnLst>
                                    <p:set>
                                      <p:cBhvr>
                                        <p:cTn id="38" dur="1" fill="hold">
                                          <p:stCondLst>
                                            <p:cond delay="0"/>
                                          </p:stCondLst>
                                        </p:cTn>
                                        <p:tgtEl>
                                          <p:spTgt spid="136"/>
                                        </p:tgtEl>
                                        <p:attrNameLst>
                                          <p:attrName>style.visibility</p:attrName>
                                        </p:attrNameLst>
                                      </p:cBhvr>
                                      <p:to>
                                        <p:strVal val="visible"/>
                                      </p:to>
                                    </p:set>
                                    <p:anim calcmode="lin" valueType="num">
                                      <p:cBhvr>
                                        <p:cTn id="39" dur="250" fill="hold"/>
                                        <p:tgtEl>
                                          <p:spTgt spid="136"/>
                                        </p:tgtEl>
                                        <p:attrNameLst>
                                          <p:attrName>ppt_w</p:attrName>
                                        </p:attrNameLst>
                                      </p:cBhvr>
                                      <p:tavLst>
                                        <p:tav tm="0">
                                          <p:val>
                                            <p:fltVal val="0"/>
                                          </p:val>
                                        </p:tav>
                                        <p:tav tm="100000">
                                          <p:val>
                                            <p:strVal val="#ppt_w"/>
                                          </p:val>
                                        </p:tav>
                                      </p:tavLst>
                                    </p:anim>
                                    <p:anim calcmode="lin" valueType="num">
                                      <p:cBhvr>
                                        <p:cTn id="40" dur="250" fill="hold"/>
                                        <p:tgtEl>
                                          <p:spTgt spid="136"/>
                                        </p:tgtEl>
                                        <p:attrNameLst>
                                          <p:attrName>ppt_h</p:attrName>
                                        </p:attrNameLst>
                                      </p:cBhvr>
                                      <p:tavLst>
                                        <p:tav tm="0">
                                          <p:val>
                                            <p:fltVal val="0"/>
                                          </p:val>
                                        </p:tav>
                                        <p:tav tm="100000">
                                          <p:val>
                                            <p:strVal val="#ppt_h"/>
                                          </p:val>
                                        </p:tav>
                                      </p:tavLst>
                                    </p:anim>
                                    <p:animEffect transition="in" filter="fade">
                                      <p:cBhvr>
                                        <p:cTn id="41" dur="250"/>
                                        <p:tgtEl>
                                          <p:spTgt spid="136"/>
                                        </p:tgtEl>
                                      </p:cBhvr>
                                    </p:animEffect>
                                  </p:childTnLst>
                                </p:cTn>
                              </p:par>
                            </p:childTnLst>
                          </p:cTn>
                        </p:par>
                        <p:par>
                          <p:cTn id="42" fill="hold">
                            <p:stCondLst>
                              <p:cond delay="1250"/>
                            </p:stCondLst>
                            <p:childTnLst>
                              <p:par>
                                <p:cTn id="43" presetID="22" presetClass="entr" presetSubtype="4" fill="hold" nodeType="afterEffect">
                                  <p:stCondLst>
                                    <p:cond delay="0"/>
                                  </p:stCondLst>
                                  <p:childTnLst>
                                    <p:set>
                                      <p:cBhvr>
                                        <p:cTn id="44" dur="1" fill="hold">
                                          <p:stCondLst>
                                            <p:cond delay="0"/>
                                          </p:stCondLst>
                                        </p:cTn>
                                        <p:tgtEl>
                                          <p:spTgt spid="12"/>
                                        </p:tgtEl>
                                        <p:attrNameLst>
                                          <p:attrName>style.visibility</p:attrName>
                                        </p:attrNameLst>
                                      </p:cBhvr>
                                      <p:to>
                                        <p:strVal val="visible"/>
                                      </p:to>
                                    </p:set>
                                    <p:animEffect transition="in" filter="wipe(down)">
                                      <p:cBhvr>
                                        <p:cTn id="45" dur="250"/>
                                        <p:tgtEl>
                                          <p:spTgt spid="12"/>
                                        </p:tgtEl>
                                      </p:cBhvr>
                                    </p:animEffect>
                                  </p:childTnLst>
                                </p:cTn>
                              </p:par>
                              <p:par>
                                <p:cTn id="46" presetID="42" presetClass="entr" presetSubtype="0" fill="hold" grpId="0" nodeType="withEffect">
                                  <p:stCondLst>
                                    <p:cond delay="0"/>
                                  </p:stCondLst>
                                  <p:childTnLst>
                                    <p:set>
                                      <p:cBhvr>
                                        <p:cTn id="47" dur="1" fill="hold">
                                          <p:stCondLst>
                                            <p:cond delay="0"/>
                                          </p:stCondLst>
                                        </p:cTn>
                                        <p:tgtEl>
                                          <p:spTgt spid="21"/>
                                        </p:tgtEl>
                                        <p:attrNameLst>
                                          <p:attrName>style.visibility</p:attrName>
                                        </p:attrNameLst>
                                      </p:cBhvr>
                                      <p:to>
                                        <p:strVal val="visible"/>
                                      </p:to>
                                    </p:set>
                                    <p:animEffect transition="in" filter="fade">
                                      <p:cBhvr>
                                        <p:cTn id="48" dur="250"/>
                                        <p:tgtEl>
                                          <p:spTgt spid="21"/>
                                        </p:tgtEl>
                                      </p:cBhvr>
                                    </p:animEffect>
                                    <p:anim calcmode="lin" valueType="num">
                                      <p:cBhvr>
                                        <p:cTn id="49" dur="250" fill="hold"/>
                                        <p:tgtEl>
                                          <p:spTgt spid="21"/>
                                        </p:tgtEl>
                                        <p:attrNameLst>
                                          <p:attrName>ppt_x</p:attrName>
                                        </p:attrNameLst>
                                      </p:cBhvr>
                                      <p:tavLst>
                                        <p:tav tm="0">
                                          <p:val>
                                            <p:strVal val="#ppt_x"/>
                                          </p:val>
                                        </p:tav>
                                        <p:tav tm="100000">
                                          <p:val>
                                            <p:strVal val="#ppt_x"/>
                                          </p:val>
                                        </p:tav>
                                      </p:tavLst>
                                    </p:anim>
                                    <p:anim calcmode="lin" valueType="num">
                                      <p:cBhvr>
                                        <p:cTn id="50" dur="250" fill="hold"/>
                                        <p:tgtEl>
                                          <p:spTgt spid="21"/>
                                        </p:tgtEl>
                                        <p:attrNameLst>
                                          <p:attrName>ppt_y</p:attrName>
                                        </p:attrNameLst>
                                      </p:cBhvr>
                                      <p:tavLst>
                                        <p:tav tm="0">
                                          <p:val>
                                            <p:strVal val="#ppt_y+.1"/>
                                          </p:val>
                                        </p:tav>
                                        <p:tav tm="100000">
                                          <p:val>
                                            <p:strVal val="#ppt_y"/>
                                          </p:val>
                                        </p:tav>
                                      </p:tavLst>
                                    </p:anim>
                                  </p:childTnLst>
                                </p:cTn>
                              </p:par>
                            </p:childTnLst>
                          </p:cTn>
                        </p:par>
                        <p:par>
                          <p:cTn id="51" fill="hold">
                            <p:stCondLst>
                              <p:cond delay="1500"/>
                            </p:stCondLst>
                            <p:childTnLst>
                              <p:par>
                                <p:cTn id="52" presetID="53" presetClass="entr" presetSubtype="16" fill="hold" nodeType="afterEffect">
                                  <p:stCondLst>
                                    <p:cond delay="0"/>
                                  </p:stCondLst>
                                  <p:childTnLst>
                                    <p:set>
                                      <p:cBhvr>
                                        <p:cTn id="53" dur="1" fill="hold">
                                          <p:stCondLst>
                                            <p:cond delay="0"/>
                                          </p:stCondLst>
                                        </p:cTn>
                                        <p:tgtEl>
                                          <p:spTgt spid="120"/>
                                        </p:tgtEl>
                                        <p:attrNameLst>
                                          <p:attrName>style.visibility</p:attrName>
                                        </p:attrNameLst>
                                      </p:cBhvr>
                                      <p:to>
                                        <p:strVal val="visible"/>
                                      </p:to>
                                    </p:set>
                                    <p:anim calcmode="lin" valueType="num">
                                      <p:cBhvr>
                                        <p:cTn id="54" dur="250" fill="hold"/>
                                        <p:tgtEl>
                                          <p:spTgt spid="120"/>
                                        </p:tgtEl>
                                        <p:attrNameLst>
                                          <p:attrName>ppt_w</p:attrName>
                                        </p:attrNameLst>
                                      </p:cBhvr>
                                      <p:tavLst>
                                        <p:tav tm="0">
                                          <p:val>
                                            <p:fltVal val="0"/>
                                          </p:val>
                                        </p:tav>
                                        <p:tav tm="100000">
                                          <p:val>
                                            <p:strVal val="#ppt_w"/>
                                          </p:val>
                                        </p:tav>
                                      </p:tavLst>
                                    </p:anim>
                                    <p:anim calcmode="lin" valueType="num">
                                      <p:cBhvr>
                                        <p:cTn id="55" dur="250" fill="hold"/>
                                        <p:tgtEl>
                                          <p:spTgt spid="120"/>
                                        </p:tgtEl>
                                        <p:attrNameLst>
                                          <p:attrName>ppt_h</p:attrName>
                                        </p:attrNameLst>
                                      </p:cBhvr>
                                      <p:tavLst>
                                        <p:tav tm="0">
                                          <p:val>
                                            <p:fltVal val="0"/>
                                          </p:val>
                                        </p:tav>
                                        <p:tav tm="100000">
                                          <p:val>
                                            <p:strVal val="#ppt_h"/>
                                          </p:val>
                                        </p:tav>
                                      </p:tavLst>
                                    </p:anim>
                                    <p:animEffect transition="in" filter="fade">
                                      <p:cBhvr>
                                        <p:cTn id="56" dur="250"/>
                                        <p:tgtEl>
                                          <p:spTgt spid="120"/>
                                        </p:tgtEl>
                                      </p:cBhvr>
                                    </p:animEffect>
                                  </p:childTnLst>
                                </p:cTn>
                              </p:par>
                            </p:childTnLst>
                          </p:cTn>
                        </p:par>
                        <p:par>
                          <p:cTn id="57" fill="hold">
                            <p:stCondLst>
                              <p:cond delay="1750"/>
                            </p:stCondLst>
                            <p:childTnLst>
                              <p:par>
                                <p:cTn id="58" presetID="22" presetClass="entr" presetSubtype="4" fill="hold" nodeType="afterEffect">
                                  <p:stCondLst>
                                    <p:cond delay="0"/>
                                  </p:stCondLst>
                                  <p:childTnLst>
                                    <p:set>
                                      <p:cBhvr>
                                        <p:cTn id="59" dur="1" fill="hold">
                                          <p:stCondLst>
                                            <p:cond delay="0"/>
                                          </p:stCondLst>
                                        </p:cTn>
                                        <p:tgtEl>
                                          <p:spTgt spid="41"/>
                                        </p:tgtEl>
                                        <p:attrNameLst>
                                          <p:attrName>style.visibility</p:attrName>
                                        </p:attrNameLst>
                                      </p:cBhvr>
                                      <p:to>
                                        <p:strVal val="visible"/>
                                      </p:to>
                                    </p:set>
                                    <p:animEffect transition="in" filter="wipe(down)">
                                      <p:cBhvr>
                                        <p:cTn id="60" dur="250"/>
                                        <p:tgtEl>
                                          <p:spTgt spid="41"/>
                                        </p:tgtEl>
                                      </p:cBhvr>
                                    </p:animEffect>
                                  </p:childTnLst>
                                </p:cTn>
                              </p:par>
                              <p:par>
                                <p:cTn id="61" presetID="42" presetClass="entr" presetSubtype="0" fill="hold" grpId="0" nodeType="withEffect">
                                  <p:stCondLst>
                                    <p:cond delay="0"/>
                                  </p:stCondLst>
                                  <p:childTnLst>
                                    <p:set>
                                      <p:cBhvr>
                                        <p:cTn id="62" dur="1" fill="hold">
                                          <p:stCondLst>
                                            <p:cond delay="0"/>
                                          </p:stCondLst>
                                        </p:cTn>
                                        <p:tgtEl>
                                          <p:spTgt spid="20"/>
                                        </p:tgtEl>
                                        <p:attrNameLst>
                                          <p:attrName>style.visibility</p:attrName>
                                        </p:attrNameLst>
                                      </p:cBhvr>
                                      <p:to>
                                        <p:strVal val="visible"/>
                                      </p:to>
                                    </p:set>
                                    <p:animEffect transition="in" filter="fade">
                                      <p:cBhvr>
                                        <p:cTn id="63" dur="250"/>
                                        <p:tgtEl>
                                          <p:spTgt spid="20"/>
                                        </p:tgtEl>
                                      </p:cBhvr>
                                    </p:animEffect>
                                    <p:anim calcmode="lin" valueType="num">
                                      <p:cBhvr>
                                        <p:cTn id="64" dur="250" fill="hold"/>
                                        <p:tgtEl>
                                          <p:spTgt spid="20"/>
                                        </p:tgtEl>
                                        <p:attrNameLst>
                                          <p:attrName>ppt_x</p:attrName>
                                        </p:attrNameLst>
                                      </p:cBhvr>
                                      <p:tavLst>
                                        <p:tav tm="0">
                                          <p:val>
                                            <p:strVal val="#ppt_x"/>
                                          </p:val>
                                        </p:tav>
                                        <p:tav tm="100000">
                                          <p:val>
                                            <p:strVal val="#ppt_x"/>
                                          </p:val>
                                        </p:tav>
                                      </p:tavLst>
                                    </p:anim>
                                    <p:anim calcmode="lin" valueType="num">
                                      <p:cBhvr>
                                        <p:cTn id="65" dur="250" fill="hold"/>
                                        <p:tgtEl>
                                          <p:spTgt spid="20"/>
                                        </p:tgtEl>
                                        <p:attrNameLst>
                                          <p:attrName>ppt_y</p:attrName>
                                        </p:attrNameLst>
                                      </p:cBhvr>
                                      <p:tavLst>
                                        <p:tav tm="0">
                                          <p:val>
                                            <p:strVal val="#ppt_y+.1"/>
                                          </p:val>
                                        </p:tav>
                                        <p:tav tm="100000">
                                          <p:val>
                                            <p:strVal val="#ppt_y"/>
                                          </p:val>
                                        </p:tav>
                                      </p:tavLst>
                                    </p:anim>
                                  </p:childTnLst>
                                </p:cTn>
                              </p:par>
                            </p:childTnLst>
                          </p:cTn>
                        </p:par>
                        <p:par>
                          <p:cTn id="66" fill="hold">
                            <p:stCondLst>
                              <p:cond delay="2000"/>
                            </p:stCondLst>
                            <p:childTnLst>
                              <p:par>
                                <p:cTn id="67" presetID="53" presetClass="entr" presetSubtype="16" fill="hold" nodeType="afterEffect">
                                  <p:stCondLst>
                                    <p:cond delay="0"/>
                                  </p:stCondLst>
                                  <p:childTnLst>
                                    <p:set>
                                      <p:cBhvr>
                                        <p:cTn id="68" dur="1" fill="hold">
                                          <p:stCondLst>
                                            <p:cond delay="0"/>
                                          </p:stCondLst>
                                        </p:cTn>
                                        <p:tgtEl>
                                          <p:spTgt spid="143"/>
                                        </p:tgtEl>
                                        <p:attrNameLst>
                                          <p:attrName>style.visibility</p:attrName>
                                        </p:attrNameLst>
                                      </p:cBhvr>
                                      <p:to>
                                        <p:strVal val="visible"/>
                                      </p:to>
                                    </p:set>
                                    <p:anim calcmode="lin" valueType="num">
                                      <p:cBhvr>
                                        <p:cTn id="69" dur="250" fill="hold"/>
                                        <p:tgtEl>
                                          <p:spTgt spid="143"/>
                                        </p:tgtEl>
                                        <p:attrNameLst>
                                          <p:attrName>ppt_w</p:attrName>
                                        </p:attrNameLst>
                                      </p:cBhvr>
                                      <p:tavLst>
                                        <p:tav tm="0">
                                          <p:val>
                                            <p:fltVal val="0"/>
                                          </p:val>
                                        </p:tav>
                                        <p:tav tm="100000">
                                          <p:val>
                                            <p:strVal val="#ppt_w"/>
                                          </p:val>
                                        </p:tav>
                                      </p:tavLst>
                                    </p:anim>
                                    <p:anim calcmode="lin" valueType="num">
                                      <p:cBhvr>
                                        <p:cTn id="70" dur="250" fill="hold"/>
                                        <p:tgtEl>
                                          <p:spTgt spid="143"/>
                                        </p:tgtEl>
                                        <p:attrNameLst>
                                          <p:attrName>ppt_h</p:attrName>
                                        </p:attrNameLst>
                                      </p:cBhvr>
                                      <p:tavLst>
                                        <p:tav tm="0">
                                          <p:val>
                                            <p:fltVal val="0"/>
                                          </p:val>
                                        </p:tav>
                                        <p:tav tm="100000">
                                          <p:val>
                                            <p:strVal val="#ppt_h"/>
                                          </p:val>
                                        </p:tav>
                                      </p:tavLst>
                                    </p:anim>
                                    <p:animEffect transition="in" filter="fade">
                                      <p:cBhvr>
                                        <p:cTn id="71" dur="250"/>
                                        <p:tgtEl>
                                          <p:spTgt spid="143"/>
                                        </p:tgtEl>
                                      </p:cBhvr>
                                    </p:animEffect>
                                  </p:childTnLst>
                                </p:cTn>
                              </p:par>
                            </p:childTnLst>
                          </p:cTn>
                        </p:par>
                        <p:par>
                          <p:cTn id="72" fill="hold">
                            <p:stCondLst>
                              <p:cond delay="2250"/>
                            </p:stCondLst>
                            <p:childTnLst>
                              <p:par>
                                <p:cTn id="73" presetID="22" presetClass="entr" presetSubtype="4" fill="hold" nodeType="afterEffect">
                                  <p:stCondLst>
                                    <p:cond delay="0"/>
                                  </p:stCondLst>
                                  <p:childTnLst>
                                    <p:set>
                                      <p:cBhvr>
                                        <p:cTn id="74" dur="1" fill="hold">
                                          <p:stCondLst>
                                            <p:cond delay="0"/>
                                          </p:stCondLst>
                                        </p:cTn>
                                        <p:tgtEl>
                                          <p:spTgt spid="47"/>
                                        </p:tgtEl>
                                        <p:attrNameLst>
                                          <p:attrName>style.visibility</p:attrName>
                                        </p:attrNameLst>
                                      </p:cBhvr>
                                      <p:to>
                                        <p:strVal val="visible"/>
                                      </p:to>
                                    </p:set>
                                    <p:animEffect transition="in" filter="wipe(down)">
                                      <p:cBhvr>
                                        <p:cTn id="75" dur="250"/>
                                        <p:tgtEl>
                                          <p:spTgt spid="47"/>
                                        </p:tgtEl>
                                      </p:cBhvr>
                                    </p:animEffect>
                                  </p:childTnLst>
                                </p:cTn>
                              </p:par>
                              <p:par>
                                <p:cTn id="76" presetID="42" presetClass="entr" presetSubtype="0" fill="hold" grpId="0" nodeType="withEffect">
                                  <p:stCondLst>
                                    <p:cond delay="0"/>
                                  </p:stCondLst>
                                  <p:childTnLst>
                                    <p:set>
                                      <p:cBhvr>
                                        <p:cTn id="77" dur="1" fill="hold">
                                          <p:stCondLst>
                                            <p:cond delay="0"/>
                                          </p:stCondLst>
                                        </p:cTn>
                                        <p:tgtEl>
                                          <p:spTgt spid="28"/>
                                        </p:tgtEl>
                                        <p:attrNameLst>
                                          <p:attrName>style.visibility</p:attrName>
                                        </p:attrNameLst>
                                      </p:cBhvr>
                                      <p:to>
                                        <p:strVal val="visible"/>
                                      </p:to>
                                    </p:set>
                                    <p:animEffect transition="in" filter="fade">
                                      <p:cBhvr>
                                        <p:cTn id="78" dur="250"/>
                                        <p:tgtEl>
                                          <p:spTgt spid="28"/>
                                        </p:tgtEl>
                                      </p:cBhvr>
                                    </p:animEffect>
                                    <p:anim calcmode="lin" valueType="num">
                                      <p:cBhvr>
                                        <p:cTn id="79" dur="250" fill="hold"/>
                                        <p:tgtEl>
                                          <p:spTgt spid="28"/>
                                        </p:tgtEl>
                                        <p:attrNameLst>
                                          <p:attrName>ppt_x</p:attrName>
                                        </p:attrNameLst>
                                      </p:cBhvr>
                                      <p:tavLst>
                                        <p:tav tm="0">
                                          <p:val>
                                            <p:strVal val="#ppt_x"/>
                                          </p:val>
                                        </p:tav>
                                        <p:tav tm="100000">
                                          <p:val>
                                            <p:strVal val="#ppt_x"/>
                                          </p:val>
                                        </p:tav>
                                      </p:tavLst>
                                    </p:anim>
                                    <p:anim calcmode="lin" valueType="num">
                                      <p:cBhvr>
                                        <p:cTn id="80" dur="250" fill="hold"/>
                                        <p:tgtEl>
                                          <p:spTgt spid="28"/>
                                        </p:tgtEl>
                                        <p:attrNameLst>
                                          <p:attrName>ppt_y</p:attrName>
                                        </p:attrNameLst>
                                      </p:cBhvr>
                                      <p:tavLst>
                                        <p:tav tm="0">
                                          <p:val>
                                            <p:strVal val="#ppt_y+.1"/>
                                          </p:val>
                                        </p:tav>
                                        <p:tav tm="100000">
                                          <p:val>
                                            <p:strVal val="#ppt_y"/>
                                          </p:val>
                                        </p:tav>
                                      </p:tavLst>
                                    </p:anim>
                                  </p:childTnLst>
                                </p:cTn>
                              </p:par>
                            </p:childTnLst>
                          </p:cTn>
                        </p:par>
                        <p:par>
                          <p:cTn id="81" fill="hold">
                            <p:stCondLst>
                              <p:cond delay="2500"/>
                            </p:stCondLst>
                            <p:childTnLst>
                              <p:par>
                                <p:cTn id="82" presetID="53" presetClass="entr" presetSubtype="16" fill="hold" nodeType="afterEffect">
                                  <p:stCondLst>
                                    <p:cond delay="0"/>
                                  </p:stCondLst>
                                  <p:childTnLst>
                                    <p:set>
                                      <p:cBhvr>
                                        <p:cTn id="83" dur="1" fill="hold">
                                          <p:stCondLst>
                                            <p:cond delay="0"/>
                                          </p:stCondLst>
                                        </p:cTn>
                                        <p:tgtEl>
                                          <p:spTgt spid="146"/>
                                        </p:tgtEl>
                                        <p:attrNameLst>
                                          <p:attrName>style.visibility</p:attrName>
                                        </p:attrNameLst>
                                      </p:cBhvr>
                                      <p:to>
                                        <p:strVal val="visible"/>
                                      </p:to>
                                    </p:set>
                                    <p:anim calcmode="lin" valueType="num">
                                      <p:cBhvr>
                                        <p:cTn id="84" dur="250" fill="hold"/>
                                        <p:tgtEl>
                                          <p:spTgt spid="146"/>
                                        </p:tgtEl>
                                        <p:attrNameLst>
                                          <p:attrName>ppt_w</p:attrName>
                                        </p:attrNameLst>
                                      </p:cBhvr>
                                      <p:tavLst>
                                        <p:tav tm="0">
                                          <p:val>
                                            <p:fltVal val="0"/>
                                          </p:val>
                                        </p:tav>
                                        <p:tav tm="100000">
                                          <p:val>
                                            <p:strVal val="#ppt_w"/>
                                          </p:val>
                                        </p:tav>
                                      </p:tavLst>
                                    </p:anim>
                                    <p:anim calcmode="lin" valueType="num">
                                      <p:cBhvr>
                                        <p:cTn id="85" dur="250" fill="hold"/>
                                        <p:tgtEl>
                                          <p:spTgt spid="146"/>
                                        </p:tgtEl>
                                        <p:attrNameLst>
                                          <p:attrName>ppt_h</p:attrName>
                                        </p:attrNameLst>
                                      </p:cBhvr>
                                      <p:tavLst>
                                        <p:tav tm="0">
                                          <p:val>
                                            <p:fltVal val="0"/>
                                          </p:val>
                                        </p:tav>
                                        <p:tav tm="100000">
                                          <p:val>
                                            <p:strVal val="#ppt_h"/>
                                          </p:val>
                                        </p:tav>
                                      </p:tavLst>
                                    </p:anim>
                                    <p:animEffect transition="in" filter="fade">
                                      <p:cBhvr>
                                        <p:cTn id="86" dur="250"/>
                                        <p:tgtEl>
                                          <p:spTgt spid="146"/>
                                        </p:tgtEl>
                                      </p:cBhvr>
                                    </p:animEffect>
                                  </p:childTnLst>
                                </p:cTn>
                              </p:par>
                              <p:par>
                                <p:cTn id="87" presetID="22" presetClass="entr" presetSubtype="4" fill="hold" nodeType="withEffect">
                                  <p:stCondLst>
                                    <p:cond delay="0"/>
                                  </p:stCondLst>
                                  <p:childTnLst>
                                    <p:set>
                                      <p:cBhvr>
                                        <p:cTn id="88" dur="1" fill="hold">
                                          <p:stCondLst>
                                            <p:cond delay="0"/>
                                          </p:stCondLst>
                                        </p:cTn>
                                        <p:tgtEl>
                                          <p:spTgt spid="49"/>
                                        </p:tgtEl>
                                        <p:attrNameLst>
                                          <p:attrName>style.visibility</p:attrName>
                                        </p:attrNameLst>
                                      </p:cBhvr>
                                      <p:to>
                                        <p:strVal val="visible"/>
                                      </p:to>
                                    </p:set>
                                    <p:animEffect transition="in" filter="wipe(down)">
                                      <p:cBhvr>
                                        <p:cTn id="89" dur="250"/>
                                        <p:tgtEl>
                                          <p:spTgt spid="49"/>
                                        </p:tgtEl>
                                      </p:cBhvr>
                                    </p:animEffect>
                                  </p:childTnLst>
                                </p:cTn>
                              </p:par>
                              <p:par>
                                <p:cTn id="90" presetID="42" presetClass="entr" presetSubtype="0" fill="hold" grpId="0" nodeType="withEffect">
                                  <p:stCondLst>
                                    <p:cond delay="0"/>
                                  </p:stCondLst>
                                  <p:childTnLst>
                                    <p:set>
                                      <p:cBhvr>
                                        <p:cTn id="91" dur="1" fill="hold">
                                          <p:stCondLst>
                                            <p:cond delay="0"/>
                                          </p:stCondLst>
                                        </p:cTn>
                                        <p:tgtEl>
                                          <p:spTgt spid="27"/>
                                        </p:tgtEl>
                                        <p:attrNameLst>
                                          <p:attrName>style.visibility</p:attrName>
                                        </p:attrNameLst>
                                      </p:cBhvr>
                                      <p:to>
                                        <p:strVal val="visible"/>
                                      </p:to>
                                    </p:set>
                                    <p:animEffect transition="in" filter="fade">
                                      <p:cBhvr>
                                        <p:cTn id="92" dur="250"/>
                                        <p:tgtEl>
                                          <p:spTgt spid="27"/>
                                        </p:tgtEl>
                                      </p:cBhvr>
                                    </p:animEffect>
                                    <p:anim calcmode="lin" valueType="num">
                                      <p:cBhvr>
                                        <p:cTn id="93" dur="250" fill="hold"/>
                                        <p:tgtEl>
                                          <p:spTgt spid="27"/>
                                        </p:tgtEl>
                                        <p:attrNameLst>
                                          <p:attrName>ppt_x</p:attrName>
                                        </p:attrNameLst>
                                      </p:cBhvr>
                                      <p:tavLst>
                                        <p:tav tm="0">
                                          <p:val>
                                            <p:strVal val="#ppt_x"/>
                                          </p:val>
                                        </p:tav>
                                        <p:tav tm="100000">
                                          <p:val>
                                            <p:strVal val="#ppt_x"/>
                                          </p:val>
                                        </p:tav>
                                      </p:tavLst>
                                    </p:anim>
                                    <p:anim calcmode="lin" valueType="num">
                                      <p:cBhvr>
                                        <p:cTn id="94" dur="250" fill="hold"/>
                                        <p:tgtEl>
                                          <p:spTgt spid="27"/>
                                        </p:tgtEl>
                                        <p:attrNameLst>
                                          <p:attrName>ppt_y</p:attrName>
                                        </p:attrNameLst>
                                      </p:cBhvr>
                                      <p:tavLst>
                                        <p:tav tm="0">
                                          <p:val>
                                            <p:strVal val="#ppt_y+.1"/>
                                          </p:val>
                                        </p:tav>
                                        <p:tav tm="100000">
                                          <p:val>
                                            <p:strVal val="#ppt_y"/>
                                          </p:val>
                                        </p:tav>
                                      </p:tavLst>
                                    </p:anim>
                                  </p:childTnLst>
                                </p:cTn>
                              </p:par>
                            </p:childTnLst>
                          </p:cTn>
                        </p:par>
                        <p:par>
                          <p:cTn id="95" fill="hold">
                            <p:stCondLst>
                              <p:cond delay="2750"/>
                            </p:stCondLst>
                            <p:childTnLst>
                              <p:par>
                                <p:cTn id="96" presetID="53" presetClass="entr" presetSubtype="16" fill="hold" nodeType="afterEffect">
                                  <p:stCondLst>
                                    <p:cond delay="0"/>
                                  </p:stCondLst>
                                  <p:childTnLst>
                                    <p:set>
                                      <p:cBhvr>
                                        <p:cTn id="97" dur="1" fill="hold">
                                          <p:stCondLst>
                                            <p:cond delay="0"/>
                                          </p:stCondLst>
                                        </p:cTn>
                                        <p:tgtEl>
                                          <p:spTgt spid="50"/>
                                        </p:tgtEl>
                                        <p:attrNameLst>
                                          <p:attrName>style.visibility</p:attrName>
                                        </p:attrNameLst>
                                      </p:cBhvr>
                                      <p:to>
                                        <p:strVal val="visible"/>
                                      </p:to>
                                    </p:set>
                                    <p:anim calcmode="lin" valueType="num">
                                      <p:cBhvr>
                                        <p:cTn id="98" dur="250" fill="hold"/>
                                        <p:tgtEl>
                                          <p:spTgt spid="50"/>
                                        </p:tgtEl>
                                        <p:attrNameLst>
                                          <p:attrName>ppt_w</p:attrName>
                                        </p:attrNameLst>
                                      </p:cBhvr>
                                      <p:tavLst>
                                        <p:tav tm="0">
                                          <p:val>
                                            <p:fltVal val="0"/>
                                          </p:val>
                                        </p:tav>
                                        <p:tav tm="100000">
                                          <p:val>
                                            <p:strVal val="#ppt_w"/>
                                          </p:val>
                                        </p:tav>
                                      </p:tavLst>
                                    </p:anim>
                                    <p:anim calcmode="lin" valueType="num">
                                      <p:cBhvr>
                                        <p:cTn id="99" dur="250" fill="hold"/>
                                        <p:tgtEl>
                                          <p:spTgt spid="50"/>
                                        </p:tgtEl>
                                        <p:attrNameLst>
                                          <p:attrName>ppt_h</p:attrName>
                                        </p:attrNameLst>
                                      </p:cBhvr>
                                      <p:tavLst>
                                        <p:tav tm="0">
                                          <p:val>
                                            <p:fltVal val="0"/>
                                          </p:val>
                                        </p:tav>
                                        <p:tav tm="100000">
                                          <p:val>
                                            <p:strVal val="#ppt_h"/>
                                          </p:val>
                                        </p:tav>
                                      </p:tavLst>
                                    </p:anim>
                                    <p:animEffect transition="in" filter="fade">
                                      <p:cBhvr>
                                        <p:cTn id="100" dur="250"/>
                                        <p:tgtEl>
                                          <p:spTgt spid="50"/>
                                        </p:tgtEl>
                                      </p:cBhvr>
                                    </p:animEffect>
                                  </p:childTnLst>
                                </p:cTn>
                              </p:par>
                              <p:par>
                                <p:cTn id="101" presetID="22" presetClass="entr" presetSubtype="4" fill="hold" nodeType="withEffect">
                                  <p:stCondLst>
                                    <p:cond delay="0"/>
                                  </p:stCondLst>
                                  <p:childTnLst>
                                    <p:set>
                                      <p:cBhvr>
                                        <p:cTn id="102" dur="1" fill="hold">
                                          <p:stCondLst>
                                            <p:cond delay="0"/>
                                          </p:stCondLst>
                                        </p:cTn>
                                        <p:tgtEl>
                                          <p:spTgt spid="52"/>
                                        </p:tgtEl>
                                        <p:attrNameLst>
                                          <p:attrName>style.visibility</p:attrName>
                                        </p:attrNameLst>
                                      </p:cBhvr>
                                      <p:to>
                                        <p:strVal val="visible"/>
                                      </p:to>
                                    </p:set>
                                    <p:animEffect transition="in" filter="wipe(down)">
                                      <p:cBhvr>
                                        <p:cTn id="103" dur="250"/>
                                        <p:tgtEl>
                                          <p:spTgt spid="52"/>
                                        </p:tgtEl>
                                      </p:cBhvr>
                                    </p:animEffect>
                                  </p:childTnLst>
                                </p:cTn>
                              </p:par>
                              <p:par>
                                <p:cTn id="104" presetID="42" presetClass="entr" presetSubtype="0" fill="hold" grpId="0" nodeType="withEffect">
                                  <p:stCondLst>
                                    <p:cond delay="0"/>
                                  </p:stCondLst>
                                  <p:childTnLst>
                                    <p:set>
                                      <p:cBhvr>
                                        <p:cTn id="105" dur="1" fill="hold">
                                          <p:stCondLst>
                                            <p:cond delay="0"/>
                                          </p:stCondLst>
                                        </p:cTn>
                                        <p:tgtEl>
                                          <p:spTgt spid="65"/>
                                        </p:tgtEl>
                                        <p:attrNameLst>
                                          <p:attrName>style.visibility</p:attrName>
                                        </p:attrNameLst>
                                      </p:cBhvr>
                                      <p:to>
                                        <p:strVal val="visible"/>
                                      </p:to>
                                    </p:set>
                                    <p:animEffect transition="in" filter="fade">
                                      <p:cBhvr>
                                        <p:cTn id="106" dur="250"/>
                                        <p:tgtEl>
                                          <p:spTgt spid="65"/>
                                        </p:tgtEl>
                                      </p:cBhvr>
                                    </p:animEffect>
                                    <p:anim calcmode="lin" valueType="num">
                                      <p:cBhvr>
                                        <p:cTn id="107" dur="250" fill="hold"/>
                                        <p:tgtEl>
                                          <p:spTgt spid="65"/>
                                        </p:tgtEl>
                                        <p:attrNameLst>
                                          <p:attrName>ppt_x</p:attrName>
                                        </p:attrNameLst>
                                      </p:cBhvr>
                                      <p:tavLst>
                                        <p:tav tm="0">
                                          <p:val>
                                            <p:strVal val="#ppt_x"/>
                                          </p:val>
                                        </p:tav>
                                        <p:tav tm="100000">
                                          <p:val>
                                            <p:strVal val="#ppt_x"/>
                                          </p:val>
                                        </p:tav>
                                      </p:tavLst>
                                    </p:anim>
                                    <p:anim calcmode="lin" valueType="num">
                                      <p:cBhvr>
                                        <p:cTn id="108" dur="250" fill="hold"/>
                                        <p:tgtEl>
                                          <p:spTgt spid="65"/>
                                        </p:tgtEl>
                                        <p:attrNameLst>
                                          <p:attrName>ppt_y</p:attrName>
                                        </p:attrNameLst>
                                      </p:cBhvr>
                                      <p:tavLst>
                                        <p:tav tm="0">
                                          <p:val>
                                            <p:strVal val="#ppt_y+.1"/>
                                          </p:val>
                                        </p:tav>
                                        <p:tav tm="100000">
                                          <p:val>
                                            <p:strVal val="#ppt_y"/>
                                          </p:val>
                                        </p:tav>
                                      </p:tavLst>
                                    </p:anim>
                                  </p:childTnLst>
                                </p:cTn>
                              </p:par>
                            </p:childTnLst>
                          </p:cTn>
                        </p:par>
                        <p:par>
                          <p:cTn id="109" fill="hold">
                            <p:stCondLst>
                              <p:cond delay="3000"/>
                            </p:stCondLst>
                            <p:childTnLst>
                              <p:par>
                                <p:cTn id="110" presetID="53" presetClass="entr" presetSubtype="16" fill="hold" nodeType="afterEffect">
                                  <p:stCondLst>
                                    <p:cond delay="0"/>
                                  </p:stCondLst>
                                  <p:childTnLst>
                                    <p:set>
                                      <p:cBhvr>
                                        <p:cTn id="111" dur="1" fill="hold">
                                          <p:stCondLst>
                                            <p:cond delay="0"/>
                                          </p:stCondLst>
                                        </p:cTn>
                                        <p:tgtEl>
                                          <p:spTgt spid="117"/>
                                        </p:tgtEl>
                                        <p:attrNameLst>
                                          <p:attrName>style.visibility</p:attrName>
                                        </p:attrNameLst>
                                      </p:cBhvr>
                                      <p:to>
                                        <p:strVal val="visible"/>
                                      </p:to>
                                    </p:set>
                                    <p:anim calcmode="lin" valueType="num">
                                      <p:cBhvr>
                                        <p:cTn id="112" dur="250" fill="hold"/>
                                        <p:tgtEl>
                                          <p:spTgt spid="117"/>
                                        </p:tgtEl>
                                        <p:attrNameLst>
                                          <p:attrName>ppt_w</p:attrName>
                                        </p:attrNameLst>
                                      </p:cBhvr>
                                      <p:tavLst>
                                        <p:tav tm="0">
                                          <p:val>
                                            <p:fltVal val="0"/>
                                          </p:val>
                                        </p:tav>
                                        <p:tav tm="100000">
                                          <p:val>
                                            <p:strVal val="#ppt_w"/>
                                          </p:val>
                                        </p:tav>
                                      </p:tavLst>
                                    </p:anim>
                                    <p:anim calcmode="lin" valueType="num">
                                      <p:cBhvr>
                                        <p:cTn id="113" dur="250" fill="hold"/>
                                        <p:tgtEl>
                                          <p:spTgt spid="117"/>
                                        </p:tgtEl>
                                        <p:attrNameLst>
                                          <p:attrName>ppt_h</p:attrName>
                                        </p:attrNameLst>
                                      </p:cBhvr>
                                      <p:tavLst>
                                        <p:tav tm="0">
                                          <p:val>
                                            <p:fltVal val="0"/>
                                          </p:val>
                                        </p:tav>
                                        <p:tav tm="100000">
                                          <p:val>
                                            <p:strVal val="#ppt_h"/>
                                          </p:val>
                                        </p:tav>
                                      </p:tavLst>
                                    </p:anim>
                                    <p:animEffect transition="in" filter="fade">
                                      <p:cBhvr>
                                        <p:cTn id="114" dur="250"/>
                                        <p:tgtEl>
                                          <p:spTgt spid="117"/>
                                        </p:tgtEl>
                                      </p:cBhvr>
                                    </p:animEffect>
                                  </p:childTnLst>
                                </p:cTn>
                              </p:par>
                            </p:childTnLst>
                          </p:cTn>
                        </p:par>
                        <p:par>
                          <p:cTn id="115" fill="hold">
                            <p:stCondLst>
                              <p:cond delay="3250"/>
                            </p:stCondLst>
                            <p:childTnLst>
                              <p:par>
                                <p:cTn id="116" presetID="22" presetClass="entr" presetSubtype="4" fill="hold" nodeType="afterEffect">
                                  <p:stCondLst>
                                    <p:cond delay="0"/>
                                  </p:stCondLst>
                                  <p:childTnLst>
                                    <p:set>
                                      <p:cBhvr>
                                        <p:cTn id="117" dur="1" fill="hold">
                                          <p:stCondLst>
                                            <p:cond delay="0"/>
                                          </p:stCondLst>
                                        </p:cTn>
                                        <p:tgtEl>
                                          <p:spTgt spid="106"/>
                                        </p:tgtEl>
                                        <p:attrNameLst>
                                          <p:attrName>style.visibility</p:attrName>
                                        </p:attrNameLst>
                                      </p:cBhvr>
                                      <p:to>
                                        <p:strVal val="visible"/>
                                      </p:to>
                                    </p:set>
                                    <p:animEffect transition="in" filter="wipe(down)">
                                      <p:cBhvr>
                                        <p:cTn id="118" dur="250"/>
                                        <p:tgtEl>
                                          <p:spTgt spid="106"/>
                                        </p:tgtEl>
                                      </p:cBhvr>
                                    </p:animEffect>
                                  </p:childTnLst>
                                </p:cTn>
                              </p:par>
                              <p:par>
                                <p:cTn id="119" presetID="42" presetClass="entr" presetSubtype="0" fill="hold" grpId="0" nodeType="withEffect">
                                  <p:stCondLst>
                                    <p:cond delay="0"/>
                                  </p:stCondLst>
                                  <p:childTnLst>
                                    <p:set>
                                      <p:cBhvr>
                                        <p:cTn id="120" dur="1" fill="hold">
                                          <p:stCondLst>
                                            <p:cond delay="0"/>
                                          </p:stCondLst>
                                        </p:cTn>
                                        <p:tgtEl>
                                          <p:spTgt spid="105"/>
                                        </p:tgtEl>
                                        <p:attrNameLst>
                                          <p:attrName>style.visibility</p:attrName>
                                        </p:attrNameLst>
                                      </p:cBhvr>
                                      <p:to>
                                        <p:strVal val="visible"/>
                                      </p:to>
                                    </p:set>
                                    <p:animEffect transition="in" filter="fade">
                                      <p:cBhvr>
                                        <p:cTn id="121" dur="250"/>
                                        <p:tgtEl>
                                          <p:spTgt spid="105"/>
                                        </p:tgtEl>
                                      </p:cBhvr>
                                    </p:animEffect>
                                    <p:anim calcmode="lin" valueType="num">
                                      <p:cBhvr>
                                        <p:cTn id="122" dur="250" fill="hold"/>
                                        <p:tgtEl>
                                          <p:spTgt spid="105"/>
                                        </p:tgtEl>
                                        <p:attrNameLst>
                                          <p:attrName>ppt_x</p:attrName>
                                        </p:attrNameLst>
                                      </p:cBhvr>
                                      <p:tavLst>
                                        <p:tav tm="0">
                                          <p:val>
                                            <p:strVal val="#ppt_x"/>
                                          </p:val>
                                        </p:tav>
                                        <p:tav tm="100000">
                                          <p:val>
                                            <p:strVal val="#ppt_x"/>
                                          </p:val>
                                        </p:tav>
                                      </p:tavLst>
                                    </p:anim>
                                    <p:anim calcmode="lin" valueType="num">
                                      <p:cBhvr>
                                        <p:cTn id="123" dur="250" fill="hold"/>
                                        <p:tgtEl>
                                          <p:spTgt spid="105"/>
                                        </p:tgtEl>
                                        <p:attrNameLst>
                                          <p:attrName>ppt_y</p:attrName>
                                        </p:attrNameLst>
                                      </p:cBhvr>
                                      <p:tavLst>
                                        <p:tav tm="0">
                                          <p:val>
                                            <p:strVal val="#ppt_y+.1"/>
                                          </p:val>
                                        </p:tav>
                                        <p:tav tm="100000">
                                          <p:val>
                                            <p:strVal val="#ppt_y"/>
                                          </p:val>
                                        </p:tav>
                                      </p:tavLst>
                                    </p:anim>
                                  </p:childTnLst>
                                </p:cTn>
                              </p:par>
                            </p:childTnLst>
                          </p:cTn>
                        </p:par>
                        <p:par>
                          <p:cTn id="124" fill="hold">
                            <p:stCondLst>
                              <p:cond delay="3500"/>
                            </p:stCondLst>
                            <p:childTnLst>
                              <p:par>
                                <p:cTn id="125" presetID="53" presetClass="entr" presetSubtype="16" fill="hold" nodeType="afterEffect">
                                  <p:stCondLst>
                                    <p:cond delay="0"/>
                                  </p:stCondLst>
                                  <p:childTnLst>
                                    <p:set>
                                      <p:cBhvr>
                                        <p:cTn id="126" dur="1" fill="hold">
                                          <p:stCondLst>
                                            <p:cond delay="0"/>
                                          </p:stCondLst>
                                        </p:cTn>
                                        <p:tgtEl>
                                          <p:spTgt spid="129"/>
                                        </p:tgtEl>
                                        <p:attrNameLst>
                                          <p:attrName>style.visibility</p:attrName>
                                        </p:attrNameLst>
                                      </p:cBhvr>
                                      <p:to>
                                        <p:strVal val="visible"/>
                                      </p:to>
                                    </p:set>
                                    <p:anim calcmode="lin" valueType="num">
                                      <p:cBhvr>
                                        <p:cTn id="127" dur="250" fill="hold"/>
                                        <p:tgtEl>
                                          <p:spTgt spid="129"/>
                                        </p:tgtEl>
                                        <p:attrNameLst>
                                          <p:attrName>ppt_w</p:attrName>
                                        </p:attrNameLst>
                                      </p:cBhvr>
                                      <p:tavLst>
                                        <p:tav tm="0">
                                          <p:val>
                                            <p:fltVal val="0"/>
                                          </p:val>
                                        </p:tav>
                                        <p:tav tm="100000">
                                          <p:val>
                                            <p:strVal val="#ppt_w"/>
                                          </p:val>
                                        </p:tav>
                                      </p:tavLst>
                                    </p:anim>
                                    <p:anim calcmode="lin" valueType="num">
                                      <p:cBhvr>
                                        <p:cTn id="128" dur="250" fill="hold"/>
                                        <p:tgtEl>
                                          <p:spTgt spid="129"/>
                                        </p:tgtEl>
                                        <p:attrNameLst>
                                          <p:attrName>ppt_h</p:attrName>
                                        </p:attrNameLst>
                                      </p:cBhvr>
                                      <p:tavLst>
                                        <p:tav tm="0">
                                          <p:val>
                                            <p:fltVal val="0"/>
                                          </p:val>
                                        </p:tav>
                                        <p:tav tm="100000">
                                          <p:val>
                                            <p:strVal val="#ppt_h"/>
                                          </p:val>
                                        </p:tav>
                                      </p:tavLst>
                                    </p:anim>
                                    <p:animEffect transition="in" filter="fade">
                                      <p:cBhvr>
                                        <p:cTn id="129" dur="250"/>
                                        <p:tgtEl>
                                          <p:spTgt spid="129"/>
                                        </p:tgtEl>
                                      </p:cBhvr>
                                    </p:animEffect>
                                  </p:childTnLst>
                                </p:cTn>
                              </p:par>
                            </p:childTnLst>
                          </p:cTn>
                        </p:par>
                        <p:par>
                          <p:cTn id="130" fill="hold">
                            <p:stCondLst>
                              <p:cond delay="3750"/>
                            </p:stCondLst>
                            <p:childTnLst>
                              <p:par>
                                <p:cTn id="131" presetID="22" presetClass="entr" presetSubtype="4" fill="hold" nodeType="afterEffect">
                                  <p:stCondLst>
                                    <p:cond delay="0"/>
                                  </p:stCondLst>
                                  <p:childTnLst>
                                    <p:set>
                                      <p:cBhvr>
                                        <p:cTn id="132" dur="1" fill="hold">
                                          <p:stCondLst>
                                            <p:cond delay="0"/>
                                          </p:stCondLst>
                                        </p:cTn>
                                        <p:tgtEl>
                                          <p:spTgt spid="55"/>
                                        </p:tgtEl>
                                        <p:attrNameLst>
                                          <p:attrName>style.visibility</p:attrName>
                                        </p:attrNameLst>
                                      </p:cBhvr>
                                      <p:to>
                                        <p:strVal val="visible"/>
                                      </p:to>
                                    </p:set>
                                    <p:animEffect transition="in" filter="wipe(down)">
                                      <p:cBhvr>
                                        <p:cTn id="133" dur="250"/>
                                        <p:tgtEl>
                                          <p:spTgt spid="55"/>
                                        </p:tgtEl>
                                      </p:cBhvr>
                                    </p:animEffect>
                                  </p:childTnLst>
                                </p:cTn>
                              </p:par>
                              <p:par>
                                <p:cTn id="134" presetID="42" presetClass="entr" presetSubtype="0" fill="hold" grpId="0" nodeType="withEffect">
                                  <p:stCondLst>
                                    <p:cond delay="0"/>
                                  </p:stCondLst>
                                  <p:childTnLst>
                                    <p:set>
                                      <p:cBhvr>
                                        <p:cTn id="135" dur="1" fill="hold">
                                          <p:stCondLst>
                                            <p:cond delay="0"/>
                                          </p:stCondLst>
                                        </p:cTn>
                                        <p:tgtEl>
                                          <p:spTgt spid="72"/>
                                        </p:tgtEl>
                                        <p:attrNameLst>
                                          <p:attrName>style.visibility</p:attrName>
                                        </p:attrNameLst>
                                      </p:cBhvr>
                                      <p:to>
                                        <p:strVal val="visible"/>
                                      </p:to>
                                    </p:set>
                                    <p:animEffect transition="in" filter="fade">
                                      <p:cBhvr>
                                        <p:cTn id="136" dur="250"/>
                                        <p:tgtEl>
                                          <p:spTgt spid="72"/>
                                        </p:tgtEl>
                                      </p:cBhvr>
                                    </p:animEffect>
                                    <p:anim calcmode="lin" valueType="num">
                                      <p:cBhvr>
                                        <p:cTn id="137" dur="250" fill="hold"/>
                                        <p:tgtEl>
                                          <p:spTgt spid="72"/>
                                        </p:tgtEl>
                                        <p:attrNameLst>
                                          <p:attrName>ppt_x</p:attrName>
                                        </p:attrNameLst>
                                      </p:cBhvr>
                                      <p:tavLst>
                                        <p:tav tm="0">
                                          <p:val>
                                            <p:strVal val="#ppt_x"/>
                                          </p:val>
                                        </p:tav>
                                        <p:tav tm="100000">
                                          <p:val>
                                            <p:strVal val="#ppt_x"/>
                                          </p:val>
                                        </p:tav>
                                      </p:tavLst>
                                    </p:anim>
                                    <p:anim calcmode="lin" valueType="num">
                                      <p:cBhvr>
                                        <p:cTn id="138" dur="250" fill="hold"/>
                                        <p:tgtEl>
                                          <p:spTgt spid="72"/>
                                        </p:tgtEl>
                                        <p:attrNameLst>
                                          <p:attrName>ppt_y</p:attrName>
                                        </p:attrNameLst>
                                      </p:cBhvr>
                                      <p:tavLst>
                                        <p:tav tm="0">
                                          <p:val>
                                            <p:strVal val="#ppt_y+.1"/>
                                          </p:val>
                                        </p:tav>
                                        <p:tav tm="100000">
                                          <p:val>
                                            <p:strVal val="#ppt_y"/>
                                          </p:val>
                                        </p:tav>
                                      </p:tavLst>
                                    </p:anim>
                                  </p:childTnLst>
                                </p:cTn>
                              </p:par>
                            </p:childTnLst>
                          </p:cTn>
                        </p:par>
                        <p:par>
                          <p:cTn id="139" fill="hold">
                            <p:stCondLst>
                              <p:cond delay="4000"/>
                            </p:stCondLst>
                            <p:childTnLst>
                              <p:par>
                                <p:cTn id="140" presetID="53" presetClass="entr" presetSubtype="16" fill="hold" nodeType="afterEffect">
                                  <p:stCondLst>
                                    <p:cond delay="0"/>
                                  </p:stCondLst>
                                  <p:childTnLst>
                                    <p:set>
                                      <p:cBhvr>
                                        <p:cTn id="141" dur="1" fill="hold">
                                          <p:stCondLst>
                                            <p:cond delay="0"/>
                                          </p:stCondLst>
                                        </p:cTn>
                                        <p:tgtEl>
                                          <p:spTgt spid="126"/>
                                        </p:tgtEl>
                                        <p:attrNameLst>
                                          <p:attrName>style.visibility</p:attrName>
                                        </p:attrNameLst>
                                      </p:cBhvr>
                                      <p:to>
                                        <p:strVal val="visible"/>
                                      </p:to>
                                    </p:set>
                                    <p:anim calcmode="lin" valueType="num">
                                      <p:cBhvr>
                                        <p:cTn id="142" dur="250" fill="hold"/>
                                        <p:tgtEl>
                                          <p:spTgt spid="126"/>
                                        </p:tgtEl>
                                        <p:attrNameLst>
                                          <p:attrName>ppt_w</p:attrName>
                                        </p:attrNameLst>
                                      </p:cBhvr>
                                      <p:tavLst>
                                        <p:tav tm="0">
                                          <p:val>
                                            <p:fltVal val="0"/>
                                          </p:val>
                                        </p:tav>
                                        <p:tav tm="100000">
                                          <p:val>
                                            <p:strVal val="#ppt_w"/>
                                          </p:val>
                                        </p:tav>
                                      </p:tavLst>
                                    </p:anim>
                                    <p:anim calcmode="lin" valueType="num">
                                      <p:cBhvr>
                                        <p:cTn id="143" dur="250" fill="hold"/>
                                        <p:tgtEl>
                                          <p:spTgt spid="126"/>
                                        </p:tgtEl>
                                        <p:attrNameLst>
                                          <p:attrName>ppt_h</p:attrName>
                                        </p:attrNameLst>
                                      </p:cBhvr>
                                      <p:tavLst>
                                        <p:tav tm="0">
                                          <p:val>
                                            <p:fltVal val="0"/>
                                          </p:val>
                                        </p:tav>
                                        <p:tav tm="100000">
                                          <p:val>
                                            <p:strVal val="#ppt_h"/>
                                          </p:val>
                                        </p:tav>
                                      </p:tavLst>
                                    </p:anim>
                                    <p:animEffect transition="in" filter="fade">
                                      <p:cBhvr>
                                        <p:cTn id="144" dur="250"/>
                                        <p:tgtEl>
                                          <p:spTgt spid="126"/>
                                        </p:tgtEl>
                                      </p:cBhvr>
                                    </p:animEffect>
                                  </p:childTnLst>
                                </p:cTn>
                              </p:par>
                            </p:childTnLst>
                          </p:cTn>
                        </p:par>
                        <p:par>
                          <p:cTn id="145" fill="hold">
                            <p:stCondLst>
                              <p:cond delay="4250"/>
                            </p:stCondLst>
                            <p:childTnLst>
                              <p:par>
                                <p:cTn id="146" presetID="22" presetClass="entr" presetSubtype="4" fill="hold" nodeType="afterEffect">
                                  <p:stCondLst>
                                    <p:cond delay="0"/>
                                  </p:stCondLst>
                                  <p:childTnLst>
                                    <p:set>
                                      <p:cBhvr>
                                        <p:cTn id="147" dur="1" fill="hold">
                                          <p:stCondLst>
                                            <p:cond delay="0"/>
                                          </p:stCondLst>
                                        </p:cTn>
                                        <p:tgtEl>
                                          <p:spTgt spid="79"/>
                                        </p:tgtEl>
                                        <p:attrNameLst>
                                          <p:attrName>style.visibility</p:attrName>
                                        </p:attrNameLst>
                                      </p:cBhvr>
                                      <p:to>
                                        <p:strVal val="visible"/>
                                      </p:to>
                                    </p:set>
                                    <p:animEffect transition="in" filter="wipe(down)">
                                      <p:cBhvr>
                                        <p:cTn id="148" dur="250"/>
                                        <p:tgtEl>
                                          <p:spTgt spid="79"/>
                                        </p:tgtEl>
                                      </p:cBhvr>
                                    </p:animEffect>
                                  </p:childTnLst>
                                </p:cTn>
                              </p:par>
                              <p:par>
                                <p:cTn id="149" presetID="42" presetClass="entr" presetSubtype="0" fill="hold" grpId="0" nodeType="withEffect">
                                  <p:stCondLst>
                                    <p:cond delay="0"/>
                                  </p:stCondLst>
                                  <p:childTnLst>
                                    <p:set>
                                      <p:cBhvr>
                                        <p:cTn id="150" dur="1" fill="hold">
                                          <p:stCondLst>
                                            <p:cond delay="0"/>
                                          </p:stCondLst>
                                        </p:cTn>
                                        <p:tgtEl>
                                          <p:spTgt spid="78"/>
                                        </p:tgtEl>
                                        <p:attrNameLst>
                                          <p:attrName>style.visibility</p:attrName>
                                        </p:attrNameLst>
                                      </p:cBhvr>
                                      <p:to>
                                        <p:strVal val="visible"/>
                                      </p:to>
                                    </p:set>
                                    <p:animEffect transition="in" filter="fade">
                                      <p:cBhvr>
                                        <p:cTn id="151" dur="250"/>
                                        <p:tgtEl>
                                          <p:spTgt spid="78"/>
                                        </p:tgtEl>
                                      </p:cBhvr>
                                    </p:animEffect>
                                    <p:anim calcmode="lin" valueType="num">
                                      <p:cBhvr>
                                        <p:cTn id="152" dur="250" fill="hold"/>
                                        <p:tgtEl>
                                          <p:spTgt spid="78"/>
                                        </p:tgtEl>
                                        <p:attrNameLst>
                                          <p:attrName>ppt_x</p:attrName>
                                        </p:attrNameLst>
                                      </p:cBhvr>
                                      <p:tavLst>
                                        <p:tav tm="0">
                                          <p:val>
                                            <p:strVal val="#ppt_x"/>
                                          </p:val>
                                        </p:tav>
                                        <p:tav tm="100000">
                                          <p:val>
                                            <p:strVal val="#ppt_x"/>
                                          </p:val>
                                        </p:tav>
                                      </p:tavLst>
                                    </p:anim>
                                    <p:anim calcmode="lin" valueType="num">
                                      <p:cBhvr>
                                        <p:cTn id="153" dur="250" fill="hold"/>
                                        <p:tgtEl>
                                          <p:spTgt spid="78"/>
                                        </p:tgtEl>
                                        <p:attrNameLst>
                                          <p:attrName>ppt_y</p:attrName>
                                        </p:attrNameLst>
                                      </p:cBhvr>
                                      <p:tavLst>
                                        <p:tav tm="0">
                                          <p:val>
                                            <p:strVal val="#ppt_y+.1"/>
                                          </p:val>
                                        </p:tav>
                                        <p:tav tm="100000">
                                          <p:val>
                                            <p:strVal val="#ppt_y"/>
                                          </p:val>
                                        </p:tav>
                                      </p:tavLst>
                                    </p:anim>
                                  </p:childTnLst>
                                </p:cTn>
                              </p:par>
                            </p:childTnLst>
                          </p:cTn>
                        </p:par>
                        <p:par>
                          <p:cTn id="154" fill="hold">
                            <p:stCondLst>
                              <p:cond delay="4500"/>
                            </p:stCondLst>
                            <p:childTnLst>
                              <p:par>
                                <p:cTn id="155" presetID="53" presetClass="entr" presetSubtype="16" fill="hold" nodeType="afterEffect">
                                  <p:stCondLst>
                                    <p:cond delay="0"/>
                                  </p:stCondLst>
                                  <p:childTnLst>
                                    <p:set>
                                      <p:cBhvr>
                                        <p:cTn id="156" dur="1" fill="hold">
                                          <p:stCondLst>
                                            <p:cond delay="0"/>
                                          </p:stCondLst>
                                        </p:cTn>
                                        <p:tgtEl>
                                          <p:spTgt spid="155"/>
                                        </p:tgtEl>
                                        <p:attrNameLst>
                                          <p:attrName>style.visibility</p:attrName>
                                        </p:attrNameLst>
                                      </p:cBhvr>
                                      <p:to>
                                        <p:strVal val="visible"/>
                                      </p:to>
                                    </p:set>
                                    <p:anim calcmode="lin" valueType="num">
                                      <p:cBhvr>
                                        <p:cTn id="157" dur="250" fill="hold"/>
                                        <p:tgtEl>
                                          <p:spTgt spid="155"/>
                                        </p:tgtEl>
                                        <p:attrNameLst>
                                          <p:attrName>ppt_w</p:attrName>
                                        </p:attrNameLst>
                                      </p:cBhvr>
                                      <p:tavLst>
                                        <p:tav tm="0">
                                          <p:val>
                                            <p:fltVal val="0"/>
                                          </p:val>
                                        </p:tav>
                                        <p:tav tm="100000">
                                          <p:val>
                                            <p:strVal val="#ppt_w"/>
                                          </p:val>
                                        </p:tav>
                                      </p:tavLst>
                                    </p:anim>
                                    <p:anim calcmode="lin" valueType="num">
                                      <p:cBhvr>
                                        <p:cTn id="158" dur="250" fill="hold"/>
                                        <p:tgtEl>
                                          <p:spTgt spid="155"/>
                                        </p:tgtEl>
                                        <p:attrNameLst>
                                          <p:attrName>ppt_h</p:attrName>
                                        </p:attrNameLst>
                                      </p:cBhvr>
                                      <p:tavLst>
                                        <p:tav tm="0">
                                          <p:val>
                                            <p:fltVal val="0"/>
                                          </p:val>
                                        </p:tav>
                                        <p:tav tm="100000">
                                          <p:val>
                                            <p:strVal val="#ppt_h"/>
                                          </p:val>
                                        </p:tav>
                                      </p:tavLst>
                                    </p:anim>
                                    <p:animEffect transition="in" filter="fade">
                                      <p:cBhvr>
                                        <p:cTn id="159" dur="250"/>
                                        <p:tgtEl>
                                          <p:spTgt spid="155"/>
                                        </p:tgtEl>
                                      </p:cBhvr>
                                    </p:animEffect>
                                  </p:childTnLst>
                                </p:cTn>
                              </p:par>
                            </p:childTnLst>
                          </p:cTn>
                        </p:par>
                        <p:par>
                          <p:cTn id="160" fill="hold">
                            <p:stCondLst>
                              <p:cond delay="4750"/>
                            </p:stCondLst>
                            <p:childTnLst>
                              <p:par>
                                <p:cTn id="161" presetID="22" presetClass="entr" presetSubtype="4" fill="hold" nodeType="afterEffect">
                                  <p:stCondLst>
                                    <p:cond delay="0"/>
                                  </p:stCondLst>
                                  <p:childTnLst>
                                    <p:set>
                                      <p:cBhvr>
                                        <p:cTn id="162" dur="1" fill="hold">
                                          <p:stCondLst>
                                            <p:cond delay="0"/>
                                          </p:stCondLst>
                                        </p:cTn>
                                        <p:tgtEl>
                                          <p:spTgt spid="95"/>
                                        </p:tgtEl>
                                        <p:attrNameLst>
                                          <p:attrName>style.visibility</p:attrName>
                                        </p:attrNameLst>
                                      </p:cBhvr>
                                      <p:to>
                                        <p:strVal val="visible"/>
                                      </p:to>
                                    </p:set>
                                    <p:animEffect transition="in" filter="wipe(down)">
                                      <p:cBhvr>
                                        <p:cTn id="163" dur="250"/>
                                        <p:tgtEl>
                                          <p:spTgt spid="95"/>
                                        </p:tgtEl>
                                      </p:cBhvr>
                                    </p:animEffect>
                                  </p:childTnLst>
                                </p:cTn>
                              </p:par>
                              <p:par>
                                <p:cTn id="164" presetID="42" presetClass="entr" presetSubtype="0" fill="hold" grpId="0" nodeType="withEffect">
                                  <p:stCondLst>
                                    <p:cond delay="0"/>
                                  </p:stCondLst>
                                  <p:childTnLst>
                                    <p:set>
                                      <p:cBhvr>
                                        <p:cTn id="165" dur="1" fill="hold">
                                          <p:stCondLst>
                                            <p:cond delay="0"/>
                                          </p:stCondLst>
                                        </p:cTn>
                                        <p:tgtEl>
                                          <p:spTgt spid="94"/>
                                        </p:tgtEl>
                                        <p:attrNameLst>
                                          <p:attrName>style.visibility</p:attrName>
                                        </p:attrNameLst>
                                      </p:cBhvr>
                                      <p:to>
                                        <p:strVal val="visible"/>
                                      </p:to>
                                    </p:set>
                                    <p:animEffect transition="in" filter="fade">
                                      <p:cBhvr>
                                        <p:cTn id="166" dur="250"/>
                                        <p:tgtEl>
                                          <p:spTgt spid="94"/>
                                        </p:tgtEl>
                                      </p:cBhvr>
                                    </p:animEffect>
                                    <p:anim calcmode="lin" valueType="num">
                                      <p:cBhvr>
                                        <p:cTn id="167" dur="250" fill="hold"/>
                                        <p:tgtEl>
                                          <p:spTgt spid="94"/>
                                        </p:tgtEl>
                                        <p:attrNameLst>
                                          <p:attrName>ppt_x</p:attrName>
                                        </p:attrNameLst>
                                      </p:cBhvr>
                                      <p:tavLst>
                                        <p:tav tm="0">
                                          <p:val>
                                            <p:strVal val="#ppt_x"/>
                                          </p:val>
                                        </p:tav>
                                        <p:tav tm="100000">
                                          <p:val>
                                            <p:strVal val="#ppt_x"/>
                                          </p:val>
                                        </p:tav>
                                      </p:tavLst>
                                    </p:anim>
                                    <p:anim calcmode="lin" valueType="num">
                                      <p:cBhvr>
                                        <p:cTn id="168" dur="250" fill="hold"/>
                                        <p:tgtEl>
                                          <p:spTgt spid="94"/>
                                        </p:tgtEl>
                                        <p:attrNameLst>
                                          <p:attrName>ppt_y</p:attrName>
                                        </p:attrNameLst>
                                      </p:cBhvr>
                                      <p:tavLst>
                                        <p:tav tm="0">
                                          <p:val>
                                            <p:strVal val="#ppt_y+.1"/>
                                          </p:val>
                                        </p:tav>
                                        <p:tav tm="100000">
                                          <p:val>
                                            <p:strVal val="#ppt_y"/>
                                          </p:val>
                                        </p:tav>
                                      </p:tavLst>
                                    </p:anim>
                                  </p:childTnLst>
                                </p:cTn>
                              </p:par>
                            </p:childTnLst>
                          </p:cTn>
                        </p:par>
                        <p:par>
                          <p:cTn id="169" fill="hold">
                            <p:stCondLst>
                              <p:cond delay="5000"/>
                            </p:stCondLst>
                            <p:childTnLst>
                              <p:par>
                                <p:cTn id="170" presetID="22" presetClass="entr" presetSubtype="1" fill="hold" nodeType="afterEffect">
                                  <p:stCondLst>
                                    <p:cond delay="0"/>
                                  </p:stCondLst>
                                  <p:childTnLst>
                                    <p:set>
                                      <p:cBhvr>
                                        <p:cTn id="171" dur="1" fill="hold">
                                          <p:stCondLst>
                                            <p:cond delay="0"/>
                                          </p:stCondLst>
                                        </p:cTn>
                                        <p:tgtEl>
                                          <p:spTgt spid="4"/>
                                        </p:tgtEl>
                                        <p:attrNameLst>
                                          <p:attrName>style.visibility</p:attrName>
                                        </p:attrNameLst>
                                      </p:cBhvr>
                                      <p:to>
                                        <p:strVal val="visible"/>
                                      </p:to>
                                    </p:set>
                                    <p:animEffect transition="in" filter="wipe(up)">
                                      <p:cBhvr>
                                        <p:cTn id="172" dur="250"/>
                                        <p:tgtEl>
                                          <p:spTgt spid="4"/>
                                        </p:tgtEl>
                                      </p:cBhvr>
                                    </p:animEffect>
                                  </p:childTnLst>
                                </p:cTn>
                              </p:par>
                            </p:childTnLst>
                          </p:cTn>
                        </p:par>
                        <p:par>
                          <p:cTn id="173" fill="hold">
                            <p:stCondLst>
                              <p:cond delay="5250"/>
                            </p:stCondLst>
                            <p:childTnLst>
                              <p:par>
                                <p:cTn id="174" presetID="22" presetClass="entr" presetSubtype="1" fill="hold" grpId="0" nodeType="afterEffect">
                                  <p:stCondLst>
                                    <p:cond delay="0"/>
                                  </p:stCondLst>
                                  <p:childTnLst>
                                    <p:set>
                                      <p:cBhvr>
                                        <p:cTn id="175" dur="1" fill="hold">
                                          <p:stCondLst>
                                            <p:cond delay="0"/>
                                          </p:stCondLst>
                                        </p:cTn>
                                        <p:tgtEl>
                                          <p:spTgt spid="7"/>
                                        </p:tgtEl>
                                        <p:attrNameLst>
                                          <p:attrName>style.visibility</p:attrName>
                                        </p:attrNameLst>
                                      </p:cBhvr>
                                      <p:to>
                                        <p:strVal val="visible"/>
                                      </p:to>
                                    </p:set>
                                    <p:animEffect transition="in" filter="wipe(up)">
                                      <p:cBhvr>
                                        <p:cTn id="176" dur="250"/>
                                        <p:tgtEl>
                                          <p:spTgt spid="7"/>
                                        </p:tgtEl>
                                      </p:cBhvr>
                                    </p:animEffect>
                                  </p:childTnLst>
                                </p:cTn>
                              </p:par>
                            </p:childTnLst>
                          </p:cTn>
                        </p:par>
                        <p:par>
                          <p:cTn id="177" fill="hold">
                            <p:stCondLst>
                              <p:cond delay="5500"/>
                            </p:stCondLst>
                            <p:childTnLst>
                              <p:par>
                                <p:cTn id="178" presetID="22" presetClass="entr" presetSubtype="1" fill="hold" nodeType="afterEffect">
                                  <p:stCondLst>
                                    <p:cond delay="0"/>
                                  </p:stCondLst>
                                  <p:childTnLst>
                                    <p:set>
                                      <p:cBhvr>
                                        <p:cTn id="179" dur="1" fill="hold">
                                          <p:stCondLst>
                                            <p:cond delay="0"/>
                                          </p:stCondLst>
                                        </p:cTn>
                                        <p:tgtEl>
                                          <p:spTgt spid="46"/>
                                        </p:tgtEl>
                                        <p:attrNameLst>
                                          <p:attrName>style.visibility</p:attrName>
                                        </p:attrNameLst>
                                      </p:cBhvr>
                                      <p:to>
                                        <p:strVal val="visible"/>
                                      </p:to>
                                    </p:set>
                                    <p:animEffect transition="in" filter="wipe(up)">
                                      <p:cBhvr>
                                        <p:cTn id="180" dur="250"/>
                                        <p:tgtEl>
                                          <p:spTgt spid="46"/>
                                        </p:tgtEl>
                                      </p:cBhvr>
                                    </p:animEffect>
                                  </p:childTnLst>
                                </p:cTn>
                              </p:par>
                            </p:childTnLst>
                          </p:cTn>
                        </p:par>
                        <p:par>
                          <p:cTn id="181" fill="hold">
                            <p:stCondLst>
                              <p:cond delay="5750"/>
                            </p:stCondLst>
                            <p:childTnLst>
                              <p:par>
                                <p:cTn id="182" presetID="22" presetClass="entr" presetSubtype="1" fill="hold" grpId="0" nodeType="afterEffect">
                                  <p:stCondLst>
                                    <p:cond delay="0"/>
                                  </p:stCondLst>
                                  <p:childTnLst>
                                    <p:set>
                                      <p:cBhvr>
                                        <p:cTn id="183" dur="1" fill="hold">
                                          <p:stCondLst>
                                            <p:cond delay="0"/>
                                          </p:stCondLst>
                                        </p:cTn>
                                        <p:tgtEl>
                                          <p:spTgt spid="103"/>
                                        </p:tgtEl>
                                        <p:attrNameLst>
                                          <p:attrName>style.visibility</p:attrName>
                                        </p:attrNameLst>
                                      </p:cBhvr>
                                      <p:to>
                                        <p:strVal val="visible"/>
                                      </p:to>
                                    </p:set>
                                    <p:animEffect transition="in" filter="wipe(up)">
                                      <p:cBhvr>
                                        <p:cTn id="184" dur="250"/>
                                        <p:tgtEl>
                                          <p:spTgt spid="103"/>
                                        </p:tgtEl>
                                      </p:cBhvr>
                                    </p:animEffect>
                                  </p:childTnLst>
                                </p:cTn>
                              </p:par>
                            </p:childTnLst>
                          </p:cTn>
                        </p:par>
                        <p:par>
                          <p:cTn id="185" fill="hold">
                            <p:stCondLst>
                              <p:cond delay="6000"/>
                            </p:stCondLst>
                            <p:childTnLst>
                              <p:par>
                                <p:cTn id="186" presetID="22" presetClass="entr" presetSubtype="1" fill="hold" nodeType="afterEffect">
                                  <p:stCondLst>
                                    <p:cond delay="0"/>
                                  </p:stCondLst>
                                  <p:childTnLst>
                                    <p:set>
                                      <p:cBhvr>
                                        <p:cTn id="187" dur="1" fill="hold">
                                          <p:stCondLst>
                                            <p:cond delay="0"/>
                                          </p:stCondLst>
                                        </p:cTn>
                                        <p:tgtEl>
                                          <p:spTgt spid="44"/>
                                        </p:tgtEl>
                                        <p:attrNameLst>
                                          <p:attrName>style.visibility</p:attrName>
                                        </p:attrNameLst>
                                      </p:cBhvr>
                                      <p:to>
                                        <p:strVal val="visible"/>
                                      </p:to>
                                    </p:set>
                                    <p:animEffect transition="in" filter="wipe(up)">
                                      <p:cBhvr>
                                        <p:cTn id="188" dur="250"/>
                                        <p:tgtEl>
                                          <p:spTgt spid="44"/>
                                        </p:tgtEl>
                                      </p:cBhvr>
                                    </p:animEffect>
                                  </p:childTnLst>
                                </p:cTn>
                              </p:par>
                            </p:childTnLst>
                          </p:cTn>
                        </p:par>
                        <p:par>
                          <p:cTn id="189" fill="hold">
                            <p:stCondLst>
                              <p:cond delay="6250"/>
                            </p:stCondLst>
                            <p:childTnLst>
                              <p:par>
                                <p:cTn id="190" presetID="22" presetClass="entr" presetSubtype="1" fill="hold" grpId="0" nodeType="afterEffect">
                                  <p:stCondLst>
                                    <p:cond delay="0"/>
                                  </p:stCondLst>
                                  <p:childTnLst>
                                    <p:set>
                                      <p:cBhvr>
                                        <p:cTn id="191" dur="1" fill="hold">
                                          <p:stCondLst>
                                            <p:cond delay="0"/>
                                          </p:stCondLst>
                                        </p:cTn>
                                        <p:tgtEl>
                                          <p:spTgt spid="102"/>
                                        </p:tgtEl>
                                        <p:attrNameLst>
                                          <p:attrName>style.visibility</p:attrName>
                                        </p:attrNameLst>
                                      </p:cBhvr>
                                      <p:to>
                                        <p:strVal val="visible"/>
                                      </p:to>
                                    </p:set>
                                    <p:animEffect transition="in" filter="wipe(up)">
                                      <p:cBhvr>
                                        <p:cTn id="192" dur="250"/>
                                        <p:tgtEl>
                                          <p:spTgt spid="102"/>
                                        </p:tgtEl>
                                      </p:cBhvr>
                                    </p:animEffect>
                                  </p:childTnLst>
                                </p:cTn>
                              </p:par>
                            </p:childTnLst>
                          </p:cTn>
                        </p:par>
                        <p:par>
                          <p:cTn id="193" fill="hold">
                            <p:stCondLst>
                              <p:cond delay="6500"/>
                            </p:stCondLst>
                            <p:childTnLst>
                              <p:par>
                                <p:cTn id="194" presetID="22" presetClass="entr" presetSubtype="1" fill="hold" grpId="0" nodeType="afterEffect">
                                  <p:stCondLst>
                                    <p:cond delay="0"/>
                                  </p:stCondLst>
                                  <p:childTnLst>
                                    <p:set>
                                      <p:cBhvr>
                                        <p:cTn id="195" dur="1" fill="hold">
                                          <p:stCondLst>
                                            <p:cond delay="0"/>
                                          </p:stCondLst>
                                        </p:cTn>
                                        <p:tgtEl>
                                          <p:spTgt spid="80"/>
                                        </p:tgtEl>
                                        <p:attrNameLst>
                                          <p:attrName>style.visibility</p:attrName>
                                        </p:attrNameLst>
                                      </p:cBhvr>
                                      <p:to>
                                        <p:strVal val="visible"/>
                                      </p:to>
                                    </p:set>
                                    <p:animEffect transition="in" filter="wipe(up)">
                                      <p:cBhvr>
                                        <p:cTn id="196" dur="250"/>
                                        <p:tgtEl>
                                          <p:spTgt spid="80"/>
                                        </p:tgtEl>
                                      </p:cBhvr>
                                    </p:animEffect>
                                  </p:childTnLst>
                                </p:cTn>
                              </p:par>
                            </p:childTnLst>
                          </p:cTn>
                        </p:par>
                        <p:par>
                          <p:cTn id="197" fill="hold">
                            <p:stCondLst>
                              <p:cond delay="6750"/>
                            </p:stCondLst>
                            <p:childTnLst>
                              <p:par>
                                <p:cTn id="198" presetID="22" presetClass="entr" presetSubtype="1" fill="hold" grpId="0" nodeType="afterEffect">
                                  <p:stCondLst>
                                    <p:cond delay="0"/>
                                  </p:stCondLst>
                                  <p:childTnLst>
                                    <p:set>
                                      <p:cBhvr>
                                        <p:cTn id="199" dur="1" fill="hold">
                                          <p:stCondLst>
                                            <p:cond delay="0"/>
                                          </p:stCondLst>
                                        </p:cTn>
                                        <p:tgtEl>
                                          <p:spTgt spid="111"/>
                                        </p:tgtEl>
                                        <p:attrNameLst>
                                          <p:attrName>style.visibility</p:attrName>
                                        </p:attrNameLst>
                                      </p:cBhvr>
                                      <p:to>
                                        <p:strVal val="visible"/>
                                      </p:to>
                                    </p:set>
                                    <p:animEffect transition="in" filter="wipe(up)">
                                      <p:cBhvr>
                                        <p:cTn id="200" dur="250"/>
                                        <p:tgtEl>
                                          <p:spTgt spid="111"/>
                                        </p:tgtEl>
                                      </p:cBhvr>
                                    </p:animEffect>
                                  </p:childTnLst>
                                </p:cTn>
                              </p:par>
                              <p:par>
                                <p:cTn id="201" presetID="22" presetClass="entr" presetSubtype="1" fill="hold" nodeType="withEffect">
                                  <p:stCondLst>
                                    <p:cond delay="0"/>
                                  </p:stCondLst>
                                  <p:childTnLst>
                                    <p:set>
                                      <p:cBhvr>
                                        <p:cTn id="202" dur="1" fill="hold">
                                          <p:stCondLst>
                                            <p:cond delay="0"/>
                                          </p:stCondLst>
                                        </p:cTn>
                                        <p:tgtEl>
                                          <p:spTgt spid="110"/>
                                        </p:tgtEl>
                                        <p:attrNameLst>
                                          <p:attrName>style.visibility</p:attrName>
                                        </p:attrNameLst>
                                      </p:cBhvr>
                                      <p:to>
                                        <p:strVal val="visible"/>
                                      </p:to>
                                    </p:set>
                                    <p:animEffect transition="in" filter="wipe(up)">
                                      <p:cBhvr>
                                        <p:cTn id="203" dur="250"/>
                                        <p:tgtEl>
                                          <p:spTgt spid="110"/>
                                        </p:tgtEl>
                                      </p:cBhvr>
                                    </p:animEffect>
                                  </p:childTnLst>
                                </p:cTn>
                              </p:par>
                              <p:par>
                                <p:cTn id="204" presetID="22" presetClass="entr" presetSubtype="1" fill="hold" nodeType="withEffect">
                                  <p:stCondLst>
                                    <p:cond delay="0"/>
                                  </p:stCondLst>
                                  <p:childTnLst>
                                    <p:set>
                                      <p:cBhvr>
                                        <p:cTn id="205" dur="1" fill="hold">
                                          <p:stCondLst>
                                            <p:cond delay="0"/>
                                          </p:stCondLst>
                                        </p:cTn>
                                        <p:tgtEl>
                                          <p:spTgt spid="25"/>
                                        </p:tgtEl>
                                        <p:attrNameLst>
                                          <p:attrName>style.visibility</p:attrName>
                                        </p:attrNameLst>
                                      </p:cBhvr>
                                      <p:to>
                                        <p:strVal val="visible"/>
                                      </p:to>
                                    </p:set>
                                    <p:animEffect transition="in" filter="wipe(up)">
                                      <p:cBhvr>
                                        <p:cTn id="206" dur="250"/>
                                        <p:tgtEl>
                                          <p:spTgt spid="25"/>
                                        </p:tgtEl>
                                      </p:cBhvr>
                                    </p:animEffect>
                                  </p:childTnLst>
                                </p:cTn>
                              </p:par>
                            </p:childTnLst>
                          </p:cTn>
                        </p:par>
                        <p:par>
                          <p:cTn id="207" fill="hold">
                            <p:stCondLst>
                              <p:cond delay="7000"/>
                            </p:stCondLst>
                            <p:childTnLst>
                              <p:par>
                                <p:cTn id="208" presetID="22" presetClass="entr" presetSubtype="1" fill="hold" grpId="0" nodeType="afterEffect">
                                  <p:stCondLst>
                                    <p:cond delay="0"/>
                                  </p:stCondLst>
                                  <p:childTnLst>
                                    <p:set>
                                      <p:cBhvr>
                                        <p:cTn id="209" dur="1" fill="hold">
                                          <p:stCondLst>
                                            <p:cond delay="0"/>
                                          </p:stCondLst>
                                        </p:cTn>
                                        <p:tgtEl>
                                          <p:spTgt spid="118"/>
                                        </p:tgtEl>
                                        <p:attrNameLst>
                                          <p:attrName>style.visibility</p:attrName>
                                        </p:attrNameLst>
                                      </p:cBhvr>
                                      <p:to>
                                        <p:strVal val="visible"/>
                                      </p:to>
                                    </p:set>
                                    <p:animEffect transition="in" filter="wipe(up)">
                                      <p:cBhvr>
                                        <p:cTn id="210" dur="250"/>
                                        <p:tgtEl>
                                          <p:spTgt spid="118"/>
                                        </p:tgtEl>
                                      </p:cBhvr>
                                    </p:animEffect>
                                  </p:childTnLst>
                                </p:cTn>
                              </p:par>
                              <p:par>
                                <p:cTn id="211" presetID="22" presetClass="entr" presetSubtype="1" fill="hold" nodeType="withEffect">
                                  <p:stCondLst>
                                    <p:cond delay="0"/>
                                  </p:stCondLst>
                                  <p:childTnLst>
                                    <p:set>
                                      <p:cBhvr>
                                        <p:cTn id="212" dur="1" fill="hold">
                                          <p:stCondLst>
                                            <p:cond delay="0"/>
                                          </p:stCondLst>
                                        </p:cTn>
                                        <p:tgtEl>
                                          <p:spTgt spid="115"/>
                                        </p:tgtEl>
                                        <p:attrNameLst>
                                          <p:attrName>style.visibility</p:attrName>
                                        </p:attrNameLst>
                                      </p:cBhvr>
                                      <p:to>
                                        <p:strVal val="visible"/>
                                      </p:to>
                                    </p:set>
                                    <p:animEffect transition="in" filter="wipe(up)">
                                      <p:cBhvr>
                                        <p:cTn id="213" dur="250"/>
                                        <p:tgtEl>
                                          <p:spTgt spid="115"/>
                                        </p:tgtEl>
                                      </p:cBhvr>
                                    </p:animEffect>
                                  </p:childTnLst>
                                </p:cTn>
                              </p:par>
                            </p:childTnLst>
                          </p:cTn>
                        </p:par>
                        <p:par>
                          <p:cTn id="214" fill="hold">
                            <p:stCondLst>
                              <p:cond delay="7250"/>
                            </p:stCondLst>
                            <p:childTnLst>
                              <p:par>
                                <p:cTn id="215" presetID="22" presetClass="entr" presetSubtype="1" fill="hold" nodeType="afterEffect">
                                  <p:stCondLst>
                                    <p:cond delay="0"/>
                                  </p:stCondLst>
                                  <p:childTnLst>
                                    <p:set>
                                      <p:cBhvr>
                                        <p:cTn id="216" dur="1" fill="hold">
                                          <p:stCondLst>
                                            <p:cond delay="0"/>
                                          </p:stCondLst>
                                        </p:cTn>
                                        <p:tgtEl>
                                          <p:spTgt spid="15"/>
                                        </p:tgtEl>
                                        <p:attrNameLst>
                                          <p:attrName>style.visibility</p:attrName>
                                        </p:attrNameLst>
                                      </p:cBhvr>
                                      <p:to>
                                        <p:strVal val="visible"/>
                                      </p:to>
                                    </p:set>
                                    <p:animEffect transition="in" filter="wipe(up)">
                                      <p:cBhvr>
                                        <p:cTn id="217" dur="250"/>
                                        <p:tgtEl>
                                          <p:spTgt spid="15"/>
                                        </p:tgtEl>
                                      </p:cBhvr>
                                    </p:animEffect>
                                  </p:childTnLst>
                                </p:cTn>
                              </p:par>
                              <p:par>
                                <p:cTn id="218" presetID="22" presetClass="entr" presetSubtype="1" fill="hold" grpId="0" nodeType="withEffect">
                                  <p:stCondLst>
                                    <p:cond delay="0"/>
                                  </p:stCondLst>
                                  <p:childTnLst>
                                    <p:set>
                                      <p:cBhvr>
                                        <p:cTn id="219" dur="1" fill="hold">
                                          <p:stCondLst>
                                            <p:cond delay="0"/>
                                          </p:stCondLst>
                                        </p:cTn>
                                        <p:tgtEl>
                                          <p:spTgt spid="75"/>
                                        </p:tgtEl>
                                        <p:attrNameLst>
                                          <p:attrName>style.visibility</p:attrName>
                                        </p:attrNameLst>
                                      </p:cBhvr>
                                      <p:to>
                                        <p:strVal val="visible"/>
                                      </p:to>
                                    </p:set>
                                    <p:animEffect transition="in" filter="wipe(up)">
                                      <p:cBhvr>
                                        <p:cTn id="220" dur="250"/>
                                        <p:tgtEl>
                                          <p:spTgt spid="75"/>
                                        </p:tgtEl>
                                      </p:cBhvr>
                                    </p:animEffect>
                                  </p:childTnLst>
                                </p:cTn>
                              </p:par>
                            </p:childTnLst>
                          </p:cTn>
                        </p:par>
                        <p:par>
                          <p:cTn id="221" fill="hold">
                            <p:stCondLst>
                              <p:cond delay="7500"/>
                            </p:stCondLst>
                            <p:childTnLst>
                              <p:par>
                                <p:cTn id="222" presetID="22" presetClass="entr" presetSubtype="1" fill="hold" nodeType="afterEffect">
                                  <p:stCondLst>
                                    <p:cond delay="0"/>
                                  </p:stCondLst>
                                  <p:childTnLst>
                                    <p:set>
                                      <p:cBhvr>
                                        <p:cTn id="223" dur="1" fill="hold">
                                          <p:stCondLst>
                                            <p:cond delay="0"/>
                                          </p:stCondLst>
                                        </p:cTn>
                                        <p:tgtEl>
                                          <p:spTgt spid="40"/>
                                        </p:tgtEl>
                                        <p:attrNameLst>
                                          <p:attrName>style.visibility</p:attrName>
                                        </p:attrNameLst>
                                      </p:cBhvr>
                                      <p:to>
                                        <p:strVal val="visible"/>
                                      </p:to>
                                    </p:set>
                                    <p:animEffect transition="in" filter="wipe(up)">
                                      <p:cBhvr>
                                        <p:cTn id="224" dur="250"/>
                                        <p:tgtEl>
                                          <p:spTgt spid="40"/>
                                        </p:tgtEl>
                                      </p:cBhvr>
                                    </p:animEffect>
                                  </p:childTnLst>
                                </p:cTn>
                              </p:par>
                            </p:childTnLst>
                          </p:cTn>
                        </p:par>
                        <p:par>
                          <p:cTn id="225" fill="hold">
                            <p:stCondLst>
                              <p:cond delay="7750"/>
                            </p:stCondLst>
                            <p:childTnLst>
                              <p:par>
                                <p:cTn id="226" presetID="22" presetClass="entr" presetSubtype="1" fill="hold" grpId="0" nodeType="afterEffect">
                                  <p:stCondLst>
                                    <p:cond delay="0"/>
                                  </p:stCondLst>
                                  <p:childTnLst>
                                    <p:set>
                                      <p:cBhvr>
                                        <p:cTn id="227" dur="1" fill="hold">
                                          <p:stCondLst>
                                            <p:cond delay="0"/>
                                          </p:stCondLst>
                                        </p:cTn>
                                        <p:tgtEl>
                                          <p:spTgt spid="98"/>
                                        </p:tgtEl>
                                        <p:attrNameLst>
                                          <p:attrName>style.visibility</p:attrName>
                                        </p:attrNameLst>
                                      </p:cBhvr>
                                      <p:to>
                                        <p:strVal val="visible"/>
                                      </p:to>
                                    </p:set>
                                    <p:animEffect transition="in" filter="wipe(up)">
                                      <p:cBhvr>
                                        <p:cTn id="228" dur="250"/>
                                        <p:tgtEl>
                                          <p:spTgt spid="98"/>
                                        </p:tgtEl>
                                      </p:cBhvr>
                                    </p:animEffect>
                                  </p:childTnLst>
                                </p:cTn>
                              </p:par>
                            </p:childTnLst>
                          </p:cTn>
                        </p:par>
                        <p:par>
                          <p:cTn id="229" fill="hold">
                            <p:stCondLst>
                              <p:cond delay="8000"/>
                            </p:stCondLst>
                            <p:childTnLst>
                              <p:par>
                                <p:cTn id="230" presetID="22" presetClass="entr" presetSubtype="1" fill="hold" nodeType="afterEffect">
                                  <p:stCondLst>
                                    <p:cond delay="0"/>
                                  </p:stCondLst>
                                  <p:childTnLst>
                                    <p:set>
                                      <p:cBhvr>
                                        <p:cTn id="231" dur="1" fill="hold">
                                          <p:stCondLst>
                                            <p:cond delay="0"/>
                                          </p:stCondLst>
                                        </p:cTn>
                                        <p:tgtEl>
                                          <p:spTgt spid="32"/>
                                        </p:tgtEl>
                                        <p:attrNameLst>
                                          <p:attrName>style.visibility</p:attrName>
                                        </p:attrNameLst>
                                      </p:cBhvr>
                                      <p:to>
                                        <p:strVal val="visible"/>
                                      </p:to>
                                    </p:set>
                                    <p:animEffect transition="in" filter="wipe(up)">
                                      <p:cBhvr>
                                        <p:cTn id="232" dur="250"/>
                                        <p:tgtEl>
                                          <p:spTgt spid="32"/>
                                        </p:tgtEl>
                                      </p:cBhvr>
                                    </p:animEffect>
                                  </p:childTnLst>
                                </p:cTn>
                              </p:par>
                              <p:par>
                                <p:cTn id="233" presetID="22" presetClass="entr" presetSubtype="1" fill="hold" nodeType="withEffect">
                                  <p:stCondLst>
                                    <p:cond delay="0"/>
                                  </p:stCondLst>
                                  <p:childTnLst>
                                    <p:set>
                                      <p:cBhvr>
                                        <p:cTn id="234" dur="1" fill="hold">
                                          <p:stCondLst>
                                            <p:cond delay="0"/>
                                          </p:stCondLst>
                                        </p:cTn>
                                        <p:tgtEl>
                                          <p:spTgt spid="93"/>
                                        </p:tgtEl>
                                        <p:attrNameLst>
                                          <p:attrName>style.visibility</p:attrName>
                                        </p:attrNameLst>
                                      </p:cBhvr>
                                      <p:to>
                                        <p:strVal val="visible"/>
                                      </p:to>
                                    </p:set>
                                    <p:animEffect transition="in" filter="wipe(up)">
                                      <p:cBhvr>
                                        <p:cTn id="235" dur="250"/>
                                        <p:tgtEl>
                                          <p:spTgt spid="93"/>
                                        </p:tgtEl>
                                      </p:cBhvr>
                                    </p:animEffect>
                                  </p:childTnLst>
                                </p:cTn>
                              </p:par>
                            </p:childTnLst>
                          </p:cTn>
                        </p:par>
                        <p:par>
                          <p:cTn id="236" fill="hold">
                            <p:stCondLst>
                              <p:cond delay="8250"/>
                            </p:stCondLst>
                            <p:childTnLst>
                              <p:par>
                                <p:cTn id="237" presetID="22" presetClass="entr" presetSubtype="1" fill="hold" nodeType="afterEffect">
                                  <p:stCondLst>
                                    <p:cond delay="0"/>
                                  </p:stCondLst>
                                  <p:childTnLst>
                                    <p:set>
                                      <p:cBhvr>
                                        <p:cTn id="238" dur="1" fill="hold">
                                          <p:stCondLst>
                                            <p:cond delay="0"/>
                                          </p:stCondLst>
                                        </p:cTn>
                                        <p:tgtEl>
                                          <p:spTgt spid="38"/>
                                        </p:tgtEl>
                                        <p:attrNameLst>
                                          <p:attrName>style.visibility</p:attrName>
                                        </p:attrNameLst>
                                      </p:cBhvr>
                                      <p:to>
                                        <p:strVal val="visible"/>
                                      </p:to>
                                    </p:set>
                                    <p:animEffect transition="in" filter="wipe(up)">
                                      <p:cBhvr>
                                        <p:cTn id="239" dur="250"/>
                                        <p:tgtEl>
                                          <p:spTgt spid="38"/>
                                        </p:tgtEl>
                                      </p:cBhvr>
                                    </p:animEffect>
                                  </p:childTnLst>
                                </p:cTn>
                              </p:par>
                            </p:childTnLst>
                          </p:cTn>
                        </p:par>
                        <p:par>
                          <p:cTn id="240" fill="hold">
                            <p:stCondLst>
                              <p:cond delay="8500"/>
                            </p:stCondLst>
                            <p:childTnLst>
                              <p:par>
                                <p:cTn id="241" presetID="1" presetClass="entr" presetSubtype="0" fill="hold" grpId="0" nodeType="afterEffect">
                                  <p:stCondLst>
                                    <p:cond delay="0"/>
                                  </p:stCondLst>
                                  <p:childTnLst>
                                    <p:set>
                                      <p:cBhvr>
                                        <p:cTn id="242" dur="1" fill="hold">
                                          <p:stCondLst>
                                            <p:cond delay="249"/>
                                          </p:stCondLst>
                                        </p:cTn>
                                        <p:tgtEl>
                                          <p:spTgt spid="122"/>
                                        </p:tgtEl>
                                        <p:attrNameLst>
                                          <p:attrName>style.visibility</p:attrName>
                                        </p:attrNameLst>
                                      </p:cBhvr>
                                      <p:to>
                                        <p:strVal val="visible"/>
                                      </p:to>
                                    </p:set>
                                  </p:childTnLst>
                                </p:cTn>
                              </p:par>
                            </p:childTnLst>
                          </p:cTn>
                        </p:par>
                        <p:par>
                          <p:cTn id="243" fill="hold">
                            <p:stCondLst>
                              <p:cond delay="8750"/>
                            </p:stCondLst>
                            <p:childTnLst>
                              <p:par>
                                <p:cTn id="244" presetID="53" presetClass="entr" presetSubtype="16" fill="hold" grpId="0" nodeType="afterEffect">
                                  <p:stCondLst>
                                    <p:cond delay="0"/>
                                  </p:stCondLst>
                                  <p:childTnLst>
                                    <p:set>
                                      <p:cBhvr>
                                        <p:cTn id="245" dur="1" fill="hold">
                                          <p:stCondLst>
                                            <p:cond delay="0"/>
                                          </p:stCondLst>
                                        </p:cTn>
                                        <p:tgtEl>
                                          <p:spTgt spid="112"/>
                                        </p:tgtEl>
                                        <p:attrNameLst>
                                          <p:attrName>style.visibility</p:attrName>
                                        </p:attrNameLst>
                                      </p:cBhvr>
                                      <p:to>
                                        <p:strVal val="visible"/>
                                      </p:to>
                                    </p:set>
                                    <p:anim calcmode="lin" valueType="num">
                                      <p:cBhvr>
                                        <p:cTn id="246" dur="250" fill="hold"/>
                                        <p:tgtEl>
                                          <p:spTgt spid="112"/>
                                        </p:tgtEl>
                                        <p:attrNameLst>
                                          <p:attrName>ppt_w</p:attrName>
                                        </p:attrNameLst>
                                      </p:cBhvr>
                                      <p:tavLst>
                                        <p:tav tm="0">
                                          <p:val>
                                            <p:fltVal val="0"/>
                                          </p:val>
                                        </p:tav>
                                        <p:tav tm="100000">
                                          <p:val>
                                            <p:strVal val="#ppt_w"/>
                                          </p:val>
                                        </p:tav>
                                      </p:tavLst>
                                    </p:anim>
                                    <p:anim calcmode="lin" valueType="num">
                                      <p:cBhvr>
                                        <p:cTn id="247" dur="250" fill="hold"/>
                                        <p:tgtEl>
                                          <p:spTgt spid="112"/>
                                        </p:tgtEl>
                                        <p:attrNameLst>
                                          <p:attrName>ppt_h</p:attrName>
                                        </p:attrNameLst>
                                      </p:cBhvr>
                                      <p:tavLst>
                                        <p:tav tm="0">
                                          <p:val>
                                            <p:fltVal val="0"/>
                                          </p:val>
                                        </p:tav>
                                        <p:tav tm="100000">
                                          <p:val>
                                            <p:strVal val="#ppt_h"/>
                                          </p:val>
                                        </p:tav>
                                      </p:tavLst>
                                    </p:anim>
                                    <p:animEffect transition="in" filter="fade">
                                      <p:cBhvr>
                                        <p:cTn id="248" dur="250"/>
                                        <p:tgtEl>
                                          <p:spTgt spid="112"/>
                                        </p:tgtEl>
                                      </p:cBhvr>
                                    </p:animEffect>
                                  </p:childTnLst>
                                </p:cTn>
                              </p:par>
                            </p:childTnLst>
                          </p:cTn>
                        </p:par>
                        <p:par>
                          <p:cTn id="249" fill="hold">
                            <p:stCondLst>
                              <p:cond delay="9000"/>
                            </p:stCondLst>
                            <p:childTnLst>
                              <p:par>
                                <p:cTn id="250" presetID="53" presetClass="entr" presetSubtype="16" fill="hold" grpId="0" nodeType="afterEffect">
                                  <p:stCondLst>
                                    <p:cond delay="0"/>
                                  </p:stCondLst>
                                  <p:childTnLst>
                                    <p:set>
                                      <p:cBhvr>
                                        <p:cTn id="251" dur="1" fill="hold">
                                          <p:stCondLst>
                                            <p:cond delay="0"/>
                                          </p:stCondLst>
                                        </p:cTn>
                                        <p:tgtEl>
                                          <p:spTgt spid="113"/>
                                        </p:tgtEl>
                                        <p:attrNameLst>
                                          <p:attrName>style.visibility</p:attrName>
                                        </p:attrNameLst>
                                      </p:cBhvr>
                                      <p:to>
                                        <p:strVal val="visible"/>
                                      </p:to>
                                    </p:set>
                                    <p:anim calcmode="lin" valueType="num">
                                      <p:cBhvr>
                                        <p:cTn id="252" dur="250" fill="hold"/>
                                        <p:tgtEl>
                                          <p:spTgt spid="113"/>
                                        </p:tgtEl>
                                        <p:attrNameLst>
                                          <p:attrName>ppt_w</p:attrName>
                                        </p:attrNameLst>
                                      </p:cBhvr>
                                      <p:tavLst>
                                        <p:tav tm="0">
                                          <p:val>
                                            <p:fltVal val="0"/>
                                          </p:val>
                                        </p:tav>
                                        <p:tav tm="100000">
                                          <p:val>
                                            <p:strVal val="#ppt_w"/>
                                          </p:val>
                                        </p:tav>
                                      </p:tavLst>
                                    </p:anim>
                                    <p:anim calcmode="lin" valueType="num">
                                      <p:cBhvr>
                                        <p:cTn id="253" dur="250" fill="hold"/>
                                        <p:tgtEl>
                                          <p:spTgt spid="113"/>
                                        </p:tgtEl>
                                        <p:attrNameLst>
                                          <p:attrName>ppt_h</p:attrName>
                                        </p:attrNameLst>
                                      </p:cBhvr>
                                      <p:tavLst>
                                        <p:tav tm="0">
                                          <p:val>
                                            <p:fltVal val="0"/>
                                          </p:val>
                                        </p:tav>
                                        <p:tav tm="100000">
                                          <p:val>
                                            <p:strVal val="#ppt_h"/>
                                          </p:val>
                                        </p:tav>
                                      </p:tavLst>
                                    </p:anim>
                                    <p:animEffect transition="in" filter="fade">
                                      <p:cBhvr>
                                        <p:cTn id="254" dur="250"/>
                                        <p:tgtEl>
                                          <p:spTgt spid="113"/>
                                        </p:tgtEl>
                                      </p:cBhvr>
                                    </p:animEffect>
                                  </p:childTnLst>
                                </p:cTn>
                              </p:par>
                            </p:childTnLst>
                          </p:cTn>
                        </p:par>
                        <p:par>
                          <p:cTn id="255" fill="hold">
                            <p:stCondLst>
                              <p:cond delay="9250"/>
                            </p:stCondLst>
                            <p:childTnLst>
                              <p:par>
                                <p:cTn id="256" presetID="53" presetClass="entr" presetSubtype="16" fill="hold" grpId="0" nodeType="afterEffect">
                                  <p:stCondLst>
                                    <p:cond delay="0"/>
                                  </p:stCondLst>
                                  <p:childTnLst>
                                    <p:set>
                                      <p:cBhvr>
                                        <p:cTn id="257" dur="1" fill="hold">
                                          <p:stCondLst>
                                            <p:cond delay="0"/>
                                          </p:stCondLst>
                                        </p:cTn>
                                        <p:tgtEl>
                                          <p:spTgt spid="114"/>
                                        </p:tgtEl>
                                        <p:attrNameLst>
                                          <p:attrName>style.visibility</p:attrName>
                                        </p:attrNameLst>
                                      </p:cBhvr>
                                      <p:to>
                                        <p:strVal val="visible"/>
                                      </p:to>
                                    </p:set>
                                    <p:anim calcmode="lin" valueType="num">
                                      <p:cBhvr>
                                        <p:cTn id="258" dur="250" fill="hold"/>
                                        <p:tgtEl>
                                          <p:spTgt spid="114"/>
                                        </p:tgtEl>
                                        <p:attrNameLst>
                                          <p:attrName>ppt_w</p:attrName>
                                        </p:attrNameLst>
                                      </p:cBhvr>
                                      <p:tavLst>
                                        <p:tav tm="0">
                                          <p:val>
                                            <p:fltVal val="0"/>
                                          </p:val>
                                        </p:tav>
                                        <p:tav tm="100000">
                                          <p:val>
                                            <p:strVal val="#ppt_w"/>
                                          </p:val>
                                        </p:tav>
                                      </p:tavLst>
                                    </p:anim>
                                    <p:anim calcmode="lin" valueType="num">
                                      <p:cBhvr>
                                        <p:cTn id="259" dur="250" fill="hold"/>
                                        <p:tgtEl>
                                          <p:spTgt spid="114"/>
                                        </p:tgtEl>
                                        <p:attrNameLst>
                                          <p:attrName>ppt_h</p:attrName>
                                        </p:attrNameLst>
                                      </p:cBhvr>
                                      <p:tavLst>
                                        <p:tav tm="0">
                                          <p:val>
                                            <p:fltVal val="0"/>
                                          </p:val>
                                        </p:tav>
                                        <p:tav tm="100000">
                                          <p:val>
                                            <p:strVal val="#ppt_h"/>
                                          </p:val>
                                        </p:tav>
                                      </p:tavLst>
                                    </p:anim>
                                    <p:animEffect transition="in" filter="fade">
                                      <p:cBhvr>
                                        <p:cTn id="260" dur="250"/>
                                        <p:tgtEl>
                                          <p:spTgt spid="1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0" grpId="0"/>
      <p:bldP spid="21" grpId="0"/>
      <p:bldP spid="27" grpId="0"/>
      <p:bldP spid="28" grpId="0"/>
      <p:bldP spid="65" grpId="0"/>
      <p:bldP spid="72" grpId="0"/>
      <p:bldP spid="78" grpId="0"/>
      <p:bldP spid="94" grpId="0"/>
      <p:bldP spid="105" grpId="0"/>
      <p:bldP spid="112" grpId="0" animBg="1"/>
      <p:bldP spid="113" grpId="0" animBg="1"/>
      <p:bldP spid="114" grpId="0" animBg="1"/>
      <p:bldP spid="122" grpId="0"/>
      <p:bldP spid="7" grpId="0"/>
      <p:bldP spid="75" grpId="0"/>
      <p:bldP spid="80" grpId="0"/>
      <p:bldP spid="98" grpId="0"/>
      <p:bldP spid="102" grpId="0"/>
      <p:bldP spid="103" grpId="0"/>
      <p:bldP spid="111" grpId="0"/>
      <p:bldP spid="11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A16760F-5E50-4738-B859-33606516CB00}"/>
              </a:ext>
            </a:extLst>
          </p:cNvPr>
          <p:cNvSpPr>
            <a:spLocks noGrp="1"/>
          </p:cNvSpPr>
          <p:nvPr>
            <p:ph type="body" sz="quarter" idx="10"/>
          </p:nvPr>
        </p:nvSpPr>
        <p:spPr>
          <a:xfrm>
            <a:off x="269239" y="1189177"/>
            <a:ext cx="11653523" cy="1186479"/>
          </a:xfrm>
        </p:spPr>
        <p:txBody>
          <a:bodyPr/>
          <a:lstStyle/>
          <a:p>
            <a:r>
              <a:rPr lang="en-US" sz="2100">
                <a:solidFill>
                  <a:schemeClr val="tx1">
                    <a:lumMod val="65000"/>
                    <a:lumOff val="35000"/>
                  </a:schemeClr>
                </a:solidFill>
              </a:rPr>
              <a:t>Add real-time web functionalities easily with Azure and .NET Core</a:t>
            </a:r>
          </a:p>
          <a:p>
            <a:r>
              <a:rPr lang="en-US" sz="2100">
                <a:solidFill>
                  <a:schemeClr val="tx1">
                    <a:lumMod val="65000"/>
                    <a:lumOff val="35000"/>
                  </a:schemeClr>
                </a:solidFill>
              </a:rPr>
              <a:t>Enable via “</a:t>
            </a:r>
            <a:r>
              <a:rPr lang="en-US" sz="2100" err="1">
                <a:solidFill>
                  <a:schemeClr val="tx1">
                    <a:lumMod val="65000"/>
                    <a:lumOff val="35000"/>
                  </a:schemeClr>
                </a:solidFill>
              </a:rPr>
              <a:t>services.AddSignalR</a:t>
            </a:r>
            <a:r>
              <a:rPr lang="en-US" sz="2100">
                <a:solidFill>
                  <a:schemeClr val="tx1">
                    <a:lumMod val="65000"/>
                    <a:lumOff val="35000"/>
                  </a:schemeClr>
                </a:solidFill>
              </a:rPr>
              <a:t>().</a:t>
            </a:r>
            <a:r>
              <a:rPr lang="en-US" sz="2100" err="1">
                <a:solidFill>
                  <a:schemeClr val="tx1">
                    <a:lumMod val="65000"/>
                    <a:lumOff val="35000"/>
                  </a:schemeClr>
                </a:solidFill>
              </a:rPr>
              <a:t>AddAzureSignalR</a:t>
            </a:r>
            <a:r>
              <a:rPr lang="en-US" sz="2100">
                <a:solidFill>
                  <a:schemeClr val="tx1">
                    <a:lumMod val="65000"/>
                    <a:lumOff val="35000"/>
                  </a:schemeClr>
                </a:solidFill>
              </a:rPr>
              <a:t>()”</a:t>
            </a:r>
          </a:p>
          <a:p>
            <a:endParaRPr lang="en-US" sz="2100">
              <a:solidFill>
                <a:schemeClr val="tx1">
                  <a:lumMod val="65000"/>
                  <a:lumOff val="35000"/>
                </a:schemeClr>
              </a:solidFill>
            </a:endParaRPr>
          </a:p>
        </p:txBody>
      </p:sp>
      <p:sp>
        <p:nvSpPr>
          <p:cNvPr id="2" name="Title 1">
            <a:extLst>
              <a:ext uri="{FF2B5EF4-FFF2-40B4-BE49-F238E27FC236}">
                <a16:creationId xmlns:a16="http://schemas.microsoft.com/office/drawing/2014/main" id="{2480B161-B4A4-4B14-8127-920836C4FF87}"/>
              </a:ext>
            </a:extLst>
          </p:cNvPr>
          <p:cNvSpPr>
            <a:spLocks noGrp="1"/>
          </p:cNvSpPr>
          <p:nvPr>
            <p:ph type="title"/>
          </p:nvPr>
        </p:nvSpPr>
        <p:spPr>
          <a:xfrm>
            <a:off x="403761" y="334933"/>
            <a:ext cx="9767283" cy="553998"/>
          </a:xfrm>
        </p:spPr>
        <p:txBody>
          <a:bodyPr/>
          <a:lstStyle/>
          <a:p>
            <a:r>
              <a:rPr lang="en-US" dirty="0"/>
              <a:t>Azure </a:t>
            </a:r>
            <a:r>
              <a:rPr lang="en-US" dirty="0" err="1"/>
              <a:t>SignalR</a:t>
            </a:r>
            <a:r>
              <a:rPr lang="en-US" dirty="0"/>
              <a:t> Service</a:t>
            </a:r>
          </a:p>
        </p:txBody>
      </p:sp>
      <p:sp>
        <p:nvSpPr>
          <p:cNvPr id="4" name="Rectangle 3">
            <a:extLst>
              <a:ext uri="{FF2B5EF4-FFF2-40B4-BE49-F238E27FC236}">
                <a16:creationId xmlns:a16="http://schemas.microsoft.com/office/drawing/2014/main" id="{9C63CAF8-709B-4DA8-9A27-B21C6A6C6B40}"/>
              </a:ext>
            </a:extLst>
          </p:cNvPr>
          <p:cNvSpPr/>
          <p:nvPr/>
        </p:nvSpPr>
        <p:spPr>
          <a:xfrm>
            <a:off x="1858827" y="2374469"/>
            <a:ext cx="4388038" cy="383182"/>
          </a:xfrm>
          <a:prstGeom prst="rect">
            <a:avLst/>
          </a:prstGeom>
        </p:spPr>
        <p:txBody>
          <a:bodyPr wrap="square">
            <a:spAutoFit/>
          </a:bodyPr>
          <a:lstStyle/>
          <a:p>
            <a:pPr marL="0" marR="0" lvl="0" indent="0" algn="l" defTabSz="457200" rtl="0" eaLnBrk="1" fontAlgn="auto" latinLnBrk="0" hangingPunct="1">
              <a:lnSpc>
                <a:spcPct val="90000"/>
              </a:lnSpc>
              <a:spcBef>
                <a:spcPts val="0"/>
              </a:spcBef>
              <a:spcAft>
                <a:spcPts val="0"/>
              </a:spcAft>
              <a:buClrTx/>
              <a:buSzTx/>
              <a:buFontTx/>
              <a:buNone/>
              <a:tabLst/>
              <a:defRPr/>
            </a:pPr>
            <a:r>
              <a:rPr kumimoji="0" lang="en-US" sz="2100" b="0" i="0" u="none" strike="noStrike" kern="1200" cap="none" spc="0" normalizeH="0" baseline="0" noProof="0">
                <a:ln>
                  <a:noFill/>
                </a:ln>
                <a:solidFill>
                  <a:srgbClr val="0078D7"/>
                </a:solidFill>
                <a:effectLst/>
                <a:uLnTx/>
                <a:uFillTx/>
                <a:latin typeface="Segoe UI"/>
                <a:ea typeface="+mn-ea"/>
                <a:cs typeface="Segoe UI Semilight" panose="020B0402040204020203" pitchFamily="34" charset="0"/>
              </a:rPr>
              <a:t>Fully managed service</a:t>
            </a:r>
          </a:p>
        </p:txBody>
      </p:sp>
      <p:sp>
        <p:nvSpPr>
          <p:cNvPr id="6" name="Rectangle 5">
            <a:extLst>
              <a:ext uri="{FF2B5EF4-FFF2-40B4-BE49-F238E27FC236}">
                <a16:creationId xmlns:a16="http://schemas.microsoft.com/office/drawing/2014/main" id="{D2427123-340F-40B6-A2A2-1AE8BCFDB57C}"/>
              </a:ext>
            </a:extLst>
          </p:cNvPr>
          <p:cNvSpPr/>
          <p:nvPr/>
        </p:nvSpPr>
        <p:spPr>
          <a:xfrm>
            <a:off x="1858827" y="2804893"/>
            <a:ext cx="4573872" cy="615553"/>
          </a:xfrm>
          <a:prstGeom prst="rect">
            <a:avLst/>
          </a:prstGeom>
        </p:spPr>
        <p:txBody>
          <a:bodyPr wrap="square">
            <a:spAutoFit/>
          </a:bodyPr>
          <a:lstStyle/>
          <a:p>
            <a:pPr marL="0" marR="0" lvl="0" indent="0" algn="l" defTabSz="932574" rtl="0" eaLnBrk="1" fontAlgn="auto" latinLnBrk="0" hangingPunct="1">
              <a:lnSpc>
                <a:spcPct val="100000"/>
              </a:lnSpc>
              <a:spcBef>
                <a:spcPts val="300"/>
              </a:spcBef>
              <a:spcAft>
                <a:spcPts val="2400"/>
              </a:spcAft>
              <a:buClrTx/>
              <a:buSzTx/>
              <a:buFontTx/>
              <a:buNone/>
              <a:tabLst/>
              <a:defRPr/>
            </a:pPr>
            <a:r>
              <a:rPr kumimoji="0" lang="en-US" sz="1700" b="0" i="0" u="none" strike="noStrike" kern="0" cap="none" spc="0" normalizeH="0" baseline="0" noProof="0">
                <a:ln>
                  <a:noFill/>
                </a:ln>
                <a:solidFill>
                  <a:srgbClr val="000000">
                    <a:lumMod val="65000"/>
                    <a:lumOff val="35000"/>
                  </a:srgbClr>
                </a:solidFill>
                <a:effectLst/>
                <a:uLnTx/>
                <a:uFillTx/>
                <a:latin typeface="Segoe UI"/>
                <a:ea typeface="+mn-ea"/>
                <a:cs typeface="Segoe UI" panose="020B0502040204020203" pitchFamily="34" charset="0"/>
              </a:rPr>
              <a:t>No more worries about </a:t>
            </a:r>
            <a:r>
              <a:rPr kumimoji="0" lang="en-US" sz="1700" b="0" i="0" u="none" strike="noStrike" kern="1200" cap="none" spc="0" normalizeH="0" baseline="0" noProof="0">
                <a:ln>
                  <a:noFill/>
                </a:ln>
                <a:solidFill>
                  <a:srgbClr val="000000">
                    <a:lumMod val="65000"/>
                    <a:lumOff val="35000"/>
                  </a:srgbClr>
                </a:solidFill>
                <a:effectLst/>
                <a:uLnTx/>
                <a:uFillTx/>
                <a:latin typeface="Segoe UI"/>
                <a:ea typeface="+mn-ea"/>
                <a:cs typeface="+mn-cs"/>
              </a:rPr>
              <a:t>capacity provisioning, scaling, or persistent connections</a:t>
            </a:r>
            <a:endParaRPr kumimoji="0" lang="en-US" sz="1700" b="0" i="0" u="none" strike="noStrike" kern="0" cap="none" spc="0" normalizeH="0" baseline="0" noProof="0">
              <a:ln>
                <a:noFill/>
              </a:ln>
              <a:solidFill>
                <a:srgbClr val="000000">
                  <a:lumMod val="65000"/>
                  <a:lumOff val="35000"/>
                </a:srgbClr>
              </a:solidFill>
              <a:effectLst/>
              <a:uLnTx/>
              <a:uFillTx/>
              <a:latin typeface="Segoe UI"/>
              <a:ea typeface="+mn-ea"/>
              <a:cs typeface="Segoe UI" panose="020B0502040204020203" pitchFamily="34" charset="0"/>
            </a:endParaRPr>
          </a:p>
        </p:txBody>
      </p:sp>
      <p:grpSp>
        <p:nvGrpSpPr>
          <p:cNvPr id="7" name="Group 6">
            <a:extLst>
              <a:ext uri="{FF2B5EF4-FFF2-40B4-BE49-F238E27FC236}">
                <a16:creationId xmlns:a16="http://schemas.microsoft.com/office/drawing/2014/main" id="{923B772A-B98B-44D2-8A7A-87D76A5E893B}"/>
              </a:ext>
            </a:extLst>
          </p:cNvPr>
          <p:cNvGrpSpPr/>
          <p:nvPr/>
        </p:nvGrpSpPr>
        <p:grpSpPr>
          <a:xfrm>
            <a:off x="513396" y="2374469"/>
            <a:ext cx="1188720" cy="1188720"/>
            <a:chOff x="5457203" y="2847847"/>
            <a:chExt cx="1188720" cy="1188720"/>
          </a:xfrm>
        </p:grpSpPr>
        <p:sp>
          <p:nvSpPr>
            <p:cNvPr id="8" name="Oval 7">
              <a:extLst>
                <a:ext uri="{FF2B5EF4-FFF2-40B4-BE49-F238E27FC236}">
                  <a16:creationId xmlns:a16="http://schemas.microsoft.com/office/drawing/2014/main" id="{6F6D6571-D539-46A4-A2FB-2A845FCFD525}"/>
                </a:ext>
              </a:extLst>
            </p:cNvPr>
            <p:cNvSpPr/>
            <p:nvPr/>
          </p:nvSpPr>
          <p:spPr>
            <a:xfrm>
              <a:off x="5457203" y="2847847"/>
              <a:ext cx="1188720" cy="1188720"/>
            </a:xfrm>
            <a:prstGeom prst="ellipse">
              <a:avLst/>
            </a:prstGeom>
            <a:noFill/>
            <a:ln w="28575">
              <a:solidFill>
                <a:srgbClr val="0078D7"/>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9" name="Group 8">
              <a:extLst>
                <a:ext uri="{FF2B5EF4-FFF2-40B4-BE49-F238E27FC236}">
                  <a16:creationId xmlns:a16="http://schemas.microsoft.com/office/drawing/2014/main" id="{4D458EF3-57F4-4D6F-80B1-99DDD6D3CA99}"/>
                </a:ext>
              </a:extLst>
            </p:cNvPr>
            <p:cNvGrpSpPr/>
            <p:nvPr/>
          </p:nvGrpSpPr>
          <p:grpSpPr>
            <a:xfrm>
              <a:off x="5681258" y="3062959"/>
              <a:ext cx="740611" cy="670311"/>
              <a:chOff x="925504" y="5649085"/>
              <a:chExt cx="632624" cy="572574"/>
            </a:xfrm>
          </p:grpSpPr>
          <p:sp>
            <p:nvSpPr>
              <p:cNvPr id="10" name="Freeform 25">
                <a:extLst>
                  <a:ext uri="{FF2B5EF4-FFF2-40B4-BE49-F238E27FC236}">
                    <a16:creationId xmlns:a16="http://schemas.microsoft.com/office/drawing/2014/main" id="{9FAC9B3E-50C7-40E8-A95E-14E8F6462B31}"/>
                  </a:ext>
                </a:extLst>
              </p:cNvPr>
              <p:cNvSpPr>
                <a:spLocks noEditPoints="1"/>
              </p:cNvSpPr>
              <p:nvPr/>
            </p:nvSpPr>
            <p:spPr bwMode="black">
              <a:xfrm>
                <a:off x="925504" y="5682997"/>
                <a:ext cx="632624" cy="538662"/>
              </a:xfrm>
              <a:custGeom>
                <a:avLst/>
                <a:gdLst>
                  <a:gd name="T0" fmla="*/ 300 w 300"/>
                  <a:gd name="T1" fmla="*/ 201 h 255"/>
                  <a:gd name="T2" fmla="*/ 288 w 300"/>
                  <a:gd name="T3" fmla="*/ 210 h 255"/>
                  <a:gd name="T4" fmla="*/ 285 w 300"/>
                  <a:gd name="T5" fmla="*/ 214 h 255"/>
                  <a:gd name="T6" fmla="*/ 266 w 300"/>
                  <a:gd name="T7" fmla="*/ 230 h 255"/>
                  <a:gd name="T8" fmla="*/ 229 w 300"/>
                  <a:gd name="T9" fmla="*/ 245 h 255"/>
                  <a:gd name="T10" fmla="*/ 169 w 300"/>
                  <a:gd name="T11" fmla="*/ 253 h 255"/>
                  <a:gd name="T12" fmla="*/ 47 w 300"/>
                  <a:gd name="T13" fmla="*/ 231 h 255"/>
                  <a:gd name="T14" fmla="*/ 47 w 300"/>
                  <a:gd name="T15" fmla="*/ 186 h 255"/>
                  <a:gd name="T16" fmla="*/ 89 w 300"/>
                  <a:gd name="T17" fmla="*/ 168 h 255"/>
                  <a:gd name="T18" fmla="*/ 130 w 300"/>
                  <a:gd name="T19" fmla="*/ 171 h 255"/>
                  <a:gd name="T20" fmla="*/ 163 w 300"/>
                  <a:gd name="T21" fmla="*/ 174 h 255"/>
                  <a:gd name="T22" fmla="*/ 198 w 300"/>
                  <a:gd name="T23" fmla="*/ 169 h 255"/>
                  <a:gd name="T24" fmla="*/ 219 w 300"/>
                  <a:gd name="T25" fmla="*/ 182 h 255"/>
                  <a:gd name="T26" fmla="*/ 201 w 300"/>
                  <a:gd name="T27" fmla="*/ 195 h 255"/>
                  <a:gd name="T28" fmla="*/ 174 w 300"/>
                  <a:gd name="T29" fmla="*/ 194 h 255"/>
                  <a:gd name="T30" fmla="*/ 144 w 300"/>
                  <a:gd name="T31" fmla="*/ 202 h 255"/>
                  <a:gd name="T32" fmla="*/ 177 w 300"/>
                  <a:gd name="T33" fmla="*/ 217 h 255"/>
                  <a:gd name="T34" fmla="*/ 223 w 300"/>
                  <a:gd name="T35" fmla="*/ 218 h 255"/>
                  <a:gd name="T36" fmla="*/ 255 w 300"/>
                  <a:gd name="T37" fmla="*/ 209 h 255"/>
                  <a:gd name="T38" fmla="*/ 287 w 300"/>
                  <a:gd name="T39" fmla="*/ 193 h 255"/>
                  <a:gd name="T40" fmla="*/ 300 w 300"/>
                  <a:gd name="T41" fmla="*/ 201 h 255"/>
                  <a:gd name="T42" fmla="*/ 34 w 300"/>
                  <a:gd name="T43" fmla="*/ 173 h 255"/>
                  <a:gd name="T44" fmla="*/ 0 w 300"/>
                  <a:gd name="T45" fmla="*/ 173 h 255"/>
                  <a:gd name="T46" fmla="*/ 0 w 300"/>
                  <a:gd name="T47" fmla="*/ 240 h 255"/>
                  <a:gd name="T48" fmla="*/ 34 w 300"/>
                  <a:gd name="T49" fmla="*/ 240 h 255"/>
                  <a:gd name="T50" fmla="*/ 39 w 300"/>
                  <a:gd name="T51" fmla="*/ 235 h 255"/>
                  <a:gd name="T52" fmla="*/ 39 w 300"/>
                  <a:gd name="T53" fmla="*/ 177 h 255"/>
                  <a:gd name="T54" fmla="*/ 34 w 300"/>
                  <a:gd name="T55" fmla="*/ 173 h 255"/>
                  <a:gd name="T56" fmla="*/ 246 w 300"/>
                  <a:gd name="T57" fmla="*/ 24 h 255"/>
                  <a:gd name="T58" fmla="*/ 246 w 300"/>
                  <a:gd name="T59" fmla="*/ 147 h 255"/>
                  <a:gd name="T60" fmla="*/ 123 w 300"/>
                  <a:gd name="T61" fmla="*/ 147 h 255"/>
                  <a:gd name="T62" fmla="*/ 123 w 300"/>
                  <a:gd name="T63" fmla="*/ 122 h 255"/>
                  <a:gd name="T64" fmla="*/ 99 w 300"/>
                  <a:gd name="T65" fmla="*/ 122 h 255"/>
                  <a:gd name="T66" fmla="*/ 99 w 300"/>
                  <a:gd name="T67" fmla="*/ 0 h 255"/>
                  <a:gd name="T68" fmla="*/ 221 w 300"/>
                  <a:gd name="T69" fmla="*/ 0 h 255"/>
                  <a:gd name="T70" fmla="*/ 221 w 300"/>
                  <a:gd name="T71" fmla="*/ 24 h 255"/>
                  <a:gd name="T72" fmla="*/ 246 w 300"/>
                  <a:gd name="T73" fmla="*/ 24 h 255"/>
                  <a:gd name="T74" fmla="*/ 123 w 300"/>
                  <a:gd name="T75" fmla="*/ 116 h 255"/>
                  <a:gd name="T76" fmla="*/ 123 w 300"/>
                  <a:gd name="T77" fmla="*/ 24 h 255"/>
                  <a:gd name="T78" fmla="*/ 215 w 300"/>
                  <a:gd name="T79" fmla="*/ 24 h 255"/>
                  <a:gd name="T80" fmla="*/ 215 w 300"/>
                  <a:gd name="T81" fmla="*/ 6 h 255"/>
                  <a:gd name="T82" fmla="*/ 105 w 300"/>
                  <a:gd name="T83" fmla="*/ 6 h 255"/>
                  <a:gd name="T84" fmla="*/ 105 w 300"/>
                  <a:gd name="T85" fmla="*/ 116 h 255"/>
                  <a:gd name="T86" fmla="*/ 123 w 300"/>
                  <a:gd name="T87" fmla="*/ 116 h 255"/>
                  <a:gd name="T88" fmla="*/ 224 w 300"/>
                  <a:gd name="T89" fmla="*/ 85 h 255"/>
                  <a:gd name="T90" fmla="*/ 183 w 300"/>
                  <a:gd name="T91" fmla="*/ 56 h 255"/>
                  <a:gd name="T92" fmla="*/ 183 w 300"/>
                  <a:gd name="T93" fmla="*/ 76 h 255"/>
                  <a:gd name="T94" fmla="*/ 145 w 300"/>
                  <a:gd name="T95" fmla="*/ 76 h 255"/>
                  <a:gd name="T96" fmla="*/ 145 w 300"/>
                  <a:gd name="T97" fmla="*/ 94 h 255"/>
                  <a:gd name="T98" fmla="*/ 183 w 300"/>
                  <a:gd name="T99" fmla="*/ 94 h 255"/>
                  <a:gd name="T100" fmla="*/ 183 w 300"/>
                  <a:gd name="T101" fmla="*/ 115 h 255"/>
                  <a:gd name="T102" fmla="*/ 224 w 300"/>
                  <a:gd name="T103" fmla="*/ 85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00" h="255">
                    <a:moveTo>
                      <a:pt x="300" y="201"/>
                    </a:moveTo>
                    <a:cubicBezTo>
                      <a:pt x="300" y="201"/>
                      <a:pt x="299" y="202"/>
                      <a:pt x="288" y="210"/>
                    </a:cubicBezTo>
                    <a:cubicBezTo>
                      <a:pt x="288" y="210"/>
                      <a:pt x="286" y="214"/>
                      <a:pt x="285" y="214"/>
                    </a:cubicBezTo>
                    <a:cubicBezTo>
                      <a:pt x="280" y="218"/>
                      <a:pt x="275" y="223"/>
                      <a:pt x="266" y="230"/>
                    </a:cubicBezTo>
                    <a:cubicBezTo>
                      <a:pt x="257" y="231"/>
                      <a:pt x="238" y="240"/>
                      <a:pt x="229" y="245"/>
                    </a:cubicBezTo>
                    <a:cubicBezTo>
                      <a:pt x="212" y="244"/>
                      <a:pt x="187" y="248"/>
                      <a:pt x="169" y="253"/>
                    </a:cubicBezTo>
                    <a:cubicBezTo>
                      <a:pt x="143" y="249"/>
                      <a:pt x="140" y="255"/>
                      <a:pt x="47" y="231"/>
                    </a:cubicBezTo>
                    <a:cubicBezTo>
                      <a:pt x="47" y="231"/>
                      <a:pt x="47" y="194"/>
                      <a:pt x="47" y="186"/>
                    </a:cubicBezTo>
                    <a:cubicBezTo>
                      <a:pt x="64" y="182"/>
                      <a:pt x="69" y="171"/>
                      <a:pt x="89" y="168"/>
                    </a:cubicBezTo>
                    <a:cubicBezTo>
                      <a:pt x="103" y="166"/>
                      <a:pt x="116" y="167"/>
                      <a:pt x="130" y="171"/>
                    </a:cubicBezTo>
                    <a:cubicBezTo>
                      <a:pt x="139" y="174"/>
                      <a:pt x="148" y="176"/>
                      <a:pt x="163" y="174"/>
                    </a:cubicBezTo>
                    <a:cubicBezTo>
                      <a:pt x="176" y="173"/>
                      <a:pt x="181" y="169"/>
                      <a:pt x="198" y="169"/>
                    </a:cubicBezTo>
                    <a:cubicBezTo>
                      <a:pt x="209" y="169"/>
                      <a:pt x="220" y="176"/>
                      <a:pt x="219" y="182"/>
                    </a:cubicBezTo>
                    <a:cubicBezTo>
                      <a:pt x="219" y="188"/>
                      <a:pt x="208" y="194"/>
                      <a:pt x="201" y="195"/>
                    </a:cubicBezTo>
                    <a:cubicBezTo>
                      <a:pt x="185" y="195"/>
                      <a:pt x="189" y="194"/>
                      <a:pt x="174" y="194"/>
                    </a:cubicBezTo>
                    <a:cubicBezTo>
                      <a:pt x="156" y="194"/>
                      <a:pt x="155" y="197"/>
                      <a:pt x="144" y="202"/>
                    </a:cubicBezTo>
                    <a:cubicBezTo>
                      <a:pt x="155" y="205"/>
                      <a:pt x="162" y="209"/>
                      <a:pt x="177" y="217"/>
                    </a:cubicBezTo>
                    <a:cubicBezTo>
                      <a:pt x="193" y="215"/>
                      <a:pt x="209" y="217"/>
                      <a:pt x="223" y="218"/>
                    </a:cubicBezTo>
                    <a:cubicBezTo>
                      <a:pt x="235" y="215"/>
                      <a:pt x="241" y="210"/>
                      <a:pt x="255" y="209"/>
                    </a:cubicBezTo>
                    <a:cubicBezTo>
                      <a:pt x="264" y="202"/>
                      <a:pt x="276" y="191"/>
                      <a:pt x="287" y="193"/>
                    </a:cubicBezTo>
                    <a:cubicBezTo>
                      <a:pt x="293" y="194"/>
                      <a:pt x="300" y="201"/>
                      <a:pt x="300" y="201"/>
                    </a:cubicBezTo>
                    <a:close/>
                    <a:moveTo>
                      <a:pt x="34" y="173"/>
                    </a:moveTo>
                    <a:cubicBezTo>
                      <a:pt x="0" y="173"/>
                      <a:pt x="0" y="173"/>
                      <a:pt x="0" y="173"/>
                    </a:cubicBezTo>
                    <a:cubicBezTo>
                      <a:pt x="0" y="240"/>
                      <a:pt x="0" y="240"/>
                      <a:pt x="0" y="240"/>
                    </a:cubicBezTo>
                    <a:cubicBezTo>
                      <a:pt x="34" y="240"/>
                      <a:pt x="34" y="240"/>
                      <a:pt x="34" y="240"/>
                    </a:cubicBezTo>
                    <a:cubicBezTo>
                      <a:pt x="37" y="240"/>
                      <a:pt x="39" y="238"/>
                      <a:pt x="39" y="235"/>
                    </a:cubicBezTo>
                    <a:cubicBezTo>
                      <a:pt x="39" y="177"/>
                      <a:pt x="39" y="177"/>
                      <a:pt x="39" y="177"/>
                    </a:cubicBezTo>
                    <a:cubicBezTo>
                      <a:pt x="39" y="175"/>
                      <a:pt x="37" y="173"/>
                      <a:pt x="34" y="173"/>
                    </a:cubicBezTo>
                    <a:close/>
                    <a:moveTo>
                      <a:pt x="246" y="24"/>
                    </a:moveTo>
                    <a:cubicBezTo>
                      <a:pt x="246" y="147"/>
                      <a:pt x="246" y="147"/>
                      <a:pt x="246" y="147"/>
                    </a:cubicBezTo>
                    <a:cubicBezTo>
                      <a:pt x="123" y="147"/>
                      <a:pt x="123" y="147"/>
                      <a:pt x="123" y="147"/>
                    </a:cubicBezTo>
                    <a:cubicBezTo>
                      <a:pt x="123" y="122"/>
                      <a:pt x="123" y="122"/>
                      <a:pt x="123" y="122"/>
                    </a:cubicBezTo>
                    <a:cubicBezTo>
                      <a:pt x="99" y="122"/>
                      <a:pt x="99" y="122"/>
                      <a:pt x="99" y="122"/>
                    </a:cubicBezTo>
                    <a:cubicBezTo>
                      <a:pt x="99" y="0"/>
                      <a:pt x="99" y="0"/>
                      <a:pt x="99" y="0"/>
                    </a:cubicBezTo>
                    <a:cubicBezTo>
                      <a:pt x="221" y="0"/>
                      <a:pt x="221" y="0"/>
                      <a:pt x="221" y="0"/>
                    </a:cubicBezTo>
                    <a:cubicBezTo>
                      <a:pt x="221" y="24"/>
                      <a:pt x="221" y="24"/>
                      <a:pt x="221" y="24"/>
                    </a:cubicBezTo>
                    <a:lnTo>
                      <a:pt x="246" y="24"/>
                    </a:lnTo>
                    <a:close/>
                    <a:moveTo>
                      <a:pt x="123" y="116"/>
                    </a:moveTo>
                    <a:cubicBezTo>
                      <a:pt x="123" y="24"/>
                      <a:pt x="123" y="24"/>
                      <a:pt x="123" y="24"/>
                    </a:cubicBezTo>
                    <a:cubicBezTo>
                      <a:pt x="215" y="24"/>
                      <a:pt x="215" y="24"/>
                      <a:pt x="215" y="24"/>
                    </a:cubicBezTo>
                    <a:cubicBezTo>
                      <a:pt x="215" y="6"/>
                      <a:pt x="215" y="6"/>
                      <a:pt x="215" y="6"/>
                    </a:cubicBezTo>
                    <a:cubicBezTo>
                      <a:pt x="105" y="6"/>
                      <a:pt x="105" y="6"/>
                      <a:pt x="105" y="6"/>
                    </a:cubicBezTo>
                    <a:cubicBezTo>
                      <a:pt x="105" y="116"/>
                      <a:pt x="105" y="116"/>
                      <a:pt x="105" y="116"/>
                    </a:cubicBezTo>
                    <a:lnTo>
                      <a:pt x="123" y="116"/>
                    </a:lnTo>
                    <a:close/>
                    <a:moveTo>
                      <a:pt x="224" y="85"/>
                    </a:moveTo>
                    <a:cubicBezTo>
                      <a:pt x="183" y="56"/>
                      <a:pt x="183" y="56"/>
                      <a:pt x="183" y="56"/>
                    </a:cubicBezTo>
                    <a:cubicBezTo>
                      <a:pt x="183" y="76"/>
                      <a:pt x="183" y="76"/>
                      <a:pt x="183" y="76"/>
                    </a:cubicBezTo>
                    <a:cubicBezTo>
                      <a:pt x="145" y="76"/>
                      <a:pt x="145" y="76"/>
                      <a:pt x="145" y="76"/>
                    </a:cubicBezTo>
                    <a:cubicBezTo>
                      <a:pt x="145" y="94"/>
                      <a:pt x="145" y="94"/>
                      <a:pt x="145" y="94"/>
                    </a:cubicBezTo>
                    <a:cubicBezTo>
                      <a:pt x="183" y="94"/>
                      <a:pt x="183" y="94"/>
                      <a:pt x="183" y="94"/>
                    </a:cubicBezTo>
                    <a:cubicBezTo>
                      <a:pt x="183" y="115"/>
                      <a:pt x="183" y="115"/>
                      <a:pt x="183" y="115"/>
                    </a:cubicBezTo>
                    <a:lnTo>
                      <a:pt x="224" y="85"/>
                    </a:lnTo>
                    <a:close/>
                  </a:path>
                </a:pathLst>
              </a:custGeom>
              <a:solidFill>
                <a:srgbClr val="0078D7"/>
              </a:solidFill>
              <a:ln>
                <a:noFill/>
              </a:ln>
            </p:spPr>
            <p:txBody>
              <a:bodyPr vert="horz" wrap="square" lIns="82305" tIns="41153" rIns="82305" bIns="41153"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Segoe Pro" pitchFamily="34" charset="0"/>
                  <a:ea typeface="+mn-ea"/>
                  <a:cs typeface="+mn-cs"/>
                </a:endParaRPr>
              </a:p>
            </p:txBody>
          </p:sp>
          <p:sp>
            <p:nvSpPr>
              <p:cNvPr id="11" name="Rectangle 10">
                <a:extLst>
                  <a:ext uri="{FF2B5EF4-FFF2-40B4-BE49-F238E27FC236}">
                    <a16:creationId xmlns:a16="http://schemas.microsoft.com/office/drawing/2014/main" id="{9CB23F71-AD9C-4E89-B55C-A510641EC34C}"/>
                  </a:ext>
                </a:extLst>
              </p:cNvPr>
              <p:cNvSpPr/>
              <p:nvPr/>
            </p:nvSpPr>
            <p:spPr>
              <a:xfrm>
                <a:off x="1060255" y="5649085"/>
                <a:ext cx="460005" cy="364638"/>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reeform 111">
                <a:extLst>
                  <a:ext uri="{FF2B5EF4-FFF2-40B4-BE49-F238E27FC236}">
                    <a16:creationId xmlns:a16="http://schemas.microsoft.com/office/drawing/2014/main" id="{15A9B56B-FB56-4811-85C3-546E1BDBED3B}"/>
                  </a:ext>
                </a:extLst>
              </p:cNvPr>
              <p:cNvSpPr>
                <a:spLocks noChangeAspect="1"/>
              </p:cNvSpPr>
              <p:nvPr/>
            </p:nvSpPr>
            <p:spPr bwMode="black">
              <a:xfrm>
                <a:off x="1194117" y="5759983"/>
                <a:ext cx="342871" cy="221460"/>
              </a:xfrm>
              <a:custGeom>
                <a:avLst/>
                <a:gdLst>
                  <a:gd name="connsiteX0" fmla="*/ 93529 w 794079"/>
                  <a:gd name="connsiteY0" fmla="*/ 409985 h 512894"/>
                  <a:gd name="connsiteX1" fmla="*/ 57350 w 794079"/>
                  <a:gd name="connsiteY1" fmla="*/ 446163 h 512894"/>
                  <a:gd name="connsiteX2" fmla="*/ 93529 w 794079"/>
                  <a:gd name="connsiteY2" fmla="*/ 482342 h 512894"/>
                  <a:gd name="connsiteX3" fmla="*/ 129707 w 794079"/>
                  <a:gd name="connsiteY3" fmla="*/ 446163 h 512894"/>
                  <a:gd name="connsiteX4" fmla="*/ 93529 w 794079"/>
                  <a:gd name="connsiteY4" fmla="*/ 409985 h 512894"/>
                  <a:gd name="connsiteX5" fmla="*/ 22935 w 794079"/>
                  <a:gd name="connsiteY5" fmla="*/ 375286 h 512894"/>
                  <a:gd name="connsiteX6" fmla="*/ 771144 w 794079"/>
                  <a:gd name="connsiteY6" fmla="*/ 375286 h 512894"/>
                  <a:gd name="connsiteX7" fmla="*/ 794079 w 794079"/>
                  <a:gd name="connsiteY7" fmla="*/ 398221 h 512894"/>
                  <a:gd name="connsiteX8" fmla="*/ 794079 w 794079"/>
                  <a:gd name="connsiteY8" fmla="*/ 489959 h 512894"/>
                  <a:gd name="connsiteX9" fmla="*/ 771144 w 794079"/>
                  <a:gd name="connsiteY9" fmla="*/ 512894 h 512894"/>
                  <a:gd name="connsiteX10" fmla="*/ 22935 w 794079"/>
                  <a:gd name="connsiteY10" fmla="*/ 512894 h 512894"/>
                  <a:gd name="connsiteX11" fmla="*/ 0 w 794079"/>
                  <a:gd name="connsiteY11" fmla="*/ 489959 h 512894"/>
                  <a:gd name="connsiteX12" fmla="*/ 0 w 794079"/>
                  <a:gd name="connsiteY12" fmla="*/ 398221 h 512894"/>
                  <a:gd name="connsiteX13" fmla="*/ 22935 w 794079"/>
                  <a:gd name="connsiteY13" fmla="*/ 375286 h 512894"/>
                  <a:gd name="connsiteX14" fmla="*/ 93529 w 794079"/>
                  <a:gd name="connsiteY14" fmla="*/ 222341 h 512894"/>
                  <a:gd name="connsiteX15" fmla="*/ 57350 w 794079"/>
                  <a:gd name="connsiteY15" fmla="*/ 258520 h 512894"/>
                  <a:gd name="connsiteX16" fmla="*/ 93529 w 794079"/>
                  <a:gd name="connsiteY16" fmla="*/ 294699 h 512894"/>
                  <a:gd name="connsiteX17" fmla="*/ 129707 w 794079"/>
                  <a:gd name="connsiteY17" fmla="*/ 258520 h 512894"/>
                  <a:gd name="connsiteX18" fmla="*/ 93529 w 794079"/>
                  <a:gd name="connsiteY18" fmla="*/ 222341 h 512894"/>
                  <a:gd name="connsiteX19" fmla="*/ 22935 w 794079"/>
                  <a:gd name="connsiteY19" fmla="*/ 187643 h 512894"/>
                  <a:gd name="connsiteX20" fmla="*/ 771144 w 794079"/>
                  <a:gd name="connsiteY20" fmla="*/ 187643 h 512894"/>
                  <a:gd name="connsiteX21" fmla="*/ 794079 w 794079"/>
                  <a:gd name="connsiteY21" fmla="*/ 210578 h 512894"/>
                  <a:gd name="connsiteX22" fmla="*/ 794079 w 794079"/>
                  <a:gd name="connsiteY22" fmla="*/ 302316 h 512894"/>
                  <a:gd name="connsiteX23" fmla="*/ 771144 w 794079"/>
                  <a:gd name="connsiteY23" fmla="*/ 325251 h 512894"/>
                  <a:gd name="connsiteX24" fmla="*/ 22935 w 794079"/>
                  <a:gd name="connsiteY24" fmla="*/ 325251 h 512894"/>
                  <a:gd name="connsiteX25" fmla="*/ 0 w 794079"/>
                  <a:gd name="connsiteY25" fmla="*/ 302316 h 512894"/>
                  <a:gd name="connsiteX26" fmla="*/ 0 w 794079"/>
                  <a:gd name="connsiteY26" fmla="*/ 210578 h 512894"/>
                  <a:gd name="connsiteX27" fmla="*/ 22935 w 794079"/>
                  <a:gd name="connsiteY27" fmla="*/ 187643 h 512894"/>
                  <a:gd name="connsiteX28" fmla="*/ 93529 w 794079"/>
                  <a:gd name="connsiteY28" fmla="*/ 34698 h 512894"/>
                  <a:gd name="connsiteX29" fmla="*/ 57350 w 794079"/>
                  <a:gd name="connsiteY29" fmla="*/ 70877 h 512894"/>
                  <a:gd name="connsiteX30" fmla="*/ 93529 w 794079"/>
                  <a:gd name="connsiteY30" fmla="*/ 107056 h 512894"/>
                  <a:gd name="connsiteX31" fmla="*/ 129707 w 794079"/>
                  <a:gd name="connsiteY31" fmla="*/ 70877 h 512894"/>
                  <a:gd name="connsiteX32" fmla="*/ 93529 w 794079"/>
                  <a:gd name="connsiteY32" fmla="*/ 34698 h 512894"/>
                  <a:gd name="connsiteX33" fmla="*/ 22935 w 794079"/>
                  <a:gd name="connsiteY33" fmla="*/ 0 h 512894"/>
                  <a:gd name="connsiteX34" fmla="*/ 771144 w 794079"/>
                  <a:gd name="connsiteY34" fmla="*/ 0 h 512894"/>
                  <a:gd name="connsiteX35" fmla="*/ 794079 w 794079"/>
                  <a:gd name="connsiteY35" fmla="*/ 22935 h 512894"/>
                  <a:gd name="connsiteX36" fmla="*/ 794079 w 794079"/>
                  <a:gd name="connsiteY36" fmla="*/ 114673 h 512894"/>
                  <a:gd name="connsiteX37" fmla="*/ 771144 w 794079"/>
                  <a:gd name="connsiteY37" fmla="*/ 137608 h 512894"/>
                  <a:gd name="connsiteX38" fmla="*/ 22935 w 794079"/>
                  <a:gd name="connsiteY38" fmla="*/ 137608 h 512894"/>
                  <a:gd name="connsiteX39" fmla="*/ 0 w 794079"/>
                  <a:gd name="connsiteY39" fmla="*/ 114673 h 512894"/>
                  <a:gd name="connsiteX40" fmla="*/ 0 w 794079"/>
                  <a:gd name="connsiteY40" fmla="*/ 22935 h 512894"/>
                  <a:gd name="connsiteX41" fmla="*/ 22935 w 794079"/>
                  <a:gd name="connsiteY41" fmla="*/ 0 h 512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794079" h="512894">
                    <a:moveTo>
                      <a:pt x="93529" y="409985"/>
                    </a:moveTo>
                    <a:cubicBezTo>
                      <a:pt x="73548" y="409985"/>
                      <a:pt x="57350" y="426182"/>
                      <a:pt x="57350" y="446163"/>
                    </a:cubicBezTo>
                    <a:cubicBezTo>
                      <a:pt x="57350" y="466144"/>
                      <a:pt x="73548" y="482342"/>
                      <a:pt x="93529" y="482342"/>
                    </a:cubicBezTo>
                    <a:cubicBezTo>
                      <a:pt x="113510" y="482342"/>
                      <a:pt x="129707" y="466144"/>
                      <a:pt x="129707" y="446163"/>
                    </a:cubicBezTo>
                    <a:cubicBezTo>
                      <a:pt x="129707" y="426182"/>
                      <a:pt x="113510" y="409985"/>
                      <a:pt x="93529" y="409985"/>
                    </a:cubicBezTo>
                    <a:close/>
                    <a:moveTo>
                      <a:pt x="22935" y="375286"/>
                    </a:moveTo>
                    <a:lnTo>
                      <a:pt x="771144" y="375286"/>
                    </a:lnTo>
                    <a:cubicBezTo>
                      <a:pt x="783811" y="375286"/>
                      <a:pt x="794079" y="385555"/>
                      <a:pt x="794079" y="398221"/>
                    </a:cubicBezTo>
                    <a:lnTo>
                      <a:pt x="794079" y="489959"/>
                    </a:lnTo>
                    <a:cubicBezTo>
                      <a:pt x="794079" y="502626"/>
                      <a:pt x="783811" y="512894"/>
                      <a:pt x="771144" y="512894"/>
                    </a:cubicBezTo>
                    <a:lnTo>
                      <a:pt x="22935" y="512894"/>
                    </a:lnTo>
                    <a:cubicBezTo>
                      <a:pt x="10269" y="512894"/>
                      <a:pt x="0" y="502626"/>
                      <a:pt x="0" y="489959"/>
                    </a:cubicBezTo>
                    <a:lnTo>
                      <a:pt x="0" y="398221"/>
                    </a:lnTo>
                    <a:cubicBezTo>
                      <a:pt x="0" y="385555"/>
                      <a:pt x="10269" y="375286"/>
                      <a:pt x="22935" y="375286"/>
                    </a:cubicBezTo>
                    <a:close/>
                    <a:moveTo>
                      <a:pt x="93529" y="222341"/>
                    </a:moveTo>
                    <a:cubicBezTo>
                      <a:pt x="73548" y="222341"/>
                      <a:pt x="57350" y="238539"/>
                      <a:pt x="57350" y="258520"/>
                    </a:cubicBezTo>
                    <a:cubicBezTo>
                      <a:pt x="57350" y="278501"/>
                      <a:pt x="73548" y="294699"/>
                      <a:pt x="93529" y="294699"/>
                    </a:cubicBezTo>
                    <a:cubicBezTo>
                      <a:pt x="113510" y="294699"/>
                      <a:pt x="129707" y="278501"/>
                      <a:pt x="129707" y="258520"/>
                    </a:cubicBezTo>
                    <a:cubicBezTo>
                      <a:pt x="129707" y="238539"/>
                      <a:pt x="113510" y="222341"/>
                      <a:pt x="93529" y="222341"/>
                    </a:cubicBezTo>
                    <a:close/>
                    <a:moveTo>
                      <a:pt x="22935" y="187643"/>
                    </a:moveTo>
                    <a:lnTo>
                      <a:pt x="771144" y="187643"/>
                    </a:lnTo>
                    <a:cubicBezTo>
                      <a:pt x="783811" y="187643"/>
                      <a:pt x="794079" y="197911"/>
                      <a:pt x="794079" y="210578"/>
                    </a:cubicBezTo>
                    <a:lnTo>
                      <a:pt x="794079" y="302316"/>
                    </a:lnTo>
                    <a:cubicBezTo>
                      <a:pt x="794079" y="314982"/>
                      <a:pt x="783811" y="325251"/>
                      <a:pt x="771144" y="325251"/>
                    </a:cubicBezTo>
                    <a:lnTo>
                      <a:pt x="22935" y="325251"/>
                    </a:lnTo>
                    <a:cubicBezTo>
                      <a:pt x="10269" y="325251"/>
                      <a:pt x="0" y="314982"/>
                      <a:pt x="0" y="302316"/>
                    </a:cubicBezTo>
                    <a:lnTo>
                      <a:pt x="0" y="210578"/>
                    </a:lnTo>
                    <a:cubicBezTo>
                      <a:pt x="0" y="197911"/>
                      <a:pt x="10269" y="187643"/>
                      <a:pt x="22935" y="187643"/>
                    </a:cubicBezTo>
                    <a:close/>
                    <a:moveTo>
                      <a:pt x="93529" y="34698"/>
                    </a:moveTo>
                    <a:cubicBezTo>
                      <a:pt x="73548" y="34698"/>
                      <a:pt x="57350" y="50896"/>
                      <a:pt x="57350" y="70877"/>
                    </a:cubicBezTo>
                    <a:cubicBezTo>
                      <a:pt x="57350" y="90858"/>
                      <a:pt x="73548" y="107056"/>
                      <a:pt x="93529" y="107056"/>
                    </a:cubicBezTo>
                    <a:cubicBezTo>
                      <a:pt x="113510" y="107056"/>
                      <a:pt x="129707" y="90858"/>
                      <a:pt x="129707" y="70877"/>
                    </a:cubicBezTo>
                    <a:cubicBezTo>
                      <a:pt x="129707" y="50896"/>
                      <a:pt x="113510" y="34698"/>
                      <a:pt x="93529" y="34698"/>
                    </a:cubicBezTo>
                    <a:close/>
                    <a:moveTo>
                      <a:pt x="22935" y="0"/>
                    </a:moveTo>
                    <a:lnTo>
                      <a:pt x="771144" y="0"/>
                    </a:lnTo>
                    <a:cubicBezTo>
                      <a:pt x="783811" y="0"/>
                      <a:pt x="794079" y="10268"/>
                      <a:pt x="794079" y="22935"/>
                    </a:cubicBezTo>
                    <a:lnTo>
                      <a:pt x="794079" y="114673"/>
                    </a:lnTo>
                    <a:cubicBezTo>
                      <a:pt x="794079" y="127339"/>
                      <a:pt x="783811" y="137608"/>
                      <a:pt x="771144" y="137608"/>
                    </a:cubicBezTo>
                    <a:lnTo>
                      <a:pt x="22935" y="137608"/>
                    </a:lnTo>
                    <a:cubicBezTo>
                      <a:pt x="10269" y="137608"/>
                      <a:pt x="0" y="127339"/>
                      <a:pt x="0" y="114673"/>
                    </a:cubicBezTo>
                    <a:lnTo>
                      <a:pt x="0" y="22935"/>
                    </a:lnTo>
                    <a:cubicBezTo>
                      <a:pt x="0" y="10268"/>
                      <a:pt x="10269" y="0"/>
                      <a:pt x="22935" y="0"/>
                    </a:cubicBezTo>
                    <a:close/>
                  </a:path>
                </a:pathLst>
              </a:cu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8" tIns="109719" rIns="137148" bIns="109719" numCol="1" spcCol="0" rtlCol="0" fromWordArt="0" anchor="t" anchorCtr="0" forceAA="0" compatLnSpc="1">
                <a:prstTxWarp prst="textNoShape">
                  <a:avLst/>
                </a:prstTxWarp>
                <a:noAutofit/>
              </a:bodyPr>
              <a:lstStyle/>
              <a:p>
                <a:pPr marL="0" marR="0" lvl="0" indent="0" algn="ctr" defTabSz="699261"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grpSp>
      <p:sp>
        <p:nvSpPr>
          <p:cNvPr id="35" name="Rectangle 34">
            <a:extLst>
              <a:ext uri="{FF2B5EF4-FFF2-40B4-BE49-F238E27FC236}">
                <a16:creationId xmlns:a16="http://schemas.microsoft.com/office/drawing/2014/main" id="{4C048FE3-8C57-49FC-BA7B-22C71EE1D52A}"/>
              </a:ext>
            </a:extLst>
          </p:cNvPr>
          <p:cNvSpPr/>
          <p:nvPr/>
        </p:nvSpPr>
        <p:spPr>
          <a:xfrm>
            <a:off x="1858827" y="4746341"/>
            <a:ext cx="4388038" cy="877163"/>
          </a:xfrm>
          <a:prstGeom prst="rect">
            <a:avLst/>
          </a:prstGeom>
        </p:spPr>
        <p:txBody>
          <a:bodyPr wrap="square">
            <a:spAutoFit/>
          </a:bodyPr>
          <a:lstStyle/>
          <a:p>
            <a:pPr marL="0" marR="0" lvl="0" indent="0" algn="l" defTabSz="932574" rtl="0" eaLnBrk="1" fontAlgn="auto" latinLnBrk="0" hangingPunct="1">
              <a:lnSpc>
                <a:spcPct val="100000"/>
              </a:lnSpc>
              <a:spcBef>
                <a:spcPts val="300"/>
              </a:spcBef>
              <a:spcAft>
                <a:spcPts val="2400"/>
              </a:spcAft>
              <a:buClrTx/>
              <a:buSzTx/>
              <a:buFontTx/>
              <a:buNone/>
              <a:tabLst/>
              <a:defRPr/>
            </a:pPr>
            <a:r>
              <a:rPr kumimoji="0" lang="en-US" sz="1700" b="0" i="0" u="none" strike="noStrike" kern="1200" cap="none" spc="0" normalizeH="0" baseline="0" noProof="0">
                <a:ln>
                  <a:noFill/>
                </a:ln>
                <a:solidFill>
                  <a:srgbClr val="000000">
                    <a:lumMod val="65000"/>
                    <a:lumOff val="35000"/>
                  </a:srgbClr>
                </a:solidFill>
                <a:effectLst/>
                <a:uLnTx/>
                <a:uFillTx/>
                <a:latin typeface="Segoe UI"/>
                <a:ea typeface="+mn-ea"/>
                <a:cs typeface="+mn-cs"/>
              </a:rPr>
              <a:t>Use ASP.NET Core </a:t>
            </a:r>
            <a:r>
              <a:rPr kumimoji="0" lang="en-US" sz="1700" b="0" i="0" u="none" strike="noStrike" kern="1200" cap="none" spc="0" normalizeH="0" baseline="0" noProof="0" err="1">
                <a:ln>
                  <a:noFill/>
                </a:ln>
                <a:solidFill>
                  <a:srgbClr val="000000">
                    <a:lumMod val="65000"/>
                    <a:lumOff val="35000"/>
                  </a:srgbClr>
                </a:solidFill>
                <a:effectLst/>
                <a:uLnTx/>
                <a:uFillTx/>
                <a:latin typeface="Segoe UI"/>
                <a:ea typeface="+mn-ea"/>
                <a:cs typeface="+mn-cs"/>
              </a:rPr>
              <a:t>SignalR</a:t>
            </a:r>
            <a:r>
              <a:rPr kumimoji="0" lang="en-US" sz="1700" b="0" i="0" u="none" strike="noStrike" kern="1200" cap="none" spc="0" normalizeH="0" baseline="0" noProof="0">
                <a:ln>
                  <a:noFill/>
                </a:ln>
                <a:solidFill>
                  <a:srgbClr val="000000">
                    <a:lumMod val="65000"/>
                    <a:lumOff val="35000"/>
                  </a:srgbClr>
                </a:solidFill>
                <a:effectLst/>
                <a:uLnTx/>
                <a:uFillTx/>
                <a:latin typeface="Segoe UI"/>
                <a:ea typeface="+mn-ea"/>
                <a:cs typeface="+mn-cs"/>
              </a:rPr>
              <a:t> to build real-time experiences such as chat, stock tickers, live dashboards, and instant broadcasting</a:t>
            </a:r>
          </a:p>
        </p:txBody>
      </p:sp>
      <p:grpSp>
        <p:nvGrpSpPr>
          <p:cNvPr id="16" name="Group 15">
            <a:extLst>
              <a:ext uri="{FF2B5EF4-FFF2-40B4-BE49-F238E27FC236}">
                <a16:creationId xmlns:a16="http://schemas.microsoft.com/office/drawing/2014/main" id="{F60FD2A6-4FEE-4A05-8D40-A208F0511F0B}"/>
              </a:ext>
            </a:extLst>
          </p:cNvPr>
          <p:cNvGrpSpPr/>
          <p:nvPr/>
        </p:nvGrpSpPr>
        <p:grpSpPr>
          <a:xfrm>
            <a:off x="848527" y="4676050"/>
            <a:ext cx="518458" cy="424731"/>
            <a:chOff x="1200453" y="4307032"/>
            <a:chExt cx="421817" cy="331969"/>
          </a:xfrm>
        </p:grpSpPr>
        <p:sp>
          <p:nvSpPr>
            <p:cNvPr id="17" name="TextBox 16">
              <a:extLst>
                <a:ext uri="{FF2B5EF4-FFF2-40B4-BE49-F238E27FC236}">
                  <a16:creationId xmlns:a16="http://schemas.microsoft.com/office/drawing/2014/main" id="{96E5C1AA-95F0-4146-9D69-520FA80B5C88}"/>
                </a:ext>
              </a:extLst>
            </p:cNvPr>
            <p:cNvSpPr txBox="1"/>
            <p:nvPr/>
          </p:nvSpPr>
          <p:spPr>
            <a:xfrm>
              <a:off x="1239230" y="4359730"/>
              <a:ext cx="344265" cy="156363"/>
            </a:xfrm>
            <a:prstGeom prst="rect">
              <a:avLst/>
            </a:prstGeom>
          </p:spPr>
          <p:txBody>
            <a:bodyPr wrap="square" lIns="0" tIns="0" rIns="0" bIns="0" rtlCol="0" anchor="t"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a:ln>
                    <a:noFill/>
                  </a:ln>
                  <a:solidFill>
                    <a:srgbClr val="0078D7"/>
                  </a:solidFill>
                  <a:effectLst/>
                  <a:uLnTx/>
                  <a:uFillTx/>
                  <a:latin typeface="Showcard Gothic" panose="04020904020102020604" pitchFamily="82" charset="0"/>
                  <a:ea typeface="+mn-ea"/>
                  <a:cs typeface="Shruti" panose="020B0502040204020203" pitchFamily="34" charset="0"/>
                </a:rPr>
                <a:t>&lt;/&gt;</a:t>
              </a:r>
            </a:p>
          </p:txBody>
        </p:sp>
        <p:sp>
          <p:nvSpPr>
            <p:cNvPr id="18" name="Freeform 127">
              <a:extLst>
                <a:ext uri="{FF2B5EF4-FFF2-40B4-BE49-F238E27FC236}">
                  <a16:creationId xmlns:a16="http://schemas.microsoft.com/office/drawing/2014/main" id="{47D5FED8-5334-44F7-AEE6-9CE3811D8082}"/>
                </a:ext>
              </a:extLst>
            </p:cNvPr>
            <p:cNvSpPr>
              <a:spLocks noChangeAspect="1"/>
            </p:cNvSpPr>
            <p:nvPr/>
          </p:nvSpPr>
          <p:spPr bwMode="black">
            <a:xfrm>
              <a:off x="1200453" y="4307032"/>
              <a:ext cx="421817" cy="331969"/>
            </a:xfrm>
            <a:custGeom>
              <a:avLst/>
              <a:gdLst>
                <a:gd name="connsiteX0" fmla="*/ 427036 w 1971675"/>
                <a:gd name="connsiteY0" fmla="*/ 1374775 h 1409700"/>
                <a:gd name="connsiteX1" fmla="*/ 1544636 w 1971675"/>
                <a:gd name="connsiteY1" fmla="*/ 1374775 h 1409700"/>
                <a:gd name="connsiteX2" fmla="*/ 1544636 w 1971675"/>
                <a:gd name="connsiteY2" fmla="*/ 1409700 h 1409700"/>
                <a:gd name="connsiteX3" fmla="*/ 427036 w 1971675"/>
                <a:gd name="connsiteY3" fmla="*/ 1409700 h 1409700"/>
                <a:gd name="connsiteX4" fmla="*/ 104775 w 1971675"/>
                <a:gd name="connsiteY4" fmla="*/ 104775 h 1409700"/>
                <a:gd name="connsiteX5" fmla="*/ 104775 w 1971675"/>
                <a:gd name="connsiteY5" fmla="*/ 1028700 h 1409700"/>
                <a:gd name="connsiteX6" fmla="*/ 761999 w 1971675"/>
                <a:gd name="connsiteY6" fmla="*/ 1028700 h 1409700"/>
                <a:gd name="connsiteX7" fmla="*/ 1198562 w 1971675"/>
                <a:gd name="connsiteY7" fmla="*/ 1028700 h 1409700"/>
                <a:gd name="connsiteX8" fmla="*/ 1879600 w 1971675"/>
                <a:gd name="connsiteY8" fmla="*/ 1028700 h 1409700"/>
                <a:gd name="connsiteX9" fmla="*/ 1879600 w 1971675"/>
                <a:gd name="connsiteY9" fmla="*/ 104775 h 1409700"/>
                <a:gd name="connsiteX10" fmla="*/ 985837 w 1971675"/>
                <a:gd name="connsiteY10" fmla="*/ 23812 h 1409700"/>
                <a:gd name="connsiteX11" fmla="*/ 957262 w 1971675"/>
                <a:gd name="connsiteY11" fmla="*/ 46831 h 1409700"/>
                <a:gd name="connsiteX12" fmla="*/ 985837 w 1971675"/>
                <a:gd name="connsiteY12" fmla="*/ 69850 h 1409700"/>
                <a:gd name="connsiteX13" fmla="*/ 1014412 w 1971675"/>
                <a:gd name="connsiteY13" fmla="*/ 46831 h 1409700"/>
                <a:gd name="connsiteX14" fmla="*/ 985837 w 1971675"/>
                <a:gd name="connsiteY14" fmla="*/ 23812 h 1409700"/>
                <a:gd name="connsiteX15" fmla="*/ 103772 w 1971675"/>
                <a:gd name="connsiteY15" fmla="*/ 0 h 1409700"/>
                <a:gd name="connsiteX16" fmla="*/ 1856372 w 1971675"/>
                <a:gd name="connsiteY16" fmla="*/ 0 h 1409700"/>
                <a:gd name="connsiteX17" fmla="*/ 1971675 w 1971675"/>
                <a:gd name="connsiteY17" fmla="*/ 103909 h 1409700"/>
                <a:gd name="connsiteX18" fmla="*/ 1971675 w 1971675"/>
                <a:gd name="connsiteY18" fmla="*/ 1027546 h 1409700"/>
                <a:gd name="connsiteX19" fmla="*/ 1856372 w 1971675"/>
                <a:gd name="connsiteY19" fmla="*/ 1143000 h 1409700"/>
                <a:gd name="connsiteX20" fmla="*/ 1277877 w 1971675"/>
                <a:gd name="connsiteY20" fmla="*/ 1143000 h 1409700"/>
                <a:gd name="connsiteX21" fmla="*/ 1198562 w 1971675"/>
                <a:gd name="connsiteY21" fmla="*/ 1143000 h 1409700"/>
                <a:gd name="connsiteX22" fmla="*/ 1198562 w 1971675"/>
                <a:gd name="connsiteY22" fmla="*/ 1212850 h 1409700"/>
                <a:gd name="connsiteX23" fmla="*/ 1198562 w 1971675"/>
                <a:gd name="connsiteY23" fmla="*/ 1258887 h 1409700"/>
                <a:gd name="connsiteX24" fmla="*/ 1452561 w 1971675"/>
                <a:gd name="connsiteY24" fmla="*/ 1258887 h 1409700"/>
                <a:gd name="connsiteX25" fmla="*/ 1544636 w 1971675"/>
                <a:gd name="connsiteY25" fmla="*/ 1374774 h 1409700"/>
                <a:gd name="connsiteX26" fmla="*/ 427036 w 1971675"/>
                <a:gd name="connsiteY26" fmla="*/ 1374774 h 1409700"/>
                <a:gd name="connsiteX27" fmla="*/ 519111 w 1971675"/>
                <a:gd name="connsiteY27" fmla="*/ 1258887 h 1409700"/>
                <a:gd name="connsiteX28" fmla="*/ 761999 w 1971675"/>
                <a:gd name="connsiteY28" fmla="*/ 1258887 h 1409700"/>
                <a:gd name="connsiteX29" fmla="*/ 761999 w 1971675"/>
                <a:gd name="connsiteY29" fmla="*/ 1212850 h 1409700"/>
                <a:gd name="connsiteX30" fmla="*/ 761999 w 1971675"/>
                <a:gd name="connsiteY30" fmla="*/ 1143000 h 1409700"/>
                <a:gd name="connsiteX31" fmla="*/ 673281 w 1971675"/>
                <a:gd name="connsiteY31" fmla="*/ 1143000 h 1409700"/>
                <a:gd name="connsiteX32" fmla="*/ 103772 w 1971675"/>
                <a:gd name="connsiteY32" fmla="*/ 1143000 h 1409700"/>
                <a:gd name="connsiteX33" fmla="*/ 0 w 1971675"/>
                <a:gd name="connsiteY33" fmla="*/ 1027546 h 1409700"/>
                <a:gd name="connsiteX34" fmla="*/ 0 w 1971675"/>
                <a:gd name="connsiteY34" fmla="*/ 103909 h 1409700"/>
                <a:gd name="connsiteX35" fmla="*/ 103772 w 1971675"/>
                <a:gd name="connsiteY35" fmla="*/ 0 h 1409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971675" h="1409700">
                  <a:moveTo>
                    <a:pt x="427036" y="1374775"/>
                  </a:moveTo>
                  <a:lnTo>
                    <a:pt x="1544636" y="1374775"/>
                  </a:lnTo>
                  <a:lnTo>
                    <a:pt x="1544636" y="1409700"/>
                  </a:lnTo>
                  <a:lnTo>
                    <a:pt x="427036" y="1409700"/>
                  </a:lnTo>
                  <a:close/>
                  <a:moveTo>
                    <a:pt x="104775" y="104775"/>
                  </a:moveTo>
                  <a:lnTo>
                    <a:pt x="104775" y="1028700"/>
                  </a:lnTo>
                  <a:lnTo>
                    <a:pt x="761999" y="1028700"/>
                  </a:lnTo>
                  <a:lnTo>
                    <a:pt x="1198562" y="1028700"/>
                  </a:lnTo>
                  <a:lnTo>
                    <a:pt x="1879600" y="1028700"/>
                  </a:lnTo>
                  <a:lnTo>
                    <a:pt x="1879600" y="104775"/>
                  </a:lnTo>
                  <a:close/>
                  <a:moveTo>
                    <a:pt x="985837" y="23812"/>
                  </a:moveTo>
                  <a:cubicBezTo>
                    <a:pt x="970055" y="23812"/>
                    <a:pt x="957262" y="34118"/>
                    <a:pt x="957262" y="46831"/>
                  </a:cubicBezTo>
                  <a:cubicBezTo>
                    <a:pt x="957262" y="59544"/>
                    <a:pt x="970055" y="69850"/>
                    <a:pt x="985837" y="69850"/>
                  </a:cubicBezTo>
                  <a:cubicBezTo>
                    <a:pt x="1001619" y="69850"/>
                    <a:pt x="1014412" y="59544"/>
                    <a:pt x="1014412" y="46831"/>
                  </a:cubicBezTo>
                  <a:cubicBezTo>
                    <a:pt x="1014412" y="34118"/>
                    <a:pt x="1001619" y="23812"/>
                    <a:pt x="985837" y="23812"/>
                  </a:cubicBezTo>
                  <a:close/>
                  <a:moveTo>
                    <a:pt x="103772" y="0"/>
                  </a:moveTo>
                  <a:cubicBezTo>
                    <a:pt x="1856372" y="0"/>
                    <a:pt x="1856372" y="0"/>
                    <a:pt x="1856372" y="0"/>
                  </a:cubicBezTo>
                  <a:cubicBezTo>
                    <a:pt x="1925554" y="0"/>
                    <a:pt x="1971675" y="46182"/>
                    <a:pt x="1971675" y="103909"/>
                  </a:cubicBezTo>
                  <a:lnTo>
                    <a:pt x="1971675" y="1027546"/>
                  </a:lnTo>
                  <a:cubicBezTo>
                    <a:pt x="1971675" y="1085273"/>
                    <a:pt x="1925554" y="1143000"/>
                    <a:pt x="1856372" y="1143000"/>
                  </a:cubicBezTo>
                  <a:cubicBezTo>
                    <a:pt x="1637297" y="1143000"/>
                    <a:pt x="1445606" y="1143000"/>
                    <a:pt x="1277877" y="1143000"/>
                  </a:cubicBezTo>
                  <a:lnTo>
                    <a:pt x="1198562" y="1143000"/>
                  </a:lnTo>
                  <a:lnTo>
                    <a:pt x="1198562" y="1212850"/>
                  </a:lnTo>
                  <a:lnTo>
                    <a:pt x="1198562" y="1258887"/>
                  </a:lnTo>
                  <a:lnTo>
                    <a:pt x="1452561" y="1258887"/>
                  </a:lnTo>
                  <a:lnTo>
                    <a:pt x="1544636" y="1374774"/>
                  </a:lnTo>
                  <a:lnTo>
                    <a:pt x="427036" y="1374774"/>
                  </a:lnTo>
                  <a:lnTo>
                    <a:pt x="519111" y="1258887"/>
                  </a:lnTo>
                  <a:lnTo>
                    <a:pt x="761999" y="1258887"/>
                  </a:lnTo>
                  <a:lnTo>
                    <a:pt x="761999" y="1212850"/>
                  </a:lnTo>
                  <a:lnTo>
                    <a:pt x="761999" y="1143000"/>
                  </a:lnTo>
                  <a:lnTo>
                    <a:pt x="673281" y="1143000"/>
                  </a:lnTo>
                  <a:cubicBezTo>
                    <a:pt x="103772" y="1143000"/>
                    <a:pt x="103772" y="1143000"/>
                    <a:pt x="103772" y="1143000"/>
                  </a:cubicBezTo>
                  <a:cubicBezTo>
                    <a:pt x="46121" y="1143000"/>
                    <a:pt x="0" y="1085273"/>
                    <a:pt x="0" y="1027546"/>
                  </a:cubicBezTo>
                  <a:cubicBezTo>
                    <a:pt x="0" y="103909"/>
                    <a:pt x="0" y="103909"/>
                    <a:pt x="0" y="103909"/>
                  </a:cubicBezTo>
                  <a:cubicBezTo>
                    <a:pt x="0" y="46182"/>
                    <a:pt x="46121" y="0"/>
                    <a:pt x="103772" y="0"/>
                  </a:cubicBezTo>
                  <a:close/>
                </a:path>
              </a:pathLst>
            </a:custGeom>
            <a:solidFill>
              <a:srgbClr val="0078D7"/>
            </a:solidFill>
            <a:ln>
              <a:solidFill>
                <a:srgbClr val="0078D7"/>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8" tIns="109719" rIns="137148" bIns="109719" numCol="1" spcCol="0" rtlCol="0" fromWordArt="0" anchor="t" anchorCtr="0" forceAA="0" compatLnSpc="1">
              <a:prstTxWarp prst="textNoShape">
                <a:avLst/>
              </a:prstTxWarp>
              <a:noAutofit/>
            </a:bodyPr>
            <a:lstStyle/>
            <a:p>
              <a:pPr marL="0" marR="0" lvl="0" indent="0" algn="ctr" defTabSz="699261"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5" name="Oval 24">
            <a:extLst>
              <a:ext uri="{FF2B5EF4-FFF2-40B4-BE49-F238E27FC236}">
                <a16:creationId xmlns:a16="http://schemas.microsoft.com/office/drawing/2014/main" id="{F91135DA-CC5D-4810-ADD8-8F41144E9619}"/>
              </a:ext>
            </a:extLst>
          </p:cNvPr>
          <p:cNvSpPr/>
          <p:nvPr/>
        </p:nvSpPr>
        <p:spPr>
          <a:xfrm>
            <a:off x="513396" y="4294055"/>
            <a:ext cx="1188720" cy="1188720"/>
          </a:xfrm>
          <a:prstGeom prst="ellipse">
            <a:avLst/>
          </a:prstGeom>
          <a:noFill/>
          <a:ln w="28575">
            <a:solidFill>
              <a:srgbClr val="0078D7"/>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Rectangle 25">
            <a:extLst>
              <a:ext uri="{FF2B5EF4-FFF2-40B4-BE49-F238E27FC236}">
                <a16:creationId xmlns:a16="http://schemas.microsoft.com/office/drawing/2014/main" id="{92BF3ABC-3EDC-419D-B57F-E61A927AF295}"/>
              </a:ext>
            </a:extLst>
          </p:cNvPr>
          <p:cNvSpPr/>
          <p:nvPr/>
        </p:nvSpPr>
        <p:spPr>
          <a:xfrm>
            <a:off x="1858827" y="4269776"/>
            <a:ext cx="4388038" cy="383182"/>
          </a:xfrm>
          <a:prstGeom prst="rect">
            <a:avLst/>
          </a:prstGeom>
        </p:spPr>
        <p:txBody>
          <a:bodyPr wrap="square">
            <a:spAutoFit/>
          </a:bodyPr>
          <a:lstStyle/>
          <a:p>
            <a:pPr marL="0" marR="0" lvl="0" indent="0" algn="l" defTabSz="457200" rtl="0" eaLnBrk="1" fontAlgn="auto" latinLnBrk="0" hangingPunct="1">
              <a:lnSpc>
                <a:spcPct val="90000"/>
              </a:lnSpc>
              <a:spcBef>
                <a:spcPts val="0"/>
              </a:spcBef>
              <a:spcAft>
                <a:spcPts val="0"/>
              </a:spcAft>
              <a:buClrTx/>
              <a:buSzTx/>
              <a:buFontTx/>
              <a:buNone/>
              <a:tabLst/>
              <a:defRPr/>
            </a:pPr>
            <a:r>
              <a:rPr kumimoji="0" lang="en-US" sz="2100" b="0" i="0" u="none" strike="noStrike" kern="1200" cap="none" spc="0" normalizeH="0" baseline="0" noProof="0">
                <a:ln>
                  <a:noFill/>
                </a:ln>
                <a:solidFill>
                  <a:srgbClr val="0078D7"/>
                </a:solidFill>
                <a:effectLst/>
                <a:uLnTx/>
                <a:uFillTx/>
                <a:latin typeface="Segoe UI"/>
                <a:ea typeface="+mn-ea"/>
                <a:cs typeface="Segoe UI Semilight" panose="020B0402040204020203" pitchFamily="34" charset="0"/>
              </a:rPr>
              <a:t>Native </a:t>
            </a:r>
            <a:r>
              <a:rPr kumimoji="0" lang="en-US" sz="2100" b="0" i="0" u="none" strike="noStrike" kern="1200" cap="none" spc="0" normalizeH="0" baseline="0" noProof="0" err="1">
                <a:ln>
                  <a:noFill/>
                </a:ln>
                <a:solidFill>
                  <a:srgbClr val="0078D7"/>
                </a:solidFill>
                <a:effectLst/>
                <a:uLnTx/>
                <a:uFillTx/>
                <a:latin typeface="Segoe UI"/>
                <a:ea typeface="+mn-ea"/>
                <a:cs typeface="Segoe UI Semilight" panose="020B0402040204020203" pitchFamily="34" charset="0"/>
              </a:rPr>
              <a:t>SignalR</a:t>
            </a:r>
            <a:r>
              <a:rPr kumimoji="0" lang="en-US" sz="2100" b="0" i="0" u="none" strike="noStrike" kern="1200" cap="none" spc="0" normalizeH="0" baseline="0" noProof="0">
                <a:ln>
                  <a:noFill/>
                </a:ln>
                <a:solidFill>
                  <a:srgbClr val="0078D7"/>
                </a:solidFill>
                <a:effectLst/>
                <a:uLnTx/>
                <a:uFillTx/>
                <a:latin typeface="Segoe UI"/>
                <a:ea typeface="+mn-ea"/>
                <a:cs typeface="Segoe UI Semilight" panose="020B0402040204020203" pitchFamily="34" charset="0"/>
              </a:rPr>
              <a:t> development</a:t>
            </a:r>
          </a:p>
        </p:txBody>
      </p:sp>
      <p:sp>
        <p:nvSpPr>
          <p:cNvPr id="37" name="Freeform: Shape 36">
            <a:extLst>
              <a:ext uri="{FF2B5EF4-FFF2-40B4-BE49-F238E27FC236}">
                <a16:creationId xmlns:a16="http://schemas.microsoft.com/office/drawing/2014/main" id="{DE6DE24A-A715-43B2-9A92-F981F87E012F}"/>
              </a:ext>
            </a:extLst>
          </p:cNvPr>
          <p:cNvSpPr/>
          <p:nvPr/>
        </p:nvSpPr>
        <p:spPr>
          <a:xfrm>
            <a:off x="8963247" y="332171"/>
            <a:ext cx="1646628" cy="1624948"/>
          </a:xfrm>
          <a:custGeom>
            <a:avLst/>
            <a:gdLst>
              <a:gd name="connsiteX0" fmla="*/ 1787857 w 3575714"/>
              <a:gd name="connsiteY0" fmla="*/ 0 h 3575714"/>
              <a:gd name="connsiteX1" fmla="*/ 3575714 w 3575714"/>
              <a:gd name="connsiteY1" fmla="*/ 1787857 h 3575714"/>
              <a:gd name="connsiteX2" fmla="*/ 2925100 w 3575714"/>
              <a:gd name="connsiteY2" fmla="*/ 3167455 h 3575714"/>
              <a:gd name="connsiteX3" fmla="*/ 2813407 w 3575714"/>
              <a:gd name="connsiteY3" fmla="*/ 3250977 h 3575714"/>
              <a:gd name="connsiteX4" fmla="*/ 2166450 w 3575714"/>
              <a:gd name="connsiteY4" fmla="*/ 2605650 h 3575714"/>
              <a:gd name="connsiteX5" fmla="*/ 2234550 w 3575714"/>
              <a:gd name="connsiteY5" fmla="*/ 2599092 h 3575714"/>
              <a:gd name="connsiteX6" fmla="*/ 2922894 w 3575714"/>
              <a:gd name="connsiteY6" fmla="*/ 1792406 h 3575714"/>
              <a:gd name="connsiteX7" fmla="*/ 2234550 w 3575714"/>
              <a:gd name="connsiteY7" fmla="*/ 985720 h 3575714"/>
              <a:gd name="connsiteX8" fmla="*/ 2182203 w 3575714"/>
              <a:gd name="connsiteY8" fmla="*/ 978089 h 3575714"/>
              <a:gd name="connsiteX9" fmla="*/ 2114336 w 3575714"/>
              <a:gd name="connsiteY9" fmla="*/ 978089 h 3575714"/>
              <a:gd name="connsiteX10" fmla="*/ 1936191 w 3575714"/>
              <a:gd name="connsiteY10" fmla="*/ 978089 h 3575714"/>
              <a:gd name="connsiteX11" fmla="*/ 1456523 w 3575714"/>
              <a:gd name="connsiteY11" fmla="*/ 978089 h 3575714"/>
              <a:gd name="connsiteX12" fmla="*/ 1456523 w 3575714"/>
              <a:gd name="connsiteY12" fmla="*/ 663536 h 3575714"/>
              <a:gd name="connsiteX13" fmla="*/ 1136422 w 3575714"/>
              <a:gd name="connsiteY13" fmla="*/ 978089 h 3575714"/>
              <a:gd name="connsiteX14" fmla="*/ 1135807 w 3575714"/>
              <a:gd name="connsiteY14" fmla="*/ 978089 h 3575714"/>
              <a:gd name="connsiteX15" fmla="*/ 647534 w 3575714"/>
              <a:gd name="connsiteY15" fmla="*/ 1466362 h 3575714"/>
              <a:gd name="connsiteX16" fmla="*/ 2114336 w 3575714"/>
              <a:gd name="connsiteY16" fmla="*/ 1466362 h 3575714"/>
              <a:gd name="connsiteX17" fmla="*/ 2114336 w 3575714"/>
              <a:gd name="connsiteY17" fmla="*/ 1465899 h 3575714"/>
              <a:gd name="connsiteX18" fmla="*/ 2170041 w 3575714"/>
              <a:gd name="connsiteY18" fmla="*/ 1471515 h 3575714"/>
              <a:gd name="connsiteX19" fmla="*/ 2431575 w 3575714"/>
              <a:gd name="connsiteY19" fmla="*/ 1792406 h 3575714"/>
              <a:gd name="connsiteX20" fmla="*/ 2104029 w 3575714"/>
              <a:gd name="connsiteY20" fmla="*/ 2119952 h 3575714"/>
              <a:gd name="connsiteX21" fmla="*/ 1680331 w 3575714"/>
              <a:gd name="connsiteY21" fmla="*/ 2119952 h 3575714"/>
              <a:gd name="connsiteX22" fmla="*/ 1468804 w 3575714"/>
              <a:gd name="connsiteY22" fmla="*/ 2616480 h 3575714"/>
              <a:gd name="connsiteX23" fmla="*/ 2341728 w 3575714"/>
              <a:gd name="connsiteY23" fmla="*/ 3487204 h 3575714"/>
              <a:gd name="connsiteX24" fmla="*/ 2319511 w 3575714"/>
              <a:gd name="connsiteY24" fmla="*/ 3495336 h 3575714"/>
              <a:gd name="connsiteX25" fmla="*/ 1787857 w 3575714"/>
              <a:gd name="connsiteY25" fmla="*/ 3575714 h 3575714"/>
              <a:gd name="connsiteX26" fmla="*/ 0 w 3575714"/>
              <a:gd name="connsiteY26" fmla="*/ 1787857 h 3575714"/>
              <a:gd name="connsiteX27" fmla="*/ 1787857 w 3575714"/>
              <a:gd name="connsiteY27" fmla="*/ 0 h 3575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575714" h="3575714">
                <a:moveTo>
                  <a:pt x="1787857" y="0"/>
                </a:moveTo>
                <a:cubicBezTo>
                  <a:pt x="2775263" y="0"/>
                  <a:pt x="3575714" y="800451"/>
                  <a:pt x="3575714" y="1787857"/>
                </a:cubicBezTo>
                <a:cubicBezTo>
                  <a:pt x="3575714" y="2343273"/>
                  <a:pt x="3322447" y="2839535"/>
                  <a:pt x="2925100" y="3167455"/>
                </a:cubicBezTo>
                <a:lnTo>
                  <a:pt x="2813407" y="3250977"/>
                </a:lnTo>
                <a:lnTo>
                  <a:pt x="2166450" y="2605650"/>
                </a:lnTo>
                <a:lnTo>
                  <a:pt x="2234550" y="2599092"/>
                </a:lnTo>
                <a:cubicBezTo>
                  <a:pt x="2627388" y="2522312"/>
                  <a:pt x="2922894" y="2190321"/>
                  <a:pt x="2922894" y="1792406"/>
                </a:cubicBezTo>
                <a:cubicBezTo>
                  <a:pt x="2922894" y="1394491"/>
                  <a:pt x="2627388" y="1062500"/>
                  <a:pt x="2234550" y="985720"/>
                </a:cubicBezTo>
                <a:lnTo>
                  <a:pt x="2182203" y="978089"/>
                </a:lnTo>
                <a:lnTo>
                  <a:pt x="2114336" y="978089"/>
                </a:lnTo>
                <a:lnTo>
                  <a:pt x="1936191" y="978089"/>
                </a:lnTo>
                <a:lnTo>
                  <a:pt x="1456523" y="978089"/>
                </a:lnTo>
                <a:lnTo>
                  <a:pt x="1456523" y="663536"/>
                </a:lnTo>
                <a:lnTo>
                  <a:pt x="1136422" y="978089"/>
                </a:lnTo>
                <a:lnTo>
                  <a:pt x="1135807" y="978089"/>
                </a:lnTo>
                <a:lnTo>
                  <a:pt x="647534" y="1466362"/>
                </a:lnTo>
                <a:lnTo>
                  <a:pt x="2114336" y="1466362"/>
                </a:lnTo>
                <a:lnTo>
                  <a:pt x="2114336" y="1465899"/>
                </a:lnTo>
                <a:lnTo>
                  <a:pt x="2170041" y="1471515"/>
                </a:lnTo>
                <a:cubicBezTo>
                  <a:pt x="2319299" y="1502057"/>
                  <a:pt x="2431575" y="1634120"/>
                  <a:pt x="2431575" y="1792406"/>
                </a:cubicBezTo>
                <a:cubicBezTo>
                  <a:pt x="2431575" y="1973305"/>
                  <a:pt x="2284928" y="2119952"/>
                  <a:pt x="2104029" y="2119952"/>
                </a:cubicBezTo>
                <a:lnTo>
                  <a:pt x="1680331" y="2119952"/>
                </a:lnTo>
                <a:lnTo>
                  <a:pt x="1468804" y="2616480"/>
                </a:lnTo>
                <a:lnTo>
                  <a:pt x="2341728" y="3487204"/>
                </a:lnTo>
                <a:lnTo>
                  <a:pt x="2319511" y="3495336"/>
                </a:lnTo>
                <a:cubicBezTo>
                  <a:pt x="2151562" y="3547573"/>
                  <a:pt x="1972996" y="3575714"/>
                  <a:pt x="1787857" y="3575714"/>
                </a:cubicBezTo>
                <a:cubicBezTo>
                  <a:pt x="800451" y="3575714"/>
                  <a:pt x="0" y="2775263"/>
                  <a:pt x="0" y="1787857"/>
                </a:cubicBezTo>
                <a:cubicBezTo>
                  <a:pt x="0" y="800451"/>
                  <a:pt x="800451" y="0"/>
                  <a:pt x="1787857" y="0"/>
                </a:cubicBezTo>
                <a:close/>
              </a:path>
            </a:pathLst>
          </a:custGeom>
          <a:solidFill>
            <a:srgbClr val="00AB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19" name="Group 18">
            <a:extLst>
              <a:ext uri="{FF2B5EF4-FFF2-40B4-BE49-F238E27FC236}">
                <a16:creationId xmlns:a16="http://schemas.microsoft.com/office/drawing/2014/main" id="{AAC7C116-C84D-4D4E-BD0F-B6526D97FDB6}"/>
              </a:ext>
            </a:extLst>
          </p:cNvPr>
          <p:cNvGrpSpPr/>
          <p:nvPr/>
        </p:nvGrpSpPr>
        <p:grpSpPr>
          <a:xfrm>
            <a:off x="7339643" y="2375656"/>
            <a:ext cx="4717312" cy="3247848"/>
            <a:chOff x="7341446" y="2619068"/>
            <a:chExt cx="4717312" cy="3247848"/>
          </a:xfrm>
        </p:grpSpPr>
        <p:sp>
          <p:nvSpPr>
            <p:cNvPr id="15" name="Rectangle 14">
              <a:extLst>
                <a:ext uri="{FF2B5EF4-FFF2-40B4-BE49-F238E27FC236}">
                  <a16:creationId xmlns:a16="http://schemas.microsoft.com/office/drawing/2014/main" id="{6D100AE7-10CA-4C0E-B5B9-0078119C4A67}"/>
                </a:ext>
              </a:extLst>
            </p:cNvPr>
            <p:cNvSpPr/>
            <p:nvPr/>
          </p:nvSpPr>
          <p:spPr bwMode="auto">
            <a:xfrm>
              <a:off x="7341446" y="2619068"/>
              <a:ext cx="4717312" cy="3247848"/>
            </a:xfrm>
            <a:prstGeom prst="rect">
              <a:avLst/>
            </a:prstGeom>
            <a:solidFill>
              <a:schemeClr val="bg1"/>
            </a:solidFill>
            <a:ln>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a:extLst>
                <a:ext uri="{FF2B5EF4-FFF2-40B4-BE49-F238E27FC236}">
                  <a16:creationId xmlns:a16="http://schemas.microsoft.com/office/drawing/2014/main" id="{FD48CD8D-39B6-41DD-BD07-14AB61A3D081}"/>
                </a:ext>
              </a:extLst>
            </p:cNvPr>
            <p:cNvSpPr/>
            <p:nvPr/>
          </p:nvSpPr>
          <p:spPr>
            <a:xfrm>
              <a:off x="7549646" y="2839359"/>
              <a:ext cx="4473826" cy="1477328"/>
            </a:xfrm>
            <a:prstGeom prst="rect">
              <a:avLst/>
            </a:prstGeom>
          </p:spPr>
          <p:txBody>
            <a:bodyPr wrap="square">
              <a:spAutoFit/>
            </a:bodyPr>
            <a:lstStyle/>
            <a:p>
              <a:r>
                <a:rPr lang="en-US">
                  <a:solidFill>
                    <a:srgbClr val="0078D7"/>
                  </a:solidFill>
                  <a:latin typeface="SegoeUI"/>
                </a:rPr>
                <a:t>“By using Azure </a:t>
              </a:r>
              <a:r>
                <a:rPr lang="en-US" err="1">
                  <a:solidFill>
                    <a:srgbClr val="0078D7"/>
                  </a:solidFill>
                  <a:latin typeface="SegoeUI"/>
                </a:rPr>
                <a:t>SignalR</a:t>
              </a:r>
              <a:r>
                <a:rPr lang="en-US">
                  <a:solidFill>
                    <a:srgbClr val="0078D7"/>
                  </a:solidFill>
                  <a:latin typeface="SegoeUI"/>
                </a:rPr>
                <a:t> Service, we gain the best practices of built-in security and scalability—a comfort for our clients and a huge win for us.” </a:t>
              </a:r>
              <a:br>
                <a:rPr lang="en-US">
                  <a:solidFill>
                    <a:srgbClr val="0078D7"/>
                  </a:solidFill>
                  <a:latin typeface="SegoeUI"/>
                </a:rPr>
              </a:br>
              <a:r>
                <a:rPr lang="en-US">
                  <a:solidFill>
                    <a:srgbClr val="0078D7"/>
                  </a:solidFill>
                  <a:latin typeface="SegoeUI"/>
                </a:rPr>
                <a:t>- </a:t>
              </a:r>
              <a:r>
                <a:rPr lang="en-US" sz="1400" i="1">
                  <a:solidFill>
                    <a:srgbClr val="0078D7"/>
                  </a:solidFill>
                  <a:latin typeface="SegoeUI"/>
                </a:rPr>
                <a:t>Lars </a:t>
              </a:r>
              <a:r>
                <a:rPr lang="en-US" sz="1400" i="1" err="1">
                  <a:solidFill>
                    <a:srgbClr val="0078D7"/>
                  </a:solidFill>
                  <a:latin typeface="SegoeUI"/>
                </a:rPr>
                <a:t>Kemmann</a:t>
              </a:r>
              <a:r>
                <a:rPr lang="en-US" sz="1400" i="1">
                  <a:solidFill>
                    <a:srgbClr val="0078D7"/>
                  </a:solidFill>
                  <a:latin typeface="SegoeUI"/>
                </a:rPr>
                <a:t>: Solutions Architect, Netrix</a:t>
              </a:r>
              <a:endParaRPr lang="en-US" b="0" i="1" u="none" strike="noStrike">
                <a:solidFill>
                  <a:srgbClr val="0078D7"/>
                </a:solidFill>
                <a:effectLst/>
                <a:latin typeface="SegoeUI"/>
              </a:endParaRPr>
            </a:p>
          </p:txBody>
        </p:sp>
        <p:pic>
          <p:nvPicPr>
            <p:cNvPr id="14" name="Picture 13" descr="A picture containing clipart&#10;&#10;Description generated with high confidence">
              <a:extLst>
                <a:ext uri="{FF2B5EF4-FFF2-40B4-BE49-F238E27FC236}">
                  <a16:creationId xmlns:a16="http://schemas.microsoft.com/office/drawing/2014/main" id="{5321BB46-0E59-48F2-A853-42346DF4D4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40488" y="4558445"/>
              <a:ext cx="1292143" cy="964286"/>
            </a:xfrm>
            <a:prstGeom prst="rect">
              <a:avLst/>
            </a:prstGeom>
          </p:spPr>
        </p:pic>
      </p:grpSp>
    </p:spTree>
    <p:extLst>
      <p:ext uri="{BB962C8B-B14F-4D97-AF65-F5344CB8AC3E}">
        <p14:creationId xmlns:p14="http://schemas.microsoft.com/office/powerpoint/2010/main" val="1777609518"/>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4">
            <a:extLst>
              <a:ext uri="{FF2B5EF4-FFF2-40B4-BE49-F238E27FC236}">
                <a16:creationId xmlns:a16="http://schemas.microsoft.com/office/drawing/2014/main" id="{9087FA18-8209-4BA2-BB8F-73FEB59F0F18}"/>
              </a:ext>
            </a:extLst>
          </p:cNvPr>
          <p:cNvSpPr txBox="1">
            <a:spLocks/>
          </p:cNvSpPr>
          <p:nvPr/>
        </p:nvSpPr>
        <p:spPr>
          <a:xfrm>
            <a:off x="4095750" y="1150947"/>
            <a:ext cx="2333625" cy="598064"/>
          </a:xfrm>
          <a:prstGeom prst="rect">
            <a:avLst/>
          </a:prstGeom>
          <a:noFill/>
        </p:spPr>
        <p:txBody>
          <a:bodyPr wrap="square" lIns="146246" tIns="109684" rIns="146246" bIns="109684">
            <a:spAutoFit/>
          </a:bodyPr>
          <a:lstStyle>
            <a:lvl1pPr marL="0" marR="0" indent="0" algn="ctr" defTabSz="932742" rtl="0" eaLnBrk="1" fontAlgn="auto" latinLnBrk="0" hangingPunct="1">
              <a:lnSpc>
                <a:spcPct val="90000"/>
              </a:lnSpc>
              <a:spcBef>
                <a:spcPts val="0"/>
              </a:spcBef>
              <a:spcAft>
                <a:spcPts val="0"/>
              </a:spcAft>
              <a:buClrTx/>
              <a:buSzPct val="90000"/>
              <a:buFont typeface="Arial" pitchFamily="34" charset="0"/>
              <a:buNone/>
              <a:tabLst/>
              <a:defRPr lang="en-US" sz="3200" kern="1200" spc="0" baseline="0">
                <a:solidFill>
                  <a:schemeClr val="bg1"/>
                </a:solidFill>
                <a:latin typeface="Segoe UI Semibold" panose="020B0702040204020203" pitchFamily="34" charset="0"/>
                <a:ea typeface="+mn-ea"/>
                <a:cs typeface="Segoe UI Semibold" panose="020B0702040204020203" pitchFamily="34" charset="0"/>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3950">
              <a:lnSpc>
                <a:spcPct val="100000"/>
              </a:lnSpc>
              <a:buSzTx/>
              <a:defRPr/>
            </a:pPr>
            <a:r>
              <a:rPr lang="en-US" sz="2399" kern="0">
                <a:ln w="3175">
                  <a:noFill/>
                </a:ln>
                <a:solidFill>
                  <a:schemeClr val="tx2"/>
                </a:solidFill>
                <a:latin typeface="+mj-lt"/>
                <a:cs typeface="Segoe UI Light" panose="020B0502040204020203" pitchFamily="34" charset="0"/>
              </a:rPr>
              <a:t>Accelerate your</a:t>
            </a:r>
          </a:p>
        </p:txBody>
      </p:sp>
      <p:cxnSp>
        <p:nvCxnSpPr>
          <p:cNvPr id="8" name="Straight Connector 7">
            <a:extLst>
              <a:ext uri="{FF2B5EF4-FFF2-40B4-BE49-F238E27FC236}">
                <a16:creationId xmlns:a16="http://schemas.microsoft.com/office/drawing/2014/main" id="{BC2B63E8-5C63-43D9-87F1-7C7E56CACCFA}"/>
              </a:ext>
            </a:extLst>
          </p:cNvPr>
          <p:cNvCxnSpPr/>
          <p:nvPr/>
        </p:nvCxnSpPr>
        <p:spPr>
          <a:xfrm>
            <a:off x="2956639" y="1150947"/>
            <a:ext cx="6351750" cy="0"/>
          </a:xfrm>
          <a:prstGeom prst="line">
            <a:avLst/>
          </a:prstGeom>
          <a:noFill/>
          <a:ln w="9525" cap="flat" cmpd="sng" algn="ctr">
            <a:solidFill>
              <a:schemeClr val="tx2"/>
            </a:solidFill>
            <a:prstDash val="solid"/>
            <a:headEnd type="none"/>
            <a:tailEnd type="none"/>
          </a:ln>
          <a:effectLst/>
        </p:spPr>
      </p:cxnSp>
      <p:pic>
        <p:nvPicPr>
          <p:cNvPr id="9" name="Picture 8">
            <a:extLst>
              <a:ext uri="{FF2B5EF4-FFF2-40B4-BE49-F238E27FC236}">
                <a16:creationId xmlns:a16="http://schemas.microsoft.com/office/drawing/2014/main" id="{99AC5D39-D144-49E0-B804-998109205B2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72865" y="293222"/>
            <a:ext cx="3090744" cy="865569"/>
          </a:xfrm>
          <a:prstGeom prst="rect">
            <a:avLst/>
          </a:prstGeom>
        </p:spPr>
      </p:pic>
      <p:sp>
        <p:nvSpPr>
          <p:cNvPr id="12" name="Text Placeholder 4">
            <a:extLst>
              <a:ext uri="{FF2B5EF4-FFF2-40B4-BE49-F238E27FC236}">
                <a16:creationId xmlns:a16="http://schemas.microsoft.com/office/drawing/2014/main" id="{50F5C8BF-E32B-4D4A-A7F8-72579DD813C4}"/>
              </a:ext>
            </a:extLst>
          </p:cNvPr>
          <p:cNvSpPr txBox="1">
            <a:spLocks/>
          </p:cNvSpPr>
          <p:nvPr/>
        </p:nvSpPr>
        <p:spPr>
          <a:xfrm>
            <a:off x="6000750" y="1150946"/>
            <a:ext cx="2333625" cy="598064"/>
          </a:xfrm>
          <a:prstGeom prst="rect">
            <a:avLst/>
          </a:prstGeom>
          <a:noFill/>
        </p:spPr>
        <p:txBody>
          <a:bodyPr wrap="square" lIns="146246" tIns="109684" rIns="146246" bIns="109684">
            <a:spAutoFit/>
          </a:bodyPr>
          <a:lstStyle>
            <a:lvl1pPr marL="0" marR="0" indent="0" algn="ctr" defTabSz="932742" rtl="0" eaLnBrk="1" fontAlgn="auto" latinLnBrk="0" hangingPunct="1">
              <a:lnSpc>
                <a:spcPct val="90000"/>
              </a:lnSpc>
              <a:spcBef>
                <a:spcPts val="0"/>
              </a:spcBef>
              <a:spcAft>
                <a:spcPts val="0"/>
              </a:spcAft>
              <a:buClrTx/>
              <a:buSzPct val="90000"/>
              <a:buFont typeface="Arial" pitchFamily="34" charset="0"/>
              <a:buNone/>
              <a:tabLst/>
              <a:defRPr lang="en-US" sz="3200" kern="1200" spc="0" baseline="0">
                <a:solidFill>
                  <a:schemeClr val="bg1"/>
                </a:solidFill>
                <a:latin typeface="Segoe UI Semibold" panose="020B0702040204020203" pitchFamily="34" charset="0"/>
                <a:ea typeface="+mn-ea"/>
                <a:cs typeface="Segoe UI Semibold" panose="020B0702040204020203" pitchFamily="34" charset="0"/>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3950">
              <a:lnSpc>
                <a:spcPct val="100000"/>
              </a:lnSpc>
              <a:buSzTx/>
              <a:defRPr/>
            </a:pPr>
            <a:r>
              <a:rPr lang="en-US" sz="2399" kern="0">
                <a:ln w="3175">
                  <a:noFill/>
                </a:ln>
                <a:solidFill>
                  <a:schemeClr val="tx2"/>
                </a:solidFill>
                <a:latin typeface="+mj-lt"/>
                <a:cs typeface="Segoe UI Light" panose="020B0502040204020203" pitchFamily="34" charset="0"/>
              </a:rPr>
              <a:t>development</a:t>
            </a:r>
          </a:p>
        </p:txBody>
      </p:sp>
      <p:sp>
        <p:nvSpPr>
          <p:cNvPr id="13" name="Text Placeholder 4">
            <a:extLst>
              <a:ext uri="{FF2B5EF4-FFF2-40B4-BE49-F238E27FC236}">
                <a16:creationId xmlns:a16="http://schemas.microsoft.com/office/drawing/2014/main" id="{DFAE29D2-B221-4A4B-9CE5-8B8301150D4F}"/>
              </a:ext>
            </a:extLst>
          </p:cNvPr>
          <p:cNvSpPr txBox="1">
            <a:spLocks/>
          </p:cNvSpPr>
          <p:nvPr/>
        </p:nvSpPr>
        <p:spPr>
          <a:xfrm>
            <a:off x="5120561" y="1158790"/>
            <a:ext cx="2333625" cy="598064"/>
          </a:xfrm>
          <a:prstGeom prst="rect">
            <a:avLst/>
          </a:prstGeom>
          <a:noFill/>
        </p:spPr>
        <p:txBody>
          <a:bodyPr wrap="square" lIns="146246" tIns="109684" rIns="146246" bIns="109684">
            <a:spAutoFit/>
          </a:bodyPr>
          <a:lstStyle>
            <a:lvl1pPr marL="0" marR="0" indent="0" algn="ctr" defTabSz="932742" rtl="0" eaLnBrk="1" fontAlgn="auto" latinLnBrk="0" hangingPunct="1">
              <a:lnSpc>
                <a:spcPct val="90000"/>
              </a:lnSpc>
              <a:spcBef>
                <a:spcPts val="0"/>
              </a:spcBef>
              <a:spcAft>
                <a:spcPts val="0"/>
              </a:spcAft>
              <a:buClrTx/>
              <a:buSzPct val="90000"/>
              <a:buFont typeface="Arial" pitchFamily="34" charset="0"/>
              <a:buNone/>
              <a:tabLst/>
              <a:defRPr lang="en-US" sz="3200" kern="1200" spc="0" baseline="0">
                <a:solidFill>
                  <a:schemeClr val="bg1"/>
                </a:solidFill>
                <a:latin typeface="Segoe UI Semibold" panose="020B0702040204020203" pitchFamily="34" charset="0"/>
                <a:ea typeface="+mn-ea"/>
                <a:cs typeface="Segoe UI Semibold" panose="020B0702040204020203" pitchFamily="34" charset="0"/>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3950">
              <a:lnSpc>
                <a:spcPct val="100000"/>
              </a:lnSpc>
              <a:buSzTx/>
              <a:defRPr/>
            </a:pPr>
            <a:r>
              <a:rPr lang="en-US" sz="2399" kern="0">
                <a:ln w="3175">
                  <a:noFill/>
                </a:ln>
                <a:solidFill>
                  <a:schemeClr val="tx2"/>
                </a:solidFill>
              </a:rPr>
              <a:t>cloud</a:t>
            </a:r>
          </a:p>
        </p:txBody>
      </p:sp>
      <p:sp>
        <p:nvSpPr>
          <p:cNvPr id="37" name="TextBox 36">
            <a:extLst>
              <a:ext uri="{FF2B5EF4-FFF2-40B4-BE49-F238E27FC236}">
                <a16:creationId xmlns:a16="http://schemas.microsoft.com/office/drawing/2014/main" id="{068EF449-6B82-4043-AED0-1FD7863F0B0D}"/>
              </a:ext>
            </a:extLst>
          </p:cNvPr>
          <p:cNvSpPr txBox="1"/>
          <p:nvPr/>
        </p:nvSpPr>
        <p:spPr>
          <a:xfrm>
            <a:off x="1910986" y="4026556"/>
            <a:ext cx="1926538" cy="1858674"/>
          </a:xfrm>
          <a:prstGeom prst="rect">
            <a:avLst/>
          </a:prstGeom>
          <a:noFill/>
        </p:spPr>
        <p:txBody>
          <a:bodyPr wrap="square" lIns="179161" tIns="143331" rIns="179161"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96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Connected Services</a:t>
            </a:r>
          </a:p>
          <a:p>
            <a:pPr lvl="0" algn="ctr" defTabSz="913950">
              <a:lnSpc>
                <a:spcPct val="90000"/>
              </a:lnSpc>
              <a:spcAft>
                <a:spcPts val="575"/>
              </a:spcAft>
              <a:defRPr/>
            </a:pPr>
            <a:r>
              <a:rPr lang="en-US" sz="1371">
                <a:solidFill>
                  <a:srgbClr val="1A1A1A"/>
                </a:solidFill>
                <a:latin typeface="Segoe UI" panose="020B0502040204020203" pitchFamily="34" charset="0"/>
                <a:cs typeface="Segoe UI" panose="020B0502040204020203" pitchFamily="34" charset="0"/>
              </a:rPr>
              <a:t>A new experience for easily discovering and extending your app with cloud services</a:t>
            </a:r>
          </a:p>
        </p:txBody>
      </p:sp>
      <p:sp>
        <p:nvSpPr>
          <p:cNvPr id="38" name="TextBox 37">
            <a:extLst>
              <a:ext uri="{FF2B5EF4-FFF2-40B4-BE49-F238E27FC236}">
                <a16:creationId xmlns:a16="http://schemas.microsoft.com/office/drawing/2014/main" id="{5F4265A4-E49D-4184-AF4F-DA769921BB58}"/>
              </a:ext>
            </a:extLst>
          </p:cNvPr>
          <p:cNvSpPr txBox="1"/>
          <p:nvPr/>
        </p:nvSpPr>
        <p:spPr>
          <a:xfrm>
            <a:off x="-118950" y="4026556"/>
            <a:ext cx="1926538" cy="1750439"/>
          </a:xfrm>
          <a:prstGeom prst="rect">
            <a:avLst/>
          </a:prstGeom>
          <a:noFill/>
        </p:spPr>
        <p:txBody>
          <a:bodyPr wrap="square" lIns="179161" tIns="143331" rIns="89606"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96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Seamless Azure Integration</a:t>
            </a:r>
          </a:p>
          <a:p>
            <a:pPr lvl="0" algn="ctr" defTabSz="913950">
              <a:lnSpc>
                <a:spcPct val="90000"/>
              </a:lnSpc>
              <a:spcAft>
                <a:spcPts val="575"/>
              </a:spcAft>
              <a:defRPr/>
            </a:pPr>
            <a:r>
              <a:rPr lang="en-US" sz="1371">
                <a:solidFill>
                  <a:srgbClr val="1A1A1A"/>
                </a:solidFill>
                <a:latin typeface="Segoe UI" panose="020B0502040204020203" pitchFamily="34" charset="0"/>
                <a:cs typeface="Segoe UI" panose="020B0502040204020203" pitchFamily="34" charset="0"/>
              </a:rPr>
              <a:t>Publish directly to Azure without leaving the IDE</a:t>
            </a:r>
          </a:p>
        </p:txBody>
      </p:sp>
      <p:sp>
        <p:nvSpPr>
          <p:cNvPr id="39" name="TextBox 38">
            <a:extLst>
              <a:ext uri="{FF2B5EF4-FFF2-40B4-BE49-F238E27FC236}">
                <a16:creationId xmlns:a16="http://schemas.microsoft.com/office/drawing/2014/main" id="{682DD656-D8D2-4332-8289-C0A314ED8D6F}"/>
              </a:ext>
            </a:extLst>
          </p:cNvPr>
          <p:cNvSpPr txBox="1"/>
          <p:nvPr/>
        </p:nvSpPr>
        <p:spPr>
          <a:xfrm>
            <a:off x="6159519" y="4026557"/>
            <a:ext cx="1942489" cy="2130158"/>
          </a:xfrm>
          <a:prstGeom prst="rect">
            <a:avLst/>
          </a:prstGeom>
          <a:noFill/>
        </p:spPr>
        <p:txBody>
          <a:bodyPr wrap="square" lIns="179161" tIns="143331" rIns="179161"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96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App Insights</a:t>
            </a:r>
            <a:r>
              <a:rPr kumimoji="0" lang="en-US" sz="1960" b="1" i="0" u="none" strike="noStrike" kern="1200" cap="none" spc="0" normalizeH="0" noProof="0">
                <a:ln>
                  <a:noFill/>
                </a:ln>
                <a:solidFill>
                  <a:srgbClr val="1A1A1A"/>
                </a:solidFill>
                <a:effectLst/>
                <a:uLnTx/>
                <a:uFillTx/>
                <a:latin typeface="Segoe UI" panose="020B0502040204020203" pitchFamily="34" charset="0"/>
                <a:ea typeface="+mn-ea"/>
                <a:cs typeface="Segoe UI" panose="020B0502040204020203" pitchFamily="34" charset="0"/>
              </a:rPr>
              <a:t> with Code Lens</a:t>
            </a:r>
            <a:endParaRPr kumimoji="0" lang="en-US" sz="196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a:p>
            <a:pPr lvl="0" algn="ctr" defTabSz="913950">
              <a:lnSpc>
                <a:spcPct val="90000"/>
              </a:lnSpc>
              <a:spcAft>
                <a:spcPts val="575"/>
              </a:spcAft>
              <a:defRPr/>
            </a:pPr>
            <a:r>
              <a:rPr lang="en-US" sz="1371">
                <a:solidFill>
                  <a:srgbClr val="1A1A1A"/>
                </a:solidFill>
                <a:latin typeface="Segoe UI" panose="020B0502040204020203" pitchFamily="34" charset="0"/>
                <a:cs typeface="Segoe UI" panose="020B0502040204020203" pitchFamily="34" charset="0"/>
              </a:rPr>
              <a:t>Get a 360° view of your app that includes availability, performance and user behavior</a:t>
            </a:r>
            <a:endParaRPr kumimoji="0" lang="en-US" sz="1371"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p:txBody>
      </p:sp>
      <p:sp>
        <p:nvSpPr>
          <p:cNvPr id="40" name="TextBox 39">
            <a:extLst>
              <a:ext uri="{FF2B5EF4-FFF2-40B4-BE49-F238E27FC236}">
                <a16:creationId xmlns:a16="http://schemas.microsoft.com/office/drawing/2014/main" id="{81480B4C-0F27-4487-A5EB-B4E881FE5E38}"/>
              </a:ext>
            </a:extLst>
          </p:cNvPr>
          <p:cNvSpPr txBox="1"/>
          <p:nvPr/>
        </p:nvSpPr>
        <p:spPr>
          <a:xfrm>
            <a:off x="4108268" y="4026556"/>
            <a:ext cx="1926538" cy="2338356"/>
          </a:xfrm>
          <a:prstGeom prst="rect">
            <a:avLst/>
          </a:prstGeom>
          <a:noFill/>
        </p:spPr>
        <p:txBody>
          <a:bodyPr wrap="square" lIns="179161" tIns="143331" rIns="179161"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lang="en-US" sz="1960" b="1">
                <a:solidFill>
                  <a:srgbClr val="1A1A1A"/>
                </a:solidFill>
                <a:latin typeface="Segoe UI" panose="020B0502040204020203" pitchFamily="34" charset="0"/>
                <a:cs typeface="Segoe UI" panose="020B0502040204020203" pitchFamily="34" charset="0"/>
              </a:rPr>
              <a:t>Container Tools</a:t>
            </a:r>
            <a:endParaRPr kumimoji="0" lang="en-US" sz="196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371"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Quickly </a:t>
            </a:r>
            <a:r>
              <a:rPr lang="en-US" sz="1371">
                <a:solidFill>
                  <a:srgbClr val="1A1A1A"/>
                </a:solidFill>
                <a:latin typeface="Segoe UI" panose="020B0502040204020203" pitchFamily="34" charset="0"/>
                <a:cs typeface="Segoe UI" panose="020B0502040204020203" pitchFamily="34" charset="0"/>
              </a:rPr>
              <a:t>a</a:t>
            </a:r>
            <a:r>
              <a:rPr kumimoji="0" lang="en-US" sz="1371"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dd Docker compose and container orchestrator support to your apps</a:t>
            </a:r>
          </a:p>
          <a:p>
            <a:pPr marL="0" marR="0" lvl="0" indent="0" algn="ctr" defTabSz="895601" rtl="0" eaLnBrk="1" fontAlgn="auto" latinLnBrk="0" hangingPunct="1">
              <a:lnSpc>
                <a:spcPct val="90000"/>
              </a:lnSpc>
              <a:spcBef>
                <a:spcPts val="0"/>
              </a:spcBef>
              <a:spcAft>
                <a:spcPts val="588"/>
              </a:spcAft>
              <a:buClrTx/>
              <a:buSzTx/>
              <a:buFontTx/>
              <a:buNone/>
              <a:tabLst/>
              <a:defRPr/>
            </a:pPr>
            <a:endParaRPr kumimoji="0" lang="en-US" sz="1537" b="0" i="0" u="none" strike="noStrike" kern="1200" cap="none" spc="0" normalizeH="0" baseline="0" noProof="0">
              <a:ln>
                <a:noFill/>
              </a:ln>
              <a:solidFill>
                <a:srgbClr val="1A1A1A"/>
              </a:solidFill>
              <a:effectLst/>
              <a:uLnTx/>
              <a:uFillTx/>
              <a:latin typeface="Segoe UI"/>
              <a:ea typeface="+mn-ea"/>
              <a:cs typeface="+mn-cs"/>
            </a:endParaRPr>
          </a:p>
        </p:txBody>
      </p:sp>
      <p:sp>
        <p:nvSpPr>
          <p:cNvPr id="41" name="TextBox 40">
            <a:extLst>
              <a:ext uri="{FF2B5EF4-FFF2-40B4-BE49-F238E27FC236}">
                <a16:creationId xmlns:a16="http://schemas.microsoft.com/office/drawing/2014/main" id="{FAB2C208-7DD0-498B-A7B3-019A241C3984}"/>
              </a:ext>
            </a:extLst>
          </p:cNvPr>
          <p:cNvSpPr txBox="1"/>
          <p:nvPr/>
        </p:nvSpPr>
        <p:spPr>
          <a:xfrm>
            <a:off x="10262024" y="4026556"/>
            <a:ext cx="1926538" cy="1858674"/>
          </a:xfrm>
          <a:prstGeom prst="rect">
            <a:avLst/>
          </a:prstGeom>
          <a:noFill/>
        </p:spPr>
        <p:txBody>
          <a:bodyPr wrap="square" lIns="179161" tIns="143331" rIns="179161"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96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Snapshot Debugging</a:t>
            </a:r>
            <a:endParaRPr kumimoji="0" lang="en-US" sz="2306" b="1" i="0" u="none" strike="noStrike" kern="1200" cap="none" spc="0" normalizeH="0" baseline="0" noProof="0">
              <a:ln>
                <a:noFill/>
              </a:ln>
              <a:solidFill>
                <a:srgbClr val="1A1A1A"/>
              </a:solidFill>
              <a:effectLst/>
              <a:uLnTx/>
              <a:uFillTx/>
              <a:latin typeface="Segoe UI Semilight" panose="020B0402040204020203" pitchFamily="34" charset="0"/>
              <a:ea typeface="+mn-ea"/>
              <a:cs typeface="Segoe UI Semilight" panose="020B0402040204020203" pitchFamily="34" charset="0"/>
            </a:endParaRPr>
          </a:p>
          <a:p>
            <a:pPr lvl="0" algn="ctr" defTabSz="895601">
              <a:lnSpc>
                <a:spcPct val="90000"/>
              </a:lnSpc>
              <a:spcAft>
                <a:spcPts val="588"/>
              </a:spcAft>
              <a:defRPr/>
            </a:pPr>
            <a:r>
              <a:rPr lang="en-US" sz="1371">
                <a:solidFill>
                  <a:srgbClr val="1A1A1A"/>
                </a:solidFill>
                <a:latin typeface="Segoe UI" panose="020B0502040204020203" pitchFamily="34" charset="0"/>
                <a:cs typeface="Segoe UI" panose="020B0502040204020203" pitchFamily="34" charset="0"/>
              </a:rPr>
              <a:t>Production debugging your cloud apps has never been so simple</a:t>
            </a:r>
          </a:p>
        </p:txBody>
      </p:sp>
      <p:sp>
        <p:nvSpPr>
          <p:cNvPr id="42" name="TextBox 41">
            <a:extLst>
              <a:ext uri="{FF2B5EF4-FFF2-40B4-BE49-F238E27FC236}">
                <a16:creationId xmlns:a16="http://schemas.microsoft.com/office/drawing/2014/main" id="{007AEA8F-7422-4814-A8D6-FD4DFBF74FFB}"/>
              </a:ext>
            </a:extLst>
          </p:cNvPr>
          <p:cNvSpPr txBox="1"/>
          <p:nvPr/>
        </p:nvSpPr>
        <p:spPr>
          <a:xfrm>
            <a:off x="8210772" y="4026557"/>
            <a:ext cx="1926538" cy="2048533"/>
          </a:xfrm>
          <a:prstGeom prst="rect">
            <a:avLst/>
          </a:prstGeom>
          <a:noFill/>
        </p:spPr>
        <p:txBody>
          <a:bodyPr wrap="square" lIns="179161" tIns="143331" rIns="179161"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96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Azure Functions</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371"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Get started quickly with serverless </a:t>
            </a:r>
            <a:r>
              <a:rPr kumimoji="0" lang="en-US" sz="1371" b="0" i="0" u="none" strike="noStrike" kern="1200" cap="none" spc="0" normalizeH="0" noProof="0">
                <a:ln>
                  <a:noFill/>
                </a:ln>
                <a:solidFill>
                  <a:srgbClr val="1A1A1A"/>
                </a:solidFill>
                <a:effectLst/>
                <a:uLnTx/>
                <a:uFillTx/>
                <a:latin typeface="Segoe UI" panose="020B0502040204020203" pitchFamily="34" charset="0"/>
                <a:ea typeface="+mn-ea"/>
                <a:cs typeface="Segoe UI" panose="020B0502040204020203" pitchFamily="34" charset="0"/>
              </a:rPr>
              <a:t>using templates and tools for development and debugging</a:t>
            </a:r>
            <a:endParaRPr kumimoji="0" lang="en-US" sz="1371"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p:txBody>
      </p:sp>
      <p:pic>
        <p:nvPicPr>
          <p:cNvPr id="61" name="Picture 60">
            <a:extLst>
              <a:ext uri="{FF2B5EF4-FFF2-40B4-BE49-F238E27FC236}">
                <a16:creationId xmlns:a16="http://schemas.microsoft.com/office/drawing/2014/main" id="{FDFF26AD-174E-47B1-8988-AABBB1AC616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62693" y="2516287"/>
            <a:ext cx="2057013" cy="1252320"/>
          </a:xfrm>
          <a:prstGeom prst="rect">
            <a:avLst/>
          </a:prstGeom>
        </p:spPr>
      </p:pic>
      <p:pic>
        <p:nvPicPr>
          <p:cNvPr id="62" name="Picture 61">
            <a:extLst>
              <a:ext uri="{FF2B5EF4-FFF2-40B4-BE49-F238E27FC236}">
                <a16:creationId xmlns:a16="http://schemas.microsoft.com/office/drawing/2014/main" id="{B88A77A3-BB0E-42F1-9768-3CC561452A7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237" y="2431507"/>
            <a:ext cx="1589527" cy="1458378"/>
          </a:xfrm>
          <a:prstGeom prst="rect">
            <a:avLst/>
          </a:prstGeom>
        </p:spPr>
      </p:pic>
      <p:pic>
        <p:nvPicPr>
          <p:cNvPr id="63" name="Picture 62">
            <a:extLst>
              <a:ext uri="{FF2B5EF4-FFF2-40B4-BE49-F238E27FC236}">
                <a16:creationId xmlns:a16="http://schemas.microsoft.com/office/drawing/2014/main" id="{CB8F257A-0F49-44A9-87EA-95809D5CD9E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97243" y="2431507"/>
            <a:ext cx="1851092" cy="1388990"/>
          </a:xfrm>
          <a:prstGeom prst="rect">
            <a:avLst/>
          </a:prstGeom>
        </p:spPr>
      </p:pic>
      <p:pic>
        <p:nvPicPr>
          <p:cNvPr id="64" name="Picture 63">
            <a:extLst>
              <a:ext uri="{FF2B5EF4-FFF2-40B4-BE49-F238E27FC236}">
                <a16:creationId xmlns:a16="http://schemas.microsoft.com/office/drawing/2014/main" id="{90B1D69D-7AFE-47AE-AFC8-EA2B5107BAC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212297" y="2289925"/>
            <a:ext cx="1926538" cy="1672154"/>
          </a:xfrm>
          <a:prstGeom prst="rect">
            <a:avLst/>
          </a:prstGeom>
        </p:spPr>
      </p:pic>
      <p:pic>
        <p:nvPicPr>
          <p:cNvPr id="66" name="Picture 65">
            <a:extLst>
              <a:ext uri="{FF2B5EF4-FFF2-40B4-BE49-F238E27FC236}">
                <a16:creationId xmlns:a16="http://schemas.microsoft.com/office/drawing/2014/main" id="{F4F71EDC-003A-458D-B95B-62D550E5D9AC}"/>
              </a:ext>
            </a:extLst>
          </p:cNvPr>
          <p:cNvPicPr>
            <a:picLocks noChangeAspect="1"/>
          </p:cNvPicPr>
          <p:nvPr/>
        </p:nvPicPr>
        <p:blipFill>
          <a:blip r:embed="rId8"/>
          <a:stretch>
            <a:fillRect/>
          </a:stretch>
        </p:blipFill>
        <p:spPr>
          <a:xfrm>
            <a:off x="4058914" y="2337172"/>
            <a:ext cx="1926538" cy="1556623"/>
          </a:xfrm>
          <a:prstGeom prst="rect">
            <a:avLst/>
          </a:prstGeom>
        </p:spPr>
      </p:pic>
      <p:pic>
        <p:nvPicPr>
          <p:cNvPr id="67" name="Picture 66">
            <a:extLst>
              <a:ext uri="{FF2B5EF4-FFF2-40B4-BE49-F238E27FC236}">
                <a16:creationId xmlns:a16="http://schemas.microsoft.com/office/drawing/2014/main" id="{8A957AAA-96A4-4394-859E-A5A680A86953}"/>
              </a:ext>
            </a:extLst>
          </p:cNvPr>
          <p:cNvPicPr>
            <a:picLocks noChangeAspect="1"/>
          </p:cNvPicPr>
          <p:nvPr/>
        </p:nvPicPr>
        <p:blipFill>
          <a:blip r:embed="rId9"/>
          <a:stretch>
            <a:fillRect/>
          </a:stretch>
        </p:blipFill>
        <p:spPr>
          <a:xfrm>
            <a:off x="8260126" y="2464654"/>
            <a:ext cx="1783941" cy="1240589"/>
          </a:xfrm>
          <a:prstGeom prst="rect">
            <a:avLst/>
          </a:prstGeom>
        </p:spPr>
      </p:pic>
    </p:spTree>
    <p:extLst>
      <p:ext uri="{BB962C8B-B14F-4D97-AF65-F5344CB8AC3E}">
        <p14:creationId xmlns:p14="http://schemas.microsoft.com/office/powerpoint/2010/main" val="308547219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61"/>
                                        </p:tgtEl>
                                        <p:attrNameLst>
                                          <p:attrName>style.visibility</p:attrName>
                                        </p:attrNameLst>
                                      </p:cBhvr>
                                      <p:to>
                                        <p:strVal val="visible"/>
                                      </p:to>
                                    </p:set>
                                    <p:anim calcmode="lin" valueType="num">
                                      <p:cBhvr>
                                        <p:cTn id="7" dur="500" fill="hold"/>
                                        <p:tgtEl>
                                          <p:spTgt spid="61"/>
                                        </p:tgtEl>
                                        <p:attrNameLst>
                                          <p:attrName>ppt_w</p:attrName>
                                        </p:attrNameLst>
                                      </p:cBhvr>
                                      <p:tavLst>
                                        <p:tav tm="0">
                                          <p:val>
                                            <p:fltVal val="0"/>
                                          </p:val>
                                        </p:tav>
                                        <p:tav tm="100000">
                                          <p:val>
                                            <p:strVal val="#ppt_w"/>
                                          </p:val>
                                        </p:tav>
                                      </p:tavLst>
                                    </p:anim>
                                    <p:anim calcmode="lin" valueType="num">
                                      <p:cBhvr>
                                        <p:cTn id="8" dur="500" fill="hold"/>
                                        <p:tgtEl>
                                          <p:spTgt spid="61"/>
                                        </p:tgtEl>
                                        <p:attrNameLst>
                                          <p:attrName>ppt_h</p:attrName>
                                        </p:attrNameLst>
                                      </p:cBhvr>
                                      <p:tavLst>
                                        <p:tav tm="0">
                                          <p:val>
                                            <p:fltVal val="0"/>
                                          </p:val>
                                        </p:tav>
                                        <p:tav tm="100000">
                                          <p:val>
                                            <p:strVal val="#ppt_h"/>
                                          </p:val>
                                        </p:tav>
                                      </p:tavLst>
                                    </p:anim>
                                    <p:animEffect transition="in" filter="fade">
                                      <p:cBhvr>
                                        <p:cTn id="9" dur="500"/>
                                        <p:tgtEl>
                                          <p:spTgt spid="61"/>
                                        </p:tgtEl>
                                      </p:cBhvr>
                                    </p:animEffect>
                                  </p:childTnLst>
                                </p:cTn>
                              </p:par>
                              <p:par>
                                <p:cTn id="10" presetID="53" presetClass="entr" presetSubtype="16" fill="hold" nodeType="withEffect">
                                  <p:stCondLst>
                                    <p:cond delay="0"/>
                                  </p:stCondLst>
                                  <p:childTnLst>
                                    <p:set>
                                      <p:cBhvr>
                                        <p:cTn id="11" dur="1" fill="hold">
                                          <p:stCondLst>
                                            <p:cond delay="0"/>
                                          </p:stCondLst>
                                        </p:cTn>
                                        <p:tgtEl>
                                          <p:spTgt spid="62"/>
                                        </p:tgtEl>
                                        <p:attrNameLst>
                                          <p:attrName>style.visibility</p:attrName>
                                        </p:attrNameLst>
                                      </p:cBhvr>
                                      <p:to>
                                        <p:strVal val="visible"/>
                                      </p:to>
                                    </p:set>
                                    <p:anim calcmode="lin" valueType="num">
                                      <p:cBhvr>
                                        <p:cTn id="12" dur="500" fill="hold"/>
                                        <p:tgtEl>
                                          <p:spTgt spid="62"/>
                                        </p:tgtEl>
                                        <p:attrNameLst>
                                          <p:attrName>ppt_w</p:attrName>
                                        </p:attrNameLst>
                                      </p:cBhvr>
                                      <p:tavLst>
                                        <p:tav tm="0">
                                          <p:val>
                                            <p:fltVal val="0"/>
                                          </p:val>
                                        </p:tav>
                                        <p:tav tm="100000">
                                          <p:val>
                                            <p:strVal val="#ppt_w"/>
                                          </p:val>
                                        </p:tav>
                                      </p:tavLst>
                                    </p:anim>
                                    <p:anim calcmode="lin" valueType="num">
                                      <p:cBhvr>
                                        <p:cTn id="13" dur="500" fill="hold"/>
                                        <p:tgtEl>
                                          <p:spTgt spid="62"/>
                                        </p:tgtEl>
                                        <p:attrNameLst>
                                          <p:attrName>ppt_h</p:attrName>
                                        </p:attrNameLst>
                                      </p:cBhvr>
                                      <p:tavLst>
                                        <p:tav tm="0">
                                          <p:val>
                                            <p:fltVal val="0"/>
                                          </p:val>
                                        </p:tav>
                                        <p:tav tm="100000">
                                          <p:val>
                                            <p:strVal val="#ppt_h"/>
                                          </p:val>
                                        </p:tav>
                                      </p:tavLst>
                                    </p:anim>
                                    <p:animEffect transition="in" filter="fade">
                                      <p:cBhvr>
                                        <p:cTn id="14" dur="500"/>
                                        <p:tgtEl>
                                          <p:spTgt spid="62"/>
                                        </p:tgtEl>
                                      </p:cBhvr>
                                    </p:animEffect>
                                  </p:childTnLst>
                                </p:cTn>
                              </p:par>
                              <p:par>
                                <p:cTn id="15" presetID="53" presetClass="entr" presetSubtype="16" fill="hold" nodeType="withEffect">
                                  <p:stCondLst>
                                    <p:cond delay="0"/>
                                  </p:stCondLst>
                                  <p:childTnLst>
                                    <p:set>
                                      <p:cBhvr>
                                        <p:cTn id="16" dur="1" fill="hold">
                                          <p:stCondLst>
                                            <p:cond delay="0"/>
                                          </p:stCondLst>
                                        </p:cTn>
                                        <p:tgtEl>
                                          <p:spTgt spid="66"/>
                                        </p:tgtEl>
                                        <p:attrNameLst>
                                          <p:attrName>style.visibility</p:attrName>
                                        </p:attrNameLst>
                                      </p:cBhvr>
                                      <p:to>
                                        <p:strVal val="visible"/>
                                      </p:to>
                                    </p:set>
                                    <p:anim calcmode="lin" valueType="num">
                                      <p:cBhvr>
                                        <p:cTn id="17" dur="500" fill="hold"/>
                                        <p:tgtEl>
                                          <p:spTgt spid="66"/>
                                        </p:tgtEl>
                                        <p:attrNameLst>
                                          <p:attrName>ppt_w</p:attrName>
                                        </p:attrNameLst>
                                      </p:cBhvr>
                                      <p:tavLst>
                                        <p:tav tm="0">
                                          <p:val>
                                            <p:fltVal val="0"/>
                                          </p:val>
                                        </p:tav>
                                        <p:tav tm="100000">
                                          <p:val>
                                            <p:strVal val="#ppt_w"/>
                                          </p:val>
                                        </p:tav>
                                      </p:tavLst>
                                    </p:anim>
                                    <p:anim calcmode="lin" valueType="num">
                                      <p:cBhvr>
                                        <p:cTn id="18" dur="500" fill="hold"/>
                                        <p:tgtEl>
                                          <p:spTgt spid="66"/>
                                        </p:tgtEl>
                                        <p:attrNameLst>
                                          <p:attrName>ppt_h</p:attrName>
                                        </p:attrNameLst>
                                      </p:cBhvr>
                                      <p:tavLst>
                                        <p:tav tm="0">
                                          <p:val>
                                            <p:fltVal val="0"/>
                                          </p:val>
                                        </p:tav>
                                        <p:tav tm="100000">
                                          <p:val>
                                            <p:strVal val="#ppt_h"/>
                                          </p:val>
                                        </p:tav>
                                      </p:tavLst>
                                    </p:anim>
                                    <p:animEffect transition="in" filter="fade">
                                      <p:cBhvr>
                                        <p:cTn id="19" dur="500"/>
                                        <p:tgtEl>
                                          <p:spTgt spid="66"/>
                                        </p:tgtEl>
                                      </p:cBhvr>
                                    </p:animEffect>
                                  </p:childTnLst>
                                </p:cTn>
                              </p:par>
                              <p:par>
                                <p:cTn id="20" presetID="53" presetClass="entr" presetSubtype="16" fill="hold" nodeType="withEffect">
                                  <p:stCondLst>
                                    <p:cond delay="0"/>
                                  </p:stCondLst>
                                  <p:childTnLst>
                                    <p:set>
                                      <p:cBhvr>
                                        <p:cTn id="21" dur="1" fill="hold">
                                          <p:stCondLst>
                                            <p:cond delay="0"/>
                                          </p:stCondLst>
                                        </p:cTn>
                                        <p:tgtEl>
                                          <p:spTgt spid="63"/>
                                        </p:tgtEl>
                                        <p:attrNameLst>
                                          <p:attrName>style.visibility</p:attrName>
                                        </p:attrNameLst>
                                      </p:cBhvr>
                                      <p:to>
                                        <p:strVal val="visible"/>
                                      </p:to>
                                    </p:set>
                                    <p:anim calcmode="lin" valueType="num">
                                      <p:cBhvr>
                                        <p:cTn id="22" dur="500" fill="hold"/>
                                        <p:tgtEl>
                                          <p:spTgt spid="63"/>
                                        </p:tgtEl>
                                        <p:attrNameLst>
                                          <p:attrName>ppt_w</p:attrName>
                                        </p:attrNameLst>
                                      </p:cBhvr>
                                      <p:tavLst>
                                        <p:tav tm="0">
                                          <p:val>
                                            <p:fltVal val="0"/>
                                          </p:val>
                                        </p:tav>
                                        <p:tav tm="100000">
                                          <p:val>
                                            <p:strVal val="#ppt_w"/>
                                          </p:val>
                                        </p:tav>
                                      </p:tavLst>
                                    </p:anim>
                                    <p:anim calcmode="lin" valueType="num">
                                      <p:cBhvr>
                                        <p:cTn id="23" dur="500" fill="hold"/>
                                        <p:tgtEl>
                                          <p:spTgt spid="63"/>
                                        </p:tgtEl>
                                        <p:attrNameLst>
                                          <p:attrName>ppt_h</p:attrName>
                                        </p:attrNameLst>
                                      </p:cBhvr>
                                      <p:tavLst>
                                        <p:tav tm="0">
                                          <p:val>
                                            <p:fltVal val="0"/>
                                          </p:val>
                                        </p:tav>
                                        <p:tav tm="100000">
                                          <p:val>
                                            <p:strVal val="#ppt_h"/>
                                          </p:val>
                                        </p:tav>
                                      </p:tavLst>
                                    </p:anim>
                                    <p:animEffect transition="in" filter="fade">
                                      <p:cBhvr>
                                        <p:cTn id="24" dur="500"/>
                                        <p:tgtEl>
                                          <p:spTgt spid="63"/>
                                        </p:tgtEl>
                                      </p:cBhvr>
                                    </p:animEffect>
                                  </p:childTnLst>
                                </p:cTn>
                              </p:par>
                              <p:par>
                                <p:cTn id="25" presetID="53" presetClass="entr" presetSubtype="16" fill="hold" nodeType="withEffect">
                                  <p:stCondLst>
                                    <p:cond delay="0"/>
                                  </p:stCondLst>
                                  <p:childTnLst>
                                    <p:set>
                                      <p:cBhvr>
                                        <p:cTn id="26" dur="1" fill="hold">
                                          <p:stCondLst>
                                            <p:cond delay="0"/>
                                          </p:stCondLst>
                                        </p:cTn>
                                        <p:tgtEl>
                                          <p:spTgt spid="67"/>
                                        </p:tgtEl>
                                        <p:attrNameLst>
                                          <p:attrName>style.visibility</p:attrName>
                                        </p:attrNameLst>
                                      </p:cBhvr>
                                      <p:to>
                                        <p:strVal val="visible"/>
                                      </p:to>
                                    </p:set>
                                    <p:anim calcmode="lin" valueType="num">
                                      <p:cBhvr>
                                        <p:cTn id="27" dur="500" fill="hold"/>
                                        <p:tgtEl>
                                          <p:spTgt spid="67"/>
                                        </p:tgtEl>
                                        <p:attrNameLst>
                                          <p:attrName>ppt_w</p:attrName>
                                        </p:attrNameLst>
                                      </p:cBhvr>
                                      <p:tavLst>
                                        <p:tav tm="0">
                                          <p:val>
                                            <p:fltVal val="0"/>
                                          </p:val>
                                        </p:tav>
                                        <p:tav tm="100000">
                                          <p:val>
                                            <p:strVal val="#ppt_w"/>
                                          </p:val>
                                        </p:tav>
                                      </p:tavLst>
                                    </p:anim>
                                    <p:anim calcmode="lin" valueType="num">
                                      <p:cBhvr>
                                        <p:cTn id="28" dur="500" fill="hold"/>
                                        <p:tgtEl>
                                          <p:spTgt spid="67"/>
                                        </p:tgtEl>
                                        <p:attrNameLst>
                                          <p:attrName>ppt_h</p:attrName>
                                        </p:attrNameLst>
                                      </p:cBhvr>
                                      <p:tavLst>
                                        <p:tav tm="0">
                                          <p:val>
                                            <p:fltVal val="0"/>
                                          </p:val>
                                        </p:tav>
                                        <p:tav tm="100000">
                                          <p:val>
                                            <p:strVal val="#ppt_h"/>
                                          </p:val>
                                        </p:tav>
                                      </p:tavLst>
                                    </p:anim>
                                    <p:animEffect transition="in" filter="fade">
                                      <p:cBhvr>
                                        <p:cTn id="29" dur="500"/>
                                        <p:tgtEl>
                                          <p:spTgt spid="67"/>
                                        </p:tgtEl>
                                      </p:cBhvr>
                                    </p:animEffect>
                                  </p:childTnLst>
                                </p:cTn>
                              </p:par>
                              <p:par>
                                <p:cTn id="30" presetID="53" presetClass="entr" presetSubtype="16" fill="hold" nodeType="withEffect">
                                  <p:stCondLst>
                                    <p:cond delay="0"/>
                                  </p:stCondLst>
                                  <p:childTnLst>
                                    <p:set>
                                      <p:cBhvr>
                                        <p:cTn id="31" dur="1" fill="hold">
                                          <p:stCondLst>
                                            <p:cond delay="0"/>
                                          </p:stCondLst>
                                        </p:cTn>
                                        <p:tgtEl>
                                          <p:spTgt spid="64"/>
                                        </p:tgtEl>
                                        <p:attrNameLst>
                                          <p:attrName>style.visibility</p:attrName>
                                        </p:attrNameLst>
                                      </p:cBhvr>
                                      <p:to>
                                        <p:strVal val="visible"/>
                                      </p:to>
                                    </p:set>
                                    <p:anim calcmode="lin" valueType="num">
                                      <p:cBhvr>
                                        <p:cTn id="32" dur="500" fill="hold"/>
                                        <p:tgtEl>
                                          <p:spTgt spid="64"/>
                                        </p:tgtEl>
                                        <p:attrNameLst>
                                          <p:attrName>ppt_w</p:attrName>
                                        </p:attrNameLst>
                                      </p:cBhvr>
                                      <p:tavLst>
                                        <p:tav tm="0">
                                          <p:val>
                                            <p:fltVal val="0"/>
                                          </p:val>
                                        </p:tav>
                                        <p:tav tm="100000">
                                          <p:val>
                                            <p:strVal val="#ppt_w"/>
                                          </p:val>
                                        </p:tav>
                                      </p:tavLst>
                                    </p:anim>
                                    <p:anim calcmode="lin" valueType="num">
                                      <p:cBhvr>
                                        <p:cTn id="33" dur="500" fill="hold"/>
                                        <p:tgtEl>
                                          <p:spTgt spid="64"/>
                                        </p:tgtEl>
                                        <p:attrNameLst>
                                          <p:attrName>ppt_h</p:attrName>
                                        </p:attrNameLst>
                                      </p:cBhvr>
                                      <p:tavLst>
                                        <p:tav tm="0">
                                          <p:val>
                                            <p:fltVal val="0"/>
                                          </p:val>
                                        </p:tav>
                                        <p:tav tm="100000">
                                          <p:val>
                                            <p:strVal val="#ppt_h"/>
                                          </p:val>
                                        </p:tav>
                                      </p:tavLst>
                                    </p:anim>
                                    <p:animEffect transition="in" filter="fade">
                                      <p:cBhvr>
                                        <p:cTn id="34" dur="500"/>
                                        <p:tgtEl>
                                          <p:spTgt spid="64"/>
                                        </p:tgtEl>
                                      </p:cBhvr>
                                    </p:animEffect>
                                  </p:childTnLst>
                                </p:cTn>
                              </p:par>
                            </p:childTnLst>
                          </p:cTn>
                        </p:par>
                        <p:par>
                          <p:cTn id="35" fill="hold">
                            <p:stCondLst>
                              <p:cond delay="500"/>
                            </p:stCondLst>
                            <p:childTnLst>
                              <p:par>
                                <p:cTn id="36" presetID="42" presetClass="entr" presetSubtype="0" fill="hold" grpId="0" nodeType="afterEffect">
                                  <p:stCondLst>
                                    <p:cond delay="0"/>
                                  </p:stCondLst>
                                  <p:childTnLst>
                                    <p:set>
                                      <p:cBhvr>
                                        <p:cTn id="37" dur="1" fill="hold">
                                          <p:stCondLst>
                                            <p:cond delay="0"/>
                                          </p:stCondLst>
                                        </p:cTn>
                                        <p:tgtEl>
                                          <p:spTgt spid="37"/>
                                        </p:tgtEl>
                                        <p:attrNameLst>
                                          <p:attrName>style.visibility</p:attrName>
                                        </p:attrNameLst>
                                      </p:cBhvr>
                                      <p:to>
                                        <p:strVal val="visible"/>
                                      </p:to>
                                    </p:set>
                                    <p:animEffect transition="in" filter="fade">
                                      <p:cBhvr>
                                        <p:cTn id="38" dur="500"/>
                                        <p:tgtEl>
                                          <p:spTgt spid="37"/>
                                        </p:tgtEl>
                                      </p:cBhvr>
                                    </p:animEffect>
                                    <p:anim calcmode="lin" valueType="num">
                                      <p:cBhvr>
                                        <p:cTn id="39" dur="500" fill="hold"/>
                                        <p:tgtEl>
                                          <p:spTgt spid="37"/>
                                        </p:tgtEl>
                                        <p:attrNameLst>
                                          <p:attrName>ppt_x</p:attrName>
                                        </p:attrNameLst>
                                      </p:cBhvr>
                                      <p:tavLst>
                                        <p:tav tm="0">
                                          <p:val>
                                            <p:strVal val="#ppt_x"/>
                                          </p:val>
                                        </p:tav>
                                        <p:tav tm="100000">
                                          <p:val>
                                            <p:strVal val="#ppt_x"/>
                                          </p:val>
                                        </p:tav>
                                      </p:tavLst>
                                    </p:anim>
                                    <p:anim calcmode="lin" valueType="num">
                                      <p:cBhvr>
                                        <p:cTn id="40" dur="500" fill="hold"/>
                                        <p:tgtEl>
                                          <p:spTgt spid="37"/>
                                        </p:tgtEl>
                                        <p:attrNameLst>
                                          <p:attrName>ppt_y</p:attrName>
                                        </p:attrNameLst>
                                      </p:cBhvr>
                                      <p:tavLst>
                                        <p:tav tm="0">
                                          <p:val>
                                            <p:strVal val="#ppt_y+.1"/>
                                          </p:val>
                                        </p:tav>
                                        <p:tav tm="100000">
                                          <p:val>
                                            <p:strVal val="#ppt_y"/>
                                          </p:val>
                                        </p:tav>
                                      </p:tavLst>
                                    </p:anim>
                                  </p:childTnLst>
                                </p:cTn>
                              </p:par>
                              <p:par>
                                <p:cTn id="41" presetID="42" presetClass="entr" presetSubtype="0" fill="hold" grpId="0" nodeType="withEffect">
                                  <p:stCondLst>
                                    <p:cond delay="0"/>
                                  </p:stCondLst>
                                  <p:childTnLst>
                                    <p:set>
                                      <p:cBhvr>
                                        <p:cTn id="42" dur="1" fill="hold">
                                          <p:stCondLst>
                                            <p:cond delay="0"/>
                                          </p:stCondLst>
                                        </p:cTn>
                                        <p:tgtEl>
                                          <p:spTgt spid="38"/>
                                        </p:tgtEl>
                                        <p:attrNameLst>
                                          <p:attrName>style.visibility</p:attrName>
                                        </p:attrNameLst>
                                      </p:cBhvr>
                                      <p:to>
                                        <p:strVal val="visible"/>
                                      </p:to>
                                    </p:set>
                                    <p:animEffect transition="in" filter="fade">
                                      <p:cBhvr>
                                        <p:cTn id="43" dur="500"/>
                                        <p:tgtEl>
                                          <p:spTgt spid="38"/>
                                        </p:tgtEl>
                                      </p:cBhvr>
                                    </p:animEffect>
                                    <p:anim calcmode="lin" valueType="num">
                                      <p:cBhvr>
                                        <p:cTn id="44" dur="500" fill="hold"/>
                                        <p:tgtEl>
                                          <p:spTgt spid="38"/>
                                        </p:tgtEl>
                                        <p:attrNameLst>
                                          <p:attrName>ppt_x</p:attrName>
                                        </p:attrNameLst>
                                      </p:cBhvr>
                                      <p:tavLst>
                                        <p:tav tm="0">
                                          <p:val>
                                            <p:strVal val="#ppt_x"/>
                                          </p:val>
                                        </p:tav>
                                        <p:tav tm="100000">
                                          <p:val>
                                            <p:strVal val="#ppt_x"/>
                                          </p:val>
                                        </p:tav>
                                      </p:tavLst>
                                    </p:anim>
                                    <p:anim calcmode="lin" valueType="num">
                                      <p:cBhvr>
                                        <p:cTn id="45" dur="500" fill="hold"/>
                                        <p:tgtEl>
                                          <p:spTgt spid="38"/>
                                        </p:tgtEl>
                                        <p:attrNameLst>
                                          <p:attrName>ppt_y</p:attrName>
                                        </p:attrNameLst>
                                      </p:cBhvr>
                                      <p:tavLst>
                                        <p:tav tm="0">
                                          <p:val>
                                            <p:strVal val="#ppt_y+.1"/>
                                          </p:val>
                                        </p:tav>
                                        <p:tav tm="100000">
                                          <p:val>
                                            <p:strVal val="#ppt_y"/>
                                          </p:val>
                                        </p:tav>
                                      </p:tavLst>
                                    </p:anim>
                                  </p:childTnLst>
                                </p:cTn>
                              </p:par>
                              <p:par>
                                <p:cTn id="46" presetID="42" presetClass="entr" presetSubtype="0" fill="hold" grpId="0" nodeType="withEffect">
                                  <p:stCondLst>
                                    <p:cond delay="0"/>
                                  </p:stCondLst>
                                  <p:childTnLst>
                                    <p:set>
                                      <p:cBhvr>
                                        <p:cTn id="47" dur="1" fill="hold">
                                          <p:stCondLst>
                                            <p:cond delay="0"/>
                                          </p:stCondLst>
                                        </p:cTn>
                                        <p:tgtEl>
                                          <p:spTgt spid="40"/>
                                        </p:tgtEl>
                                        <p:attrNameLst>
                                          <p:attrName>style.visibility</p:attrName>
                                        </p:attrNameLst>
                                      </p:cBhvr>
                                      <p:to>
                                        <p:strVal val="visible"/>
                                      </p:to>
                                    </p:set>
                                    <p:animEffect transition="in" filter="fade">
                                      <p:cBhvr>
                                        <p:cTn id="48" dur="500"/>
                                        <p:tgtEl>
                                          <p:spTgt spid="40"/>
                                        </p:tgtEl>
                                      </p:cBhvr>
                                    </p:animEffect>
                                    <p:anim calcmode="lin" valueType="num">
                                      <p:cBhvr>
                                        <p:cTn id="49" dur="500" fill="hold"/>
                                        <p:tgtEl>
                                          <p:spTgt spid="40"/>
                                        </p:tgtEl>
                                        <p:attrNameLst>
                                          <p:attrName>ppt_x</p:attrName>
                                        </p:attrNameLst>
                                      </p:cBhvr>
                                      <p:tavLst>
                                        <p:tav tm="0">
                                          <p:val>
                                            <p:strVal val="#ppt_x"/>
                                          </p:val>
                                        </p:tav>
                                        <p:tav tm="100000">
                                          <p:val>
                                            <p:strVal val="#ppt_x"/>
                                          </p:val>
                                        </p:tav>
                                      </p:tavLst>
                                    </p:anim>
                                    <p:anim calcmode="lin" valueType="num">
                                      <p:cBhvr>
                                        <p:cTn id="50" dur="500" fill="hold"/>
                                        <p:tgtEl>
                                          <p:spTgt spid="40"/>
                                        </p:tgtEl>
                                        <p:attrNameLst>
                                          <p:attrName>ppt_y</p:attrName>
                                        </p:attrNameLst>
                                      </p:cBhvr>
                                      <p:tavLst>
                                        <p:tav tm="0">
                                          <p:val>
                                            <p:strVal val="#ppt_y+.1"/>
                                          </p:val>
                                        </p:tav>
                                        <p:tav tm="100000">
                                          <p:val>
                                            <p:strVal val="#ppt_y"/>
                                          </p:val>
                                        </p:tav>
                                      </p:tavLst>
                                    </p:anim>
                                  </p:childTnLst>
                                </p:cTn>
                              </p:par>
                              <p:par>
                                <p:cTn id="51" presetID="42" presetClass="entr" presetSubtype="0" fill="hold" grpId="0" nodeType="withEffect">
                                  <p:stCondLst>
                                    <p:cond delay="0"/>
                                  </p:stCondLst>
                                  <p:childTnLst>
                                    <p:set>
                                      <p:cBhvr>
                                        <p:cTn id="52" dur="1" fill="hold">
                                          <p:stCondLst>
                                            <p:cond delay="0"/>
                                          </p:stCondLst>
                                        </p:cTn>
                                        <p:tgtEl>
                                          <p:spTgt spid="39"/>
                                        </p:tgtEl>
                                        <p:attrNameLst>
                                          <p:attrName>style.visibility</p:attrName>
                                        </p:attrNameLst>
                                      </p:cBhvr>
                                      <p:to>
                                        <p:strVal val="visible"/>
                                      </p:to>
                                    </p:set>
                                    <p:animEffect transition="in" filter="fade">
                                      <p:cBhvr>
                                        <p:cTn id="53" dur="500"/>
                                        <p:tgtEl>
                                          <p:spTgt spid="39"/>
                                        </p:tgtEl>
                                      </p:cBhvr>
                                    </p:animEffect>
                                    <p:anim calcmode="lin" valueType="num">
                                      <p:cBhvr>
                                        <p:cTn id="54" dur="500" fill="hold"/>
                                        <p:tgtEl>
                                          <p:spTgt spid="39"/>
                                        </p:tgtEl>
                                        <p:attrNameLst>
                                          <p:attrName>ppt_x</p:attrName>
                                        </p:attrNameLst>
                                      </p:cBhvr>
                                      <p:tavLst>
                                        <p:tav tm="0">
                                          <p:val>
                                            <p:strVal val="#ppt_x"/>
                                          </p:val>
                                        </p:tav>
                                        <p:tav tm="100000">
                                          <p:val>
                                            <p:strVal val="#ppt_x"/>
                                          </p:val>
                                        </p:tav>
                                      </p:tavLst>
                                    </p:anim>
                                    <p:anim calcmode="lin" valueType="num">
                                      <p:cBhvr>
                                        <p:cTn id="55" dur="500" fill="hold"/>
                                        <p:tgtEl>
                                          <p:spTgt spid="39"/>
                                        </p:tgtEl>
                                        <p:attrNameLst>
                                          <p:attrName>ppt_y</p:attrName>
                                        </p:attrNameLst>
                                      </p:cBhvr>
                                      <p:tavLst>
                                        <p:tav tm="0">
                                          <p:val>
                                            <p:strVal val="#ppt_y+.1"/>
                                          </p:val>
                                        </p:tav>
                                        <p:tav tm="100000">
                                          <p:val>
                                            <p:strVal val="#ppt_y"/>
                                          </p:val>
                                        </p:tav>
                                      </p:tavLst>
                                    </p:anim>
                                  </p:childTnLst>
                                </p:cTn>
                              </p:par>
                              <p:par>
                                <p:cTn id="56" presetID="42" presetClass="entr" presetSubtype="0" fill="hold" grpId="0" nodeType="withEffect">
                                  <p:stCondLst>
                                    <p:cond delay="0"/>
                                  </p:stCondLst>
                                  <p:childTnLst>
                                    <p:set>
                                      <p:cBhvr>
                                        <p:cTn id="57" dur="1" fill="hold">
                                          <p:stCondLst>
                                            <p:cond delay="0"/>
                                          </p:stCondLst>
                                        </p:cTn>
                                        <p:tgtEl>
                                          <p:spTgt spid="42"/>
                                        </p:tgtEl>
                                        <p:attrNameLst>
                                          <p:attrName>style.visibility</p:attrName>
                                        </p:attrNameLst>
                                      </p:cBhvr>
                                      <p:to>
                                        <p:strVal val="visible"/>
                                      </p:to>
                                    </p:set>
                                    <p:animEffect transition="in" filter="fade">
                                      <p:cBhvr>
                                        <p:cTn id="58" dur="500"/>
                                        <p:tgtEl>
                                          <p:spTgt spid="42"/>
                                        </p:tgtEl>
                                      </p:cBhvr>
                                    </p:animEffect>
                                    <p:anim calcmode="lin" valueType="num">
                                      <p:cBhvr>
                                        <p:cTn id="59" dur="500" fill="hold"/>
                                        <p:tgtEl>
                                          <p:spTgt spid="42"/>
                                        </p:tgtEl>
                                        <p:attrNameLst>
                                          <p:attrName>ppt_x</p:attrName>
                                        </p:attrNameLst>
                                      </p:cBhvr>
                                      <p:tavLst>
                                        <p:tav tm="0">
                                          <p:val>
                                            <p:strVal val="#ppt_x"/>
                                          </p:val>
                                        </p:tav>
                                        <p:tav tm="100000">
                                          <p:val>
                                            <p:strVal val="#ppt_x"/>
                                          </p:val>
                                        </p:tav>
                                      </p:tavLst>
                                    </p:anim>
                                    <p:anim calcmode="lin" valueType="num">
                                      <p:cBhvr>
                                        <p:cTn id="60" dur="500" fill="hold"/>
                                        <p:tgtEl>
                                          <p:spTgt spid="42"/>
                                        </p:tgtEl>
                                        <p:attrNameLst>
                                          <p:attrName>ppt_y</p:attrName>
                                        </p:attrNameLst>
                                      </p:cBhvr>
                                      <p:tavLst>
                                        <p:tav tm="0">
                                          <p:val>
                                            <p:strVal val="#ppt_y+.1"/>
                                          </p:val>
                                        </p:tav>
                                        <p:tav tm="100000">
                                          <p:val>
                                            <p:strVal val="#ppt_y"/>
                                          </p:val>
                                        </p:tav>
                                      </p:tavLst>
                                    </p:anim>
                                  </p:childTnLst>
                                </p:cTn>
                              </p:par>
                              <p:par>
                                <p:cTn id="61" presetID="42" presetClass="entr" presetSubtype="0" fill="hold" grpId="0" nodeType="withEffect">
                                  <p:stCondLst>
                                    <p:cond delay="0"/>
                                  </p:stCondLst>
                                  <p:childTnLst>
                                    <p:set>
                                      <p:cBhvr>
                                        <p:cTn id="62" dur="1" fill="hold">
                                          <p:stCondLst>
                                            <p:cond delay="0"/>
                                          </p:stCondLst>
                                        </p:cTn>
                                        <p:tgtEl>
                                          <p:spTgt spid="41"/>
                                        </p:tgtEl>
                                        <p:attrNameLst>
                                          <p:attrName>style.visibility</p:attrName>
                                        </p:attrNameLst>
                                      </p:cBhvr>
                                      <p:to>
                                        <p:strVal val="visible"/>
                                      </p:to>
                                    </p:set>
                                    <p:animEffect transition="in" filter="fade">
                                      <p:cBhvr>
                                        <p:cTn id="63" dur="500"/>
                                        <p:tgtEl>
                                          <p:spTgt spid="41"/>
                                        </p:tgtEl>
                                      </p:cBhvr>
                                    </p:animEffect>
                                    <p:anim calcmode="lin" valueType="num">
                                      <p:cBhvr>
                                        <p:cTn id="64" dur="500" fill="hold"/>
                                        <p:tgtEl>
                                          <p:spTgt spid="41"/>
                                        </p:tgtEl>
                                        <p:attrNameLst>
                                          <p:attrName>ppt_x</p:attrName>
                                        </p:attrNameLst>
                                      </p:cBhvr>
                                      <p:tavLst>
                                        <p:tav tm="0">
                                          <p:val>
                                            <p:strVal val="#ppt_x"/>
                                          </p:val>
                                        </p:tav>
                                        <p:tav tm="100000">
                                          <p:val>
                                            <p:strVal val="#ppt_x"/>
                                          </p:val>
                                        </p:tav>
                                      </p:tavLst>
                                    </p:anim>
                                    <p:anim calcmode="lin" valueType="num">
                                      <p:cBhvr>
                                        <p:cTn id="65" dur="500" fill="hold"/>
                                        <p:tgtEl>
                                          <p:spTgt spid="41"/>
                                        </p:tgtEl>
                                        <p:attrNameLst>
                                          <p:attrName>ppt_y</p:attrName>
                                        </p:attrNameLst>
                                      </p:cBhvr>
                                      <p:tavLst>
                                        <p:tav tm="0">
                                          <p:val>
                                            <p:strVal val="#ppt_y+.1"/>
                                          </p:val>
                                        </p:tav>
                                        <p:tav tm="100000">
                                          <p:val>
                                            <p:strVal val="#ppt_y"/>
                                          </p:val>
                                        </p:tav>
                                      </p:tavLst>
                                    </p:anim>
                                  </p:childTnLst>
                                </p:cTn>
                              </p:par>
                            </p:childTnLst>
                          </p:cTn>
                        </p:par>
                        <p:par>
                          <p:cTn id="66" fill="hold">
                            <p:stCondLst>
                              <p:cond delay="1000"/>
                            </p:stCondLst>
                            <p:childTnLst>
                              <p:par>
                                <p:cTn id="67" presetID="42" presetClass="path" presetSubtype="0" accel="50000" decel="50000" fill="hold" grpId="0" nodeType="afterEffect">
                                  <p:stCondLst>
                                    <p:cond delay="0"/>
                                  </p:stCondLst>
                                  <p:childTnLst>
                                    <p:animMotion origin="layout" path="M -6.25E-7 -2.59259E-6 L 0.03294 0.00116 " pathEditMode="relative" rAng="0" ptsTypes="AA">
                                      <p:cBhvr>
                                        <p:cTn id="68" dur="2000" fill="hold"/>
                                        <p:tgtEl>
                                          <p:spTgt spid="12"/>
                                        </p:tgtEl>
                                        <p:attrNameLst>
                                          <p:attrName>ppt_x</p:attrName>
                                          <p:attrName>ppt_y</p:attrName>
                                        </p:attrNameLst>
                                      </p:cBhvr>
                                      <p:rCtr x="1641" y="46"/>
                                    </p:animMotion>
                                  </p:childTnLst>
                                </p:cTn>
                              </p:par>
                              <p:par>
                                <p:cTn id="69" presetID="42" presetClass="path" presetSubtype="0" accel="50000" decel="50000" fill="hold" grpId="0" nodeType="withEffect">
                                  <p:stCondLst>
                                    <p:cond delay="0"/>
                                  </p:stCondLst>
                                  <p:childTnLst>
                                    <p:animMotion origin="layout" path="M -6.25E-7 -2.59259E-6 L -0.0332 0.00116 " pathEditMode="relative" rAng="0" ptsTypes="AA">
                                      <p:cBhvr>
                                        <p:cTn id="70" dur="2000" fill="hold"/>
                                        <p:tgtEl>
                                          <p:spTgt spid="7"/>
                                        </p:tgtEl>
                                        <p:attrNameLst>
                                          <p:attrName>ppt_x</p:attrName>
                                          <p:attrName>ppt_y</p:attrName>
                                        </p:attrNameLst>
                                      </p:cBhvr>
                                      <p:rCtr x="-1667" y="46"/>
                                    </p:animMotion>
                                  </p:childTnLst>
                                </p:cTn>
                              </p:par>
                            </p:childTnLst>
                          </p:cTn>
                        </p:par>
                        <p:par>
                          <p:cTn id="71" fill="hold">
                            <p:stCondLst>
                              <p:cond delay="3000"/>
                            </p:stCondLst>
                            <p:childTnLst>
                              <p:par>
                                <p:cTn id="72" presetID="10" presetClass="entr" presetSubtype="0" fill="hold" grpId="0" nodeType="afterEffect">
                                  <p:stCondLst>
                                    <p:cond delay="0"/>
                                  </p:stCondLst>
                                  <p:childTnLst>
                                    <p:set>
                                      <p:cBhvr>
                                        <p:cTn id="73" dur="1" fill="hold">
                                          <p:stCondLst>
                                            <p:cond delay="0"/>
                                          </p:stCondLst>
                                        </p:cTn>
                                        <p:tgtEl>
                                          <p:spTgt spid="13"/>
                                        </p:tgtEl>
                                        <p:attrNameLst>
                                          <p:attrName>style.visibility</p:attrName>
                                        </p:attrNameLst>
                                      </p:cBhvr>
                                      <p:to>
                                        <p:strVal val="visible"/>
                                      </p:to>
                                    </p:set>
                                    <p:animEffect transition="in" filter="fade">
                                      <p:cBhvr>
                                        <p:cTn id="7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2" grpId="0"/>
      <p:bldP spid="13" grpId="0"/>
      <p:bldP spid="37" grpId="0"/>
      <p:bldP spid="38" grpId="0"/>
      <p:bldP spid="39" grpId="0"/>
      <p:bldP spid="40" grpId="0"/>
      <p:bldP spid="41" grpId="0"/>
      <p:bldP spid="4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6E7F249-6B6F-4080-9FA9-66CC0FBF8B92}"/>
              </a:ext>
            </a:extLst>
          </p:cNvPr>
          <p:cNvSpPr>
            <a:spLocks noGrp="1"/>
          </p:cNvSpPr>
          <p:nvPr>
            <p:ph type="body" sz="quarter" idx="10"/>
          </p:nvPr>
        </p:nvSpPr>
        <p:spPr/>
        <p:txBody>
          <a:bodyPr/>
          <a:lstStyle/>
          <a:p>
            <a:endParaRPr lang="en-US"/>
          </a:p>
        </p:txBody>
      </p:sp>
      <p:sp>
        <p:nvSpPr>
          <p:cNvPr id="3" name="Title 2">
            <a:extLst>
              <a:ext uri="{FF2B5EF4-FFF2-40B4-BE49-F238E27FC236}">
                <a16:creationId xmlns:a16="http://schemas.microsoft.com/office/drawing/2014/main" id="{D5B38614-0540-49DA-8511-3121D2C2DB72}"/>
              </a:ext>
            </a:extLst>
          </p:cNvPr>
          <p:cNvSpPr>
            <a:spLocks noGrp="1"/>
          </p:cNvSpPr>
          <p:nvPr>
            <p:ph type="title"/>
          </p:nvPr>
        </p:nvSpPr>
        <p:spPr/>
        <p:txBody>
          <a:bodyPr/>
          <a:lstStyle/>
          <a:p>
            <a:endParaRPr lang="en-US"/>
          </a:p>
        </p:txBody>
      </p:sp>
      <p:pic>
        <p:nvPicPr>
          <p:cNvPr id="5" name="Picture 4" descr="A screenshot of a cell phone&#10;&#10;Description automatically generated">
            <a:extLst>
              <a:ext uri="{FF2B5EF4-FFF2-40B4-BE49-F238E27FC236}">
                <a16:creationId xmlns:a16="http://schemas.microsoft.com/office/drawing/2014/main" id="{67832D26-6E98-41DA-8D73-F77F92A3E9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5240"/>
            <a:ext cx="12192000" cy="6827520"/>
          </a:xfrm>
          <a:prstGeom prst="rect">
            <a:avLst/>
          </a:prstGeom>
        </p:spPr>
      </p:pic>
      <p:sp>
        <p:nvSpPr>
          <p:cNvPr id="6" name="TextBox 5">
            <a:extLst>
              <a:ext uri="{FF2B5EF4-FFF2-40B4-BE49-F238E27FC236}">
                <a16:creationId xmlns:a16="http://schemas.microsoft.com/office/drawing/2014/main" id="{829C2A33-1D48-447D-8DE0-B0F36FBA8F6A}"/>
              </a:ext>
            </a:extLst>
          </p:cNvPr>
          <p:cNvSpPr txBox="1"/>
          <p:nvPr/>
        </p:nvSpPr>
        <p:spPr>
          <a:xfrm>
            <a:off x="269239" y="5188449"/>
            <a:ext cx="5897366" cy="62672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hlinkClick r:id="rId3"/>
              </a:rPr>
              <a:t>launch.visualstudio.com</a:t>
            </a:r>
            <a:r>
              <a:rPr lang="en-US" sz="2400" dirty="0">
                <a:gradFill>
                  <a:gsLst>
                    <a:gs pos="2917">
                      <a:schemeClr val="tx1"/>
                    </a:gs>
                    <a:gs pos="30000">
                      <a:schemeClr val="tx1"/>
                    </a:gs>
                  </a:gsLst>
                  <a:lin ang="5400000" scaled="0"/>
                </a:gradFill>
              </a:rPr>
              <a:t> </a:t>
            </a:r>
          </a:p>
        </p:txBody>
      </p:sp>
    </p:spTree>
    <p:extLst>
      <p:ext uri="{BB962C8B-B14F-4D97-AF65-F5344CB8AC3E}">
        <p14:creationId xmlns:p14="http://schemas.microsoft.com/office/powerpoint/2010/main" val="1172732508"/>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40E7665-0DEB-44B5-9578-CFF162864EBA}"/>
              </a:ext>
            </a:extLst>
          </p:cNvPr>
          <p:cNvSpPr>
            <a:spLocks noGrp="1"/>
          </p:cNvSpPr>
          <p:nvPr>
            <p:ph type="title"/>
          </p:nvPr>
        </p:nvSpPr>
        <p:spPr/>
        <p:txBody>
          <a:bodyPr/>
          <a:lstStyle/>
          <a:p>
            <a:r>
              <a:rPr lang="en-US" dirty="0"/>
              <a:t>Get Help Migrating your .NET app to Azure</a:t>
            </a:r>
          </a:p>
        </p:txBody>
      </p:sp>
      <p:sp>
        <p:nvSpPr>
          <p:cNvPr id="6" name="TextBox 5">
            <a:extLst>
              <a:ext uri="{FF2B5EF4-FFF2-40B4-BE49-F238E27FC236}">
                <a16:creationId xmlns:a16="http://schemas.microsoft.com/office/drawing/2014/main" id="{CD172687-19CE-406B-93D6-A20D652E2E45}"/>
              </a:ext>
            </a:extLst>
          </p:cNvPr>
          <p:cNvSpPr txBox="1"/>
          <p:nvPr/>
        </p:nvSpPr>
        <p:spPr>
          <a:xfrm>
            <a:off x="0" y="1087384"/>
            <a:ext cx="12191999" cy="794064"/>
          </a:xfrm>
          <a:prstGeom prst="rect">
            <a:avLst/>
          </a:prstGeom>
          <a:noFill/>
        </p:spPr>
        <p:txBody>
          <a:bodyPr wrap="square" lIns="182880" tIns="146304" rIns="182880" bIns="146304" rtlCol="0">
            <a:spAutoFit/>
          </a:bodyPr>
          <a:lstStyle/>
          <a:p>
            <a:pPr algn="ctr">
              <a:lnSpc>
                <a:spcPct val="90000"/>
              </a:lnSpc>
              <a:spcAft>
                <a:spcPts val="600"/>
              </a:spcAft>
            </a:pPr>
            <a:r>
              <a:rPr lang="en-US" sz="3600" dirty="0">
                <a:gradFill>
                  <a:gsLst>
                    <a:gs pos="2917">
                      <a:schemeClr val="tx1"/>
                    </a:gs>
                    <a:gs pos="30000">
                      <a:schemeClr val="tx1"/>
                    </a:gs>
                  </a:gsLst>
                  <a:lin ang="5400000" scaled="0"/>
                </a:gradFill>
                <a:hlinkClick r:id="rId3"/>
              </a:rPr>
              <a:t>aka.ms/migratetothecloud</a:t>
            </a:r>
            <a:r>
              <a:rPr lang="en-US" sz="3600" dirty="0">
                <a:gradFill>
                  <a:gsLst>
                    <a:gs pos="2917">
                      <a:schemeClr val="tx1"/>
                    </a:gs>
                    <a:gs pos="30000">
                      <a:schemeClr val="tx1"/>
                    </a:gs>
                  </a:gsLst>
                  <a:lin ang="5400000" scaled="0"/>
                </a:gradFill>
              </a:rPr>
              <a:t> </a:t>
            </a:r>
          </a:p>
        </p:txBody>
      </p:sp>
      <p:sp>
        <p:nvSpPr>
          <p:cNvPr id="8" name="TextBox 7">
            <a:extLst>
              <a:ext uri="{FF2B5EF4-FFF2-40B4-BE49-F238E27FC236}">
                <a16:creationId xmlns:a16="http://schemas.microsoft.com/office/drawing/2014/main" id="{8290D842-A84E-4C94-BF8E-2C3D97BBF48A}"/>
              </a:ext>
            </a:extLst>
          </p:cNvPr>
          <p:cNvSpPr txBox="1"/>
          <p:nvPr/>
        </p:nvSpPr>
        <p:spPr>
          <a:xfrm>
            <a:off x="1" y="1807312"/>
            <a:ext cx="12191999" cy="572464"/>
          </a:xfrm>
          <a:prstGeom prst="rect">
            <a:avLst/>
          </a:prstGeom>
          <a:noFill/>
        </p:spPr>
        <p:txBody>
          <a:bodyPr wrap="square" lIns="182880" tIns="146304" rIns="182880" bIns="146304" rtlCol="0">
            <a:spAutoFit/>
          </a:bodyPr>
          <a:lstStyle/>
          <a:p>
            <a:pPr algn="ctr">
              <a:lnSpc>
                <a:spcPct val="90000"/>
              </a:lnSpc>
              <a:spcAft>
                <a:spcPts val="600"/>
              </a:spcAft>
            </a:pPr>
            <a:r>
              <a:rPr lang="en-US" sz="2000" dirty="0">
                <a:gradFill>
                  <a:gsLst>
                    <a:gs pos="2917">
                      <a:schemeClr val="tx1"/>
                    </a:gs>
                    <a:gs pos="30000">
                      <a:schemeClr val="tx1"/>
                    </a:gs>
                  </a:gsLst>
                  <a:lin ang="5400000" scaled="0"/>
                </a:gradFill>
              </a:rPr>
              <a:t>Download free e-books and assessment resources….</a:t>
            </a:r>
          </a:p>
        </p:txBody>
      </p:sp>
      <p:sp>
        <p:nvSpPr>
          <p:cNvPr id="9" name="TextBox 8">
            <a:extLst>
              <a:ext uri="{FF2B5EF4-FFF2-40B4-BE49-F238E27FC236}">
                <a16:creationId xmlns:a16="http://schemas.microsoft.com/office/drawing/2014/main" id="{2F9E3494-0B80-40A3-9991-A00034FE1261}"/>
              </a:ext>
            </a:extLst>
          </p:cNvPr>
          <p:cNvSpPr txBox="1"/>
          <p:nvPr/>
        </p:nvSpPr>
        <p:spPr>
          <a:xfrm>
            <a:off x="1" y="6230136"/>
            <a:ext cx="12191999" cy="627864"/>
          </a:xfrm>
          <a:prstGeom prst="rect">
            <a:avLst/>
          </a:prstGeom>
          <a:solidFill>
            <a:schemeClr val="tx2"/>
          </a:solidFill>
        </p:spPr>
        <p:txBody>
          <a:bodyPr wrap="square" lIns="182880" tIns="146304" rIns="182880" bIns="146304" rtlCol="0">
            <a:spAutoFit/>
          </a:bodyPr>
          <a:lstStyle/>
          <a:p>
            <a:pPr algn="ctr">
              <a:lnSpc>
                <a:spcPct val="90000"/>
              </a:lnSpc>
              <a:spcAft>
                <a:spcPts val="600"/>
              </a:spcAft>
            </a:pPr>
            <a:r>
              <a:rPr lang="en-US" sz="2400" dirty="0">
                <a:solidFill>
                  <a:schemeClr val="bg1"/>
                </a:solidFill>
              </a:rPr>
              <a:t>Apply for </a:t>
            </a:r>
            <a:r>
              <a:rPr lang="en-US" sz="2400" b="1" dirty="0">
                <a:solidFill>
                  <a:schemeClr val="bg1"/>
                </a:solidFill>
              </a:rPr>
              <a:t>free</a:t>
            </a:r>
            <a:r>
              <a:rPr lang="en-US" sz="2400" dirty="0">
                <a:solidFill>
                  <a:schemeClr val="bg1"/>
                </a:solidFill>
              </a:rPr>
              <a:t> assistance from the .NET team!</a:t>
            </a:r>
          </a:p>
        </p:txBody>
      </p:sp>
      <p:pic>
        <p:nvPicPr>
          <p:cNvPr id="1026" name="Picture 2" descr="https://www.microsoft.com/net/images/redesign/learn/architecture/azure-quickstart-ebook.png?v=ergf7Bx3tcqYASu8cP7C2jaiXEq9G_7QDUPblU48bwY">
            <a:extLst>
              <a:ext uri="{FF2B5EF4-FFF2-40B4-BE49-F238E27FC236}">
                <a16:creationId xmlns:a16="http://schemas.microsoft.com/office/drawing/2014/main" id="{5862F73E-C9CD-4785-9320-AFB0ECD541D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3477" y="2394064"/>
            <a:ext cx="2870365" cy="371167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www.microsoft.com/net/images/redesign/learn/architecture/modernizing-ebook.png?v=-oHr9rshk0eTyu6PhSTtN4mfHHHa-hFQbOtcjUfBXF4">
            <a:extLst>
              <a:ext uri="{FF2B5EF4-FFF2-40B4-BE49-F238E27FC236}">
                <a16:creationId xmlns:a16="http://schemas.microsoft.com/office/drawing/2014/main" id="{F3CB03DC-82C7-4EDA-A6B9-351072CBEA5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52378" y="2377996"/>
            <a:ext cx="2870365" cy="372774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www.microsoft.com/net/images/redesign/learn/architecture/aspnet-devops-ebook.png?v=HziazdZbW37lXvjwnHM5mHdM2i7bglAW0xoIY-x2sWY">
            <a:extLst>
              <a:ext uri="{FF2B5EF4-FFF2-40B4-BE49-F238E27FC236}">
                <a16:creationId xmlns:a16="http://schemas.microsoft.com/office/drawing/2014/main" id="{4615AD40-8330-437B-802B-48DF8D284F9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731279" y="2305640"/>
            <a:ext cx="3040083" cy="38001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0952682"/>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36756-4ECC-4563-9847-79578B809B5C}"/>
              </a:ext>
            </a:extLst>
          </p:cNvPr>
          <p:cNvSpPr>
            <a:spLocks noGrp="1"/>
          </p:cNvSpPr>
          <p:nvPr>
            <p:ph type="title"/>
          </p:nvPr>
        </p:nvSpPr>
        <p:spPr/>
        <p:txBody>
          <a:bodyPr/>
          <a:lstStyle/>
          <a:p>
            <a:r>
              <a:rPr lang="en-US" dirty="0"/>
              <a:t>Demo: Azure &lt;3 .NET</a:t>
            </a:r>
          </a:p>
        </p:txBody>
      </p:sp>
    </p:spTree>
    <p:extLst>
      <p:ext uri="{BB962C8B-B14F-4D97-AF65-F5344CB8AC3E}">
        <p14:creationId xmlns:p14="http://schemas.microsoft.com/office/powerpoint/2010/main" val="142854779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Title 1"/>
          <p:cNvSpPr txBox="1">
            <a:spLocks/>
          </p:cNvSpPr>
          <p:nvPr/>
        </p:nvSpPr>
        <p:spPr>
          <a:xfrm>
            <a:off x="459030" y="56350"/>
            <a:ext cx="10551559" cy="1097205"/>
          </a:xfrm>
          <a:prstGeom prst="rect">
            <a:avLst/>
          </a:prstGeom>
        </p:spPr>
        <p:txBody>
          <a:bodyPr lIns="146095" tIns="9131" rIns="146095" bIns="9131" anchor="b"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marL="0" marR="0" lvl="0" indent="0" algn="l" defTabSz="913055" rtl="0" eaLnBrk="1" fontAlgn="auto" latinLnBrk="0" hangingPunct="1">
              <a:lnSpc>
                <a:spcPct val="90000"/>
              </a:lnSpc>
              <a:spcBef>
                <a:spcPts val="0"/>
              </a:spcBef>
              <a:spcAft>
                <a:spcPts val="0"/>
              </a:spcAft>
              <a:buClrTx/>
              <a:buSzTx/>
              <a:buFontTx/>
              <a:buNone/>
              <a:tabLst/>
              <a:defRPr/>
            </a:pPr>
            <a:r>
              <a:rPr kumimoji="0" lang="en-US" sz="5300" b="0" i="0" u="none" strike="noStrike" kern="1200" cap="none" spc="-100" normalizeH="0" baseline="0" noProof="0">
                <a:ln w="3175">
                  <a:noFill/>
                </a:ln>
                <a:solidFill>
                  <a:srgbClr val="505050"/>
                </a:solidFill>
                <a:effectLst/>
                <a:uLnTx/>
                <a:uFillTx/>
                <a:latin typeface="Segoe UI Light"/>
                <a:ea typeface="+mn-ea"/>
                <a:cs typeface="Segoe UI" pitchFamily="34" charset="0"/>
              </a:rPr>
              <a:t>.NET Core</a:t>
            </a:r>
          </a:p>
        </p:txBody>
      </p:sp>
      <p:grpSp>
        <p:nvGrpSpPr>
          <p:cNvPr id="42" name="Group 41">
            <a:extLst>
              <a:ext uri="{FF2B5EF4-FFF2-40B4-BE49-F238E27FC236}">
                <a16:creationId xmlns:a16="http://schemas.microsoft.com/office/drawing/2014/main" id="{C4F4E84C-B245-45CD-B9D5-79D7F62F5ACF}"/>
              </a:ext>
            </a:extLst>
          </p:cNvPr>
          <p:cNvGrpSpPr/>
          <p:nvPr/>
        </p:nvGrpSpPr>
        <p:grpSpPr>
          <a:xfrm>
            <a:off x="8009616" y="1710871"/>
            <a:ext cx="1250398" cy="2075963"/>
            <a:chOff x="524899" y="1683299"/>
            <a:chExt cx="1250398" cy="2075963"/>
          </a:xfrm>
          <a:solidFill>
            <a:srgbClr val="002060"/>
          </a:solidFill>
        </p:grpSpPr>
        <p:sp>
          <p:nvSpPr>
            <p:cNvPr id="43" name="Rectangle 42">
              <a:extLst>
                <a:ext uri="{FF2B5EF4-FFF2-40B4-BE49-F238E27FC236}">
                  <a16:creationId xmlns:a16="http://schemas.microsoft.com/office/drawing/2014/main" id="{89127A41-E757-41D2-AC23-C49A4429BD0C}"/>
                </a:ext>
              </a:extLst>
            </p:cNvPr>
            <p:cNvSpPr/>
            <p:nvPr/>
          </p:nvSpPr>
          <p:spPr bwMode="auto">
            <a:xfrm>
              <a:off x="524899" y="1683299"/>
              <a:ext cx="1250398" cy="207596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4" name="Picture 43">
              <a:extLst>
                <a:ext uri="{FF2B5EF4-FFF2-40B4-BE49-F238E27FC236}">
                  <a16:creationId xmlns:a16="http://schemas.microsoft.com/office/drawing/2014/main" id="{46B3D685-3D37-4F7B-9D28-1BFD3FD201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6497" y="1756122"/>
              <a:ext cx="779562" cy="849589"/>
            </a:xfrm>
            <a:prstGeom prst="rect">
              <a:avLst/>
            </a:prstGeom>
            <a:grpFill/>
          </p:spPr>
        </p:pic>
        <p:sp>
          <p:nvSpPr>
            <p:cNvPr id="45" name="TextBox 44">
              <a:extLst>
                <a:ext uri="{FF2B5EF4-FFF2-40B4-BE49-F238E27FC236}">
                  <a16:creationId xmlns:a16="http://schemas.microsoft.com/office/drawing/2014/main" id="{2FDEB3EB-E995-4786-9E17-EC1290892340}"/>
                </a:ext>
              </a:extLst>
            </p:cNvPr>
            <p:cNvSpPr txBox="1"/>
            <p:nvPr/>
          </p:nvSpPr>
          <p:spPr>
            <a:xfrm>
              <a:off x="529712" y="2677499"/>
              <a:ext cx="1208517" cy="180049"/>
            </a:xfrm>
            <a:prstGeom prst="rect">
              <a:avLst/>
            </a:prstGeom>
            <a:grp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DESKTOP</a:t>
              </a:r>
            </a:p>
          </p:txBody>
        </p:sp>
      </p:grpSp>
      <p:grpSp>
        <p:nvGrpSpPr>
          <p:cNvPr id="2" name="Group 1">
            <a:extLst>
              <a:ext uri="{FF2B5EF4-FFF2-40B4-BE49-F238E27FC236}">
                <a16:creationId xmlns:a16="http://schemas.microsoft.com/office/drawing/2014/main" id="{BC2421A3-7ECA-4C10-A9B5-8D45C8FB3114}"/>
              </a:ext>
            </a:extLst>
          </p:cNvPr>
          <p:cNvGrpSpPr/>
          <p:nvPr/>
        </p:nvGrpSpPr>
        <p:grpSpPr>
          <a:xfrm>
            <a:off x="532527" y="1682702"/>
            <a:ext cx="2504119" cy="2075963"/>
            <a:chOff x="1771192" y="1683299"/>
            <a:chExt cx="2504119" cy="2075963"/>
          </a:xfrm>
        </p:grpSpPr>
        <p:grpSp>
          <p:nvGrpSpPr>
            <p:cNvPr id="46" name="Group 45">
              <a:extLst>
                <a:ext uri="{FF2B5EF4-FFF2-40B4-BE49-F238E27FC236}">
                  <a16:creationId xmlns:a16="http://schemas.microsoft.com/office/drawing/2014/main" id="{EE0F1726-3D94-49FB-A854-78E7F7B85312}"/>
                </a:ext>
              </a:extLst>
            </p:cNvPr>
            <p:cNvGrpSpPr/>
            <p:nvPr/>
          </p:nvGrpSpPr>
          <p:grpSpPr>
            <a:xfrm>
              <a:off x="1771192" y="1683300"/>
              <a:ext cx="1252060" cy="2075962"/>
              <a:chOff x="1771192" y="1683300"/>
              <a:chExt cx="1252060" cy="2075962"/>
            </a:xfrm>
          </p:grpSpPr>
          <p:sp>
            <p:nvSpPr>
              <p:cNvPr id="47" name="Rectangle 46">
                <a:extLst>
                  <a:ext uri="{FF2B5EF4-FFF2-40B4-BE49-F238E27FC236}">
                    <a16:creationId xmlns:a16="http://schemas.microsoft.com/office/drawing/2014/main" id="{72424025-AB22-4920-AB51-90D9719CBBEF}"/>
                  </a:ext>
                </a:extLst>
              </p:cNvPr>
              <p:cNvSpPr/>
              <p:nvPr/>
            </p:nvSpPr>
            <p:spPr bwMode="auto">
              <a:xfrm>
                <a:off x="1772854" y="1683300"/>
                <a:ext cx="1250398" cy="2075962"/>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8" name="Picture 47">
                <a:extLst>
                  <a:ext uri="{FF2B5EF4-FFF2-40B4-BE49-F238E27FC236}">
                    <a16:creationId xmlns:a16="http://schemas.microsoft.com/office/drawing/2014/main" id="{95C7F725-8B32-4B07-B1B0-690B0B8B336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28189" y="1748888"/>
                <a:ext cx="728049" cy="849589"/>
              </a:xfrm>
              <a:prstGeom prst="rect">
                <a:avLst/>
              </a:prstGeom>
            </p:spPr>
          </p:pic>
          <p:sp>
            <p:nvSpPr>
              <p:cNvPr id="49" name="TextBox 48">
                <a:extLst>
                  <a:ext uri="{FF2B5EF4-FFF2-40B4-BE49-F238E27FC236}">
                    <a16:creationId xmlns:a16="http://schemas.microsoft.com/office/drawing/2014/main" id="{DC0F005B-7C18-4BC0-95DF-7EA9D78FAB6A}"/>
                  </a:ext>
                </a:extLst>
              </p:cNvPr>
              <p:cNvSpPr txBox="1"/>
              <p:nvPr/>
            </p:nvSpPr>
            <p:spPr>
              <a:xfrm>
                <a:off x="1771192" y="2677499"/>
                <a:ext cx="1251270" cy="143903"/>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WEB</a:t>
                </a:r>
              </a:p>
            </p:txBody>
          </p:sp>
        </p:grpSp>
        <p:grpSp>
          <p:nvGrpSpPr>
            <p:cNvPr id="50" name="Group 49">
              <a:extLst>
                <a:ext uri="{FF2B5EF4-FFF2-40B4-BE49-F238E27FC236}">
                  <a16:creationId xmlns:a16="http://schemas.microsoft.com/office/drawing/2014/main" id="{7B128606-EBDB-4826-864D-6690636AC489}"/>
                </a:ext>
              </a:extLst>
            </p:cNvPr>
            <p:cNvGrpSpPr/>
            <p:nvPr/>
          </p:nvGrpSpPr>
          <p:grpSpPr>
            <a:xfrm>
              <a:off x="3016777" y="1683299"/>
              <a:ext cx="1258534" cy="2075961"/>
              <a:chOff x="3654584" y="1899136"/>
              <a:chExt cx="1675508" cy="2597404"/>
            </a:xfrm>
          </p:grpSpPr>
          <p:sp>
            <p:nvSpPr>
              <p:cNvPr id="51" name="Rectangle 50">
                <a:extLst>
                  <a:ext uri="{FF2B5EF4-FFF2-40B4-BE49-F238E27FC236}">
                    <a16:creationId xmlns:a16="http://schemas.microsoft.com/office/drawing/2014/main" id="{F351FA05-F073-42A3-9597-3ED7276ACA1B}"/>
                  </a:ext>
                </a:extLst>
              </p:cNvPr>
              <p:cNvSpPr/>
              <p:nvPr/>
            </p:nvSpPr>
            <p:spPr bwMode="auto">
              <a:xfrm>
                <a:off x="3665416" y="1899136"/>
                <a:ext cx="1664676" cy="2597404"/>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2" name="Picture 51">
                <a:extLst>
                  <a:ext uri="{FF2B5EF4-FFF2-40B4-BE49-F238E27FC236}">
                    <a16:creationId xmlns:a16="http://schemas.microsoft.com/office/drawing/2014/main" id="{31ABE907-3006-43DA-A252-A6B6DB8791F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94590" y="1990253"/>
                <a:ext cx="1003554" cy="1062990"/>
              </a:xfrm>
              <a:prstGeom prst="rect">
                <a:avLst/>
              </a:prstGeom>
            </p:spPr>
          </p:pic>
          <p:sp>
            <p:nvSpPr>
              <p:cNvPr id="53" name="TextBox 52">
                <a:extLst>
                  <a:ext uri="{FF2B5EF4-FFF2-40B4-BE49-F238E27FC236}">
                    <a16:creationId xmlns:a16="http://schemas.microsoft.com/office/drawing/2014/main" id="{052D608E-26F1-4E68-AF04-ACE288F34F7F}"/>
                  </a:ext>
                </a:extLst>
              </p:cNvPr>
              <p:cNvSpPr txBox="1"/>
              <p:nvPr/>
            </p:nvSpPr>
            <p:spPr>
              <a:xfrm>
                <a:off x="3654584" y="3143061"/>
                <a:ext cx="1665837" cy="18004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CLOUD</a:t>
                </a:r>
              </a:p>
            </p:txBody>
          </p:sp>
        </p:grpSp>
      </p:grpSp>
      <p:grpSp>
        <p:nvGrpSpPr>
          <p:cNvPr id="63" name="Group 62">
            <a:extLst>
              <a:ext uri="{FF2B5EF4-FFF2-40B4-BE49-F238E27FC236}">
                <a16:creationId xmlns:a16="http://schemas.microsoft.com/office/drawing/2014/main" id="{CEFC3F82-E26C-48C7-8424-60B49E82C087}"/>
              </a:ext>
            </a:extLst>
          </p:cNvPr>
          <p:cNvGrpSpPr/>
          <p:nvPr/>
        </p:nvGrpSpPr>
        <p:grpSpPr>
          <a:xfrm>
            <a:off x="9237670" y="1683299"/>
            <a:ext cx="1277956" cy="2075960"/>
            <a:chOff x="8620412" y="1899137"/>
            <a:chExt cx="1701365" cy="2580344"/>
          </a:xfrm>
        </p:grpSpPr>
        <p:sp>
          <p:nvSpPr>
            <p:cNvPr id="64" name="Rectangle 63">
              <a:extLst>
                <a:ext uri="{FF2B5EF4-FFF2-40B4-BE49-F238E27FC236}">
                  <a16:creationId xmlns:a16="http://schemas.microsoft.com/office/drawing/2014/main" id="{52134DFA-2275-4AB9-9C7C-F265698D5843}"/>
                </a:ext>
              </a:extLst>
            </p:cNvPr>
            <p:cNvSpPr/>
            <p:nvPr/>
          </p:nvSpPr>
          <p:spPr bwMode="auto">
            <a:xfrm>
              <a:off x="8657100" y="1899137"/>
              <a:ext cx="1664677" cy="2580344"/>
            </a:xfrm>
            <a:prstGeom prst="rect">
              <a:avLst/>
            </a:prstGeom>
            <a:solidFill>
              <a:srgbClr val="00829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5" name="Picture 64">
              <a:extLst>
                <a:ext uri="{FF2B5EF4-FFF2-40B4-BE49-F238E27FC236}">
                  <a16:creationId xmlns:a16="http://schemas.microsoft.com/office/drawing/2014/main" id="{7FFBA21D-5326-44A7-9597-182A4A4822C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006689" y="1981200"/>
              <a:ext cx="907542" cy="1062990"/>
            </a:xfrm>
            <a:prstGeom prst="rect">
              <a:avLst/>
            </a:prstGeom>
          </p:spPr>
        </p:pic>
        <p:sp>
          <p:nvSpPr>
            <p:cNvPr id="66" name="TextBox 65">
              <a:extLst>
                <a:ext uri="{FF2B5EF4-FFF2-40B4-BE49-F238E27FC236}">
                  <a16:creationId xmlns:a16="http://schemas.microsoft.com/office/drawing/2014/main" id="{FFFF4118-D3AD-4CCA-8319-59F3301D83C4}"/>
                </a:ext>
              </a:extLst>
            </p:cNvPr>
            <p:cNvSpPr txBox="1"/>
            <p:nvPr/>
          </p:nvSpPr>
          <p:spPr>
            <a:xfrm>
              <a:off x="8620412" y="3143061"/>
              <a:ext cx="1665837" cy="18004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IoT</a:t>
              </a:r>
            </a:p>
          </p:txBody>
        </p:sp>
      </p:grpSp>
      <p:grpSp>
        <p:nvGrpSpPr>
          <p:cNvPr id="67" name="Group 66">
            <a:extLst>
              <a:ext uri="{FF2B5EF4-FFF2-40B4-BE49-F238E27FC236}">
                <a16:creationId xmlns:a16="http://schemas.microsoft.com/office/drawing/2014/main" id="{83BB3713-1207-47CB-A30D-53D0C0CF436D}"/>
              </a:ext>
            </a:extLst>
          </p:cNvPr>
          <p:cNvGrpSpPr/>
          <p:nvPr/>
        </p:nvGrpSpPr>
        <p:grpSpPr>
          <a:xfrm>
            <a:off x="10520087" y="1683299"/>
            <a:ext cx="1250398" cy="2075960"/>
            <a:chOff x="10320997" y="1899137"/>
            <a:chExt cx="1664677" cy="2597403"/>
          </a:xfrm>
          <a:solidFill>
            <a:srgbClr val="FF0000"/>
          </a:solidFill>
        </p:grpSpPr>
        <p:sp>
          <p:nvSpPr>
            <p:cNvPr id="68" name="Rectangle 67">
              <a:extLst>
                <a:ext uri="{FF2B5EF4-FFF2-40B4-BE49-F238E27FC236}">
                  <a16:creationId xmlns:a16="http://schemas.microsoft.com/office/drawing/2014/main" id="{990206C7-D520-496A-963B-AB65988E8E97}"/>
                </a:ext>
              </a:extLst>
            </p:cNvPr>
            <p:cNvSpPr/>
            <p:nvPr/>
          </p:nvSpPr>
          <p:spPr bwMode="auto">
            <a:xfrm>
              <a:off x="10320997" y="1899137"/>
              <a:ext cx="1664677" cy="259740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9" name="Picture 68">
              <a:extLst>
                <a:ext uri="{FF2B5EF4-FFF2-40B4-BE49-F238E27FC236}">
                  <a16:creationId xmlns:a16="http://schemas.microsoft.com/office/drawing/2014/main" id="{A629F6F8-5019-4069-B04C-848BE1F86C0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650773" y="1981200"/>
              <a:ext cx="934974" cy="1062990"/>
            </a:xfrm>
            <a:prstGeom prst="rect">
              <a:avLst/>
            </a:prstGeom>
            <a:grpFill/>
          </p:spPr>
        </p:pic>
        <p:sp>
          <p:nvSpPr>
            <p:cNvPr id="70" name="TextBox 69">
              <a:extLst>
                <a:ext uri="{FF2B5EF4-FFF2-40B4-BE49-F238E27FC236}">
                  <a16:creationId xmlns:a16="http://schemas.microsoft.com/office/drawing/2014/main" id="{880846B0-655B-44B6-8B0B-150F1193F8A9}"/>
                </a:ext>
              </a:extLst>
            </p:cNvPr>
            <p:cNvSpPr txBox="1"/>
            <p:nvPr/>
          </p:nvSpPr>
          <p:spPr>
            <a:xfrm>
              <a:off x="10349321" y="3143062"/>
              <a:ext cx="1592204" cy="225274"/>
            </a:xfrm>
            <a:prstGeom prst="rect">
              <a:avLst/>
            </a:prstGeom>
            <a:grp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AI</a:t>
              </a:r>
            </a:p>
          </p:txBody>
        </p:sp>
      </p:grpSp>
      <p:grpSp>
        <p:nvGrpSpPr>
          <p:cNvPr id="97" name="Group 96">
            <a:extLst>
              <a:ext uri="{FF2B5EF4-FFF2-40B4-BE49-F238E27FC236}">
                <a16:creationId xmlns:a16="http://schemas.microsoft.com/office/drawing/2014/main" id="{1EE0F69E-D392-46E2-A9D5-2C92CEA26469}"/>
              </a:ext>
            </a:extLst>
          </p:cNvPr>
          <p:cNvGrpSpPr/>
          <p:nvPr/>
        </p:nvGrpSpPr>
        <p:grpSpPr>
          <a:xfrm>
            <a:off x="524899" y="3759259"/>
            <a:ext cx="8734361" cy="2495656"/>
            <a:chOff x="474923" y="2957811"/>
            <a:chExt cx="9253607" cy="3077297"/>
          </a:xfrm>
        </p:grpSpPr>
        <p:sp>
          <p:nvSpPr>
            <p:cNvPr id="99" name="TextBox 98">
              <a:extLst>
                <a:ext uri="{FF2B5EF4-FFF2-40B4-BE49-F238E27FC236}">
                  <a16:creationId xmlns:a16="http://schemas.microsoft.com/office/drawing/2014/main" id="{52768E2C-7B19-4972-B24F-376D4C496B77}"/>
                </a:ext>
              </a:extLst>
            </p:cNvPr>
            <p:cNvSpPr txBox="1"/>
            <p:nvPr/>
          </p:nvSpPr>
          <p:spPr>
            <a:xfrm>
              <a:off x="474923" y="2957811"/>
              <a:ext cx="9253607" cy="3077297"/>
            </a:xfrm>
            <a:prstGeom prst="rect">
              <a:avLst/>
            </a:prstGeom>
            <a:solidFill>
              <a:schemeClr val="accent1">
                <a:lumMod val="75000"/>
              </a:schemeClr>
            </a:solidFill>
          </p:spPr>
          <p:txBody>
            <a:bodyPr wrap="square" lIns="239012" tIns="191209" rIns="239012" bIns="191209"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marL="0" marR="0" lvl="0" indent="0" algn="ctr" defTabSz="914025" rtl="0" eaLnBrk="1" fontAlgn="auto" latinLnBrk="0" hangingPunct="1">
                <a:lnSpc>
                  <a:spcPct val="90000"/>
                </a:lnSpc>
                <a:spcBef>
                  <a:spcPts val="0"/>
                </a:spcBef>
                <a:spcAft>
                  <a:spcPts val="0"/>
                </a:spcAft>
                <a:buClrTx/>
                <a:buSzTx/>
                <a:buFontTx/>
                <a:buNone/>
                <a:tabLst/>
                <a:defRPr/>
              </a:pPr>
              <a:endParaRPr kumimoji="0" lang="en-US" sz="1333" b="1" i="0" u="none" strike="noStrike" kern="0" cap="none" spc="0" normalizeH="0" baseline="0" noProof="0">
                <a:ln>
                  <a:noFill/>
                </a:ln>
                <a:solidFill>
                  <a:srgbClr val="FFFFFF"/>
                </a:solidFill>
                <a:effectLst/>
                <a:uLnTx/>
                <a:uFillTx/>
                <a:latin typeface="Segoe UI"/>
                <a:ea typeface="+mn-ea"/>
                <a:cs typeface="Segoe UI Semibold" panose="020B0702040204020203" pitchFamily="34" charset="0"/>
              </a:endParaRPr>
            </a:p>
          </p:txBody>
        </p:sp>
        <p:sp>
          <p:nvSpPr>
            <p:cNvPr id="100" name="TextBox 99">
              <a:extLst>
                <a:ext uri="{FF2B5EF4-FFF2-40B4-BE49-F238E27FC236}">
                  <a16:creationId xmlns:a16="http://schemas.microsoft.com/office/drawing/2014/main" id="{4938539F-DDDA-4183-87BF-0526D5D21645}"/>
                </a:ext>
              </a:extLst>
            </p:cNvPr>
            <p:cNvSpPr txBox="1"/>
            <p:nvPr/>
          </p:nvSpPr>
          <p:spPr>
            <a:xfrm>
              <a:off x="3762304" y="5408884"/>
              <a:ext cx="2688627" cy="382081"/>
            </a:xfrm>
            <a:prstGeom prst="rect">
              <a:avLst/>
            </a:prstGeom>
            <a:solidFill>
              <a:srgbClr val="D2D2D2"/>
            </a:solidFill>
          </p:spPr>
          <p:txBody>
            <a:bodyPr wrap="square" lIns="239012" tIns="191209" rIns="239012" bIns="191209" rtlCol="0" anchor="ctr">
              <a:no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933" b="1" i="0" u="none" strike="noStrike" kern="0" cap="none" spc="0" normalizeH="0" baseline="0" noProof="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COMPILERS</a:t>
              </a:r>
            </a:p>
          </p:txBody>
        </p:sp>
        <p:sp>
          <p:nvSpPr>
            <p:cNvPr id="101" name="TextBox 100">
              <a:extLst>
                <a:ext uri="{FF2B5EF4-FFF2-40B4-BE49-F238E27FC236}">
                  <a16:creationId xmlns:a16="http://schemas.microsoft.com/office/drawing/2014/main" id="{4ECBC503-3A76-45BA-9A6D-A333E382EF0C}"/>
                </a:ext>
              </a:extLst>
            </p:cNvPr>
            <p:cNvSpPr txBox="1"/>
            <p:nvPr/>
          </p:nvSpPr>
          <p:spPr>
            <a:xfrm>
              <a:off x="6759530" y="5408884"/>
              <a:ext cx="2626177" cy="382081"/>
            </a:xfrm>
            <a:prstGeom prst="rect">
              <a:avLst/>
            </a:prstGeom>
            <a:solidFill>
              <a:srgbClr val="D2D2D2"/>
            </a:solidFill>
          </p:spPr>
          <p:txBody>
            <a:bodyPr wrap="square" lIns="239012" tIns="191209" rIns="239012" bIns="191209" rtlCol="0" anchor="ctr">
              <a:no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933" b="1" i="0" u="none" strike="noStrike" kern="0" cap="none" spc="0" normalizeH="0" baseline="0" noProof="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LANGUAGES</a:t>
              </a:r>
            </a:p>
          </p:txBody>
        </p:sp>
        <p:sp>
          <p:nvSpPr>
            <p:cNvPr id="102" name="TextBox 101">
              <a:extLst>
                <a:ext uri="{FF2B5EF4-FFF2-40B4-BE49-F238E27FC236}">
                  <a16:creationId xmlns:a16="http://schemas.microsoft.com/office/drawing/2014/main" id="{A3561CBE-8A8A-4CF2-9004-41871D7D0E6F}"/>
                </a:ext>
              </a:extLst>
            </p:cNvPr>
            <p:cNvSpPr txBox="1"/>
            <p:nvPr/>
          </p:nvSpPr>
          <p:spPr>
            <a:xfrm>
              <a:off x="819096" y="5408885"/>
              <a:ext cx="2634609" cy="394116"/>
            </a:xfrm>
            <a:prstGeom prst="rect">
              <a:avLst/>
            </a:prstGeom>
            <a:solidFill>
              <a:srgbClr val="D2D2D2"/>
            </a:solidFill>
          </p:spPr>
          <p:txBody>
            <a:bodyPr wrap="square" lIns="239012" tIns="191209" rIns="239012" bIns="191209" rtlCol="0" anchor="ctr">
              <a:no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933" b="1" i="0" u="none" strike="noStrike" kern="0" cap="none" spc="0" normalizeH="0" baseline="0" noProof="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RUNTIME COMPONENTS</a:t>
              </a:r>
            </a:p>
          </p:txBody>
        </p:sp>
        <p:sp>
          <p:nvSpPr>
            <p:cNvPr id="103" name="TextBox 102">
              <a:extLst>
                <a:ext uri="{FF2B5EF4-FFF2-40B4-BE49-F238E27FC236}">
                  <a16:creationId xmlns:a16="http://schemas.microsoft.com/office/drawing/2014/main" id="{277CB0A4-0F05-466C-A74E-540890CB27D3}"/>
                </a:ext>
              </a:extLst>
            </p:cNvPr>
            <p:cNvSpPr txBox="1"/>
            <p:nvPr/>
          </p:nvSpPr>
          <p:spPr>
            <a:xfrm>
              <a:off x="525249" y="3561539"/>
              <a:ext cx="9162736" cy="1149498"/>
            </a:xfrm>
            <a:prstGeom prst="rect">
              <a:avLst/>
            </a:prstGeom>
            <a:solidFill>
              <a:srgbClr val="000000">
                <a:alpha val="10196"/>
              </a:srgbClr>
            </a:solidFill>
          </p:spPr>
          <p:txBody>
            <a:bodyPr wrap="square" lIns="239012" tIns="191209" rIns="239012" bIns="191209"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4025" rtl="0" eaLnBrk="1" fontAlgn="auto" latinLnBrk="0" hangingPunct="1">
                <a:lnSpc>
                  <a:spcPct val="90000"/>
                </a:lnSpc>
                <a:spcBef>
                  <a:spcPts val="0"/>
                </a:spcBef>
                <a:spcAft>
                  <a:spcPts val="0"/>
                </a:spcAft>
                <a:buClrTx/>
                <a:buSzTx/>
                <a:buFontTx/>
                <a:buNone/>
                <a:tabLst/>
                <a:defRPr/>
              </a:pPr>
              <a:r>
                <a:rPr kumimoji="0" lang="en-US" sz="1333" b="1"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LIBRARIES</a:t>
              </a:r>
              <a:endParaRPr kumimoji="0" lang="en-US" sz="1067" b="1"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104" name="Rectangle 103">
              <a:extLst>
                <a:ext uri="{FF2B5EF4-FFF2-40B4-BE49-F238E27FC236}">
                  <a16:creationId xmlns:a16="http://schemas.microsoft.com/office/drawing/2014/main" id="{45A69D42-C769-429F-833C-FEBE0B0A9C6C}"/>
                </a:ext>
              </a:extLst>
            </p:cNvPr>
            <p:cNvSpPr/>
            <p:nvPr/>
          </p:nvSpPr>
          <p:spPr>
            <a:xfrm>
              <a:off x="549899" y="4949462"/>
              <a:ext cx="9162736" cy="395672"/>
            </a:xfrm>
            <a:prstGeom prst="rect">
              <a:avLst/>
            </a:prstGeom>
          </p:spPr>
          <p:txBody>
            <a:bodyPr wrap="square">
              <a:spAutoFit/>
            </a:bodyPr>
            <a:lstStyle/>
            <a:p>
              <a:pPr marL="0" marR="0" lvl="0" indent="0" algn="ctr" defTabSz="913830" rtl="0" eaLnBrk="1" fontAlgn="auto" latinLnBrk="0" hangingPunct="1">
                <a:lnSpc>
                  <a:spcPct val="100000"/>
                </a:lnSpc>
                <a:spcBef>
                  <a:spcPts val="0"/>
                </a:spcBef>
                <a:spcAft>
                  <a:spcPts val="0"/>
                </a:spcAft>
                <a:buClrTx/>
                <a:buSzTx/>
                <a:buFontTx/>
                <a:buNone/>
                <a:tabLst/>
                <a:defRPr/>
              </a:pPr>
              <a:r>
                <a:rPr kumimoji="0" lang="en-US" sz="1333" b="1"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INFRASTRUCTURE</a:t>
              </a:r>
              <a:endParaRPr kumimoji="0" lang="en-US" sz="1733" b="0" i="0" u="none" strike="noStrike" kern="120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endParaRPr>
            </a:p>
          </p:txBody>
        </p:sp>
      </p:grpSp>
      <p:sp>
        <p:nvSpPr>
          <p:cNvPr id="98" name="Rectangle 97">
            <a:extLst>
              <a:ext uri="{FF2B5EF4-FFF2-40B4-BE49-F238E27FC236}">
                <a16:creationId xmlns:a16="http://schemas.microsoft.com/office/drawing/2014/main" id="{A59CCAF3-D916-40E9-9076-09DC5F61C3F4}"/>
              </a:ext>
            </a:extLst>
          </p:cNvPr>
          <p:cNvSpPr/>
          <p:nvPr/>
        </p:nvSpPr>
        <p:spPr>
          <a:xfrm>
            <a:off x="592516" y="3844449"/>
            <a:ext cx="8679822" cy="350930"/>
          </a:xfrm>
          <a:prstGeom prst="rect">
            <a:avLst/>
          </a:prstGeom>
        </p:spPr>
        <p:txBody>
          <a:bodyPr wrap="square">
            <a:spAutoFit/>
          </a:bodyPr>
          <a:lstStyle/>
          <a:p>
            <a:pPr marL="0" marR="0" lvl="0" indent="0" algn="ctr" defTabSz="914025" rtl="0" eaLnBrk="1" fontAlgn="auto" latinLnBrk="0" hangingPunct="1">
              <a:lnSpc>
                <a:spcPct val="90000"/>
              </a:lnSpc>
              <a:spcBef>
                <a:spcPts val="0"/>
              </a:spcBef>
              <a:spcAft>
                <a:spcPts val="0"/>
              </a:spcAft>
              <a:buClrTx/>
              <a:buSzTx/>
              <a:buFontTx/>
              <a:buNone/>
              <a:tabLst/>
              <a:defRPr/>
            </a:pPr>
            <a:r>
              <a:rPr kumimoji="0" lang="en-US" sz="1867" b="1" i="0" u="none" strike="noStrike" kern="0" cap="none" spc="0" normalizeH="0" baseline="0" noProof="0">
                <a:ln>
                  <a:noFill/>
                </a:ln>
                <a:solidFill>
                  <a:srgbClr val="FFFFFF"/>
                </a:solidFill>
                <a:effectLst/>
                <a:uLnTx/>
                <a:uFillTx/>
                <a:latin typeface="Segoe UI"/>
                <a:ea typeface="+mn-ea"/>
                <a:cs typeface="Segoe UI Semibold" panose="020B0702040204020203" pitchFamily="34" charset="0"/>
              </a:rPr>
              <a:t>.NET CORE</a:t>
            </a:r>
          </a:p>
        </p:txBody>
      </p:sp>
      <p:sp>
        <p:nvSpPr>
          <p:cNvPr id="96" name="TextBox 95">
            <a:extLst>
              <a:ext uri="{FF2B5EF4-FFF2-40B4-BE49-F238E27FC236}">
                <a16:creationId xmlns:a16="http://schemas.microsoft.com/office/drawing/2014/main" id="{33E88C77-00DC-495A-87CC-40B91FB9F006}"/>
              </a:ext>
            </a:extLst>
          </p:cNvPr>
          <p:cNvSpPr txBox="1"/>
          <p:nvPr/>
        </p:nvSpPr>
        <p:spPr>
          <a:xfrm>
            <a:off x="563168" y="5246578"/>
            <a:ext cx="8657823" cy="898895"/>
          </a:xfrm>
          <a:prstGeom prst="rect">
            <a:avLst/>
          </a:prstGeom>
          <a:solidFill>
            <a:srgbClr val="000000">
              <a:alpha val="10196"/>
            </a:srgbClr>
          </a:solidFill>
        </p:spPr>
        <p:txBody>
          <a:bodyPr wrap="square" lIns="239012" tIns="191209" rIns="239012" bIns="191209"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4025" rtl="0" eaLnBrk="1" fontAlgn="auto" latinLnBrk="0" hangingPunct="1">
              <a:lnSpc>
                <a:spcPct val="90000"/>
              </a:lnSpc>
              <a:spcBef>
                <a:spcPts val="0"/>
              </a:spcBef>
              <a:spcAft>
                <a:spcPts val="0"/>
              </a:spcAft>
              <a:buClrTx/>
              <a:buSzTx/>
              <a:buFontTx/>
              <a:buNone/>
              <a:tabLst/>
              <a:defRPr/>
            </a:pPr>
            <a:endParaRPr kumimoji="0" lang="en-US" sz="1067" b="1" i="0" u="none" strike="noStrike" kern="0" cap="none" spc="0" normalizeH="0" baseline="0" noProof="0">
              <a:ln>
                <a:noFill/>
              </a:ln>
              <a:solidFill>
                <a:srgbClr val="FFFFFF"/>
              </a:solidFill>
              <a:effectLst/>
              <a:uLnTx/>
              <a:uFillTx/>
              <a:latin typeface="Segoe UI"/>
              <a:ea typeface="+mn-ea"/>
              <a:cs typeface="Segoe UI Semilight" panose="020B0402040204020203" pitchFamily="34" charset="0"/>
            </a:endParaRPr>
          </a:p>
        </p:txBody>
      </p:sp>
      <p:sp>
        <p:nvSpPr>
          <p:cNvPr id="5" name="TextBox 4">
            <a:extLst>
              <a:ext uri="{FF2B5EF4-FFF2-40B4-BE49-F238E27FC236}">
                <a16:creationId xmlns:a16="http://schemas.microsoft.com/office/drawing/2014/main" id="{8A77A195-84C3-465C-8340-5634BF1EEE55}"/>
              </a:ext>
            </a:extLst>
          </p:cNvPr>
          <p:cNvSpPr txBox="1"/>
          <p:nvPr/>
        </p:nvSpPr>
        <p:spPr>
          <a:xfrm>
            <a:off x="3336533" y="287273"/>
            <a:ext cx="2174146" cy="1043363"/>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54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3</a:t>
            </a:r>
          </a:p>
        </p:txBody>
      </p:sp>
      <p:sp>
        <p:nvSpPr>
          <p:cNvPr id="71" name="Rectangle 70">
            <a:extLst>
              <a:ext uri="{FF2B5EF4-FFF2-40B4-BE49-F238E27FC236}">
                <a16:creationId xmlns:a16="http://schemas.microsoft.com/office/drawing/2014/main" id="{45C7ED1A-6941-4155-ADD9-06D71EDCBC71}"/>
              </a:ext>
            </a:extLst>
          </p:cNvPr>
          <p:cNvSpPr/>
          <p:nvPr/>
        </p:nvSpPr>
        <p:spPr>
          <a:xfrm>
            <a:off x="535611" y="3848299"/>
            <a:ext cx="8679822" cy="350930"/>
          </a:xfrm>
          <a:prstGeom prst="rect">
            <a:avLst/>
          </a:prstGeom>
        </p:spPr>
        <p:txBody>
          <a:bodyPr wrap="square">
            <a:spAutoFit/>
          </a:bodyPr>
          <a:lstStyle/>
          <a:p>
            <a:pPr marL="0" marR="0" lvl="0" indent="0" algn="ctr" defTabSz="914025" rtl="0" eaLnBrk="1" fontAlgn="auto" latinLnBrk="0" hangingPunct="1">
              <a:lnSpc>
                <a:spcPct val="90000"/>
              </a:lnSpc>
              <a:spcBef>
                <a:spcPts val="0"/>
              </a:spcBef>
              <a:spcAft>
                <a:spcPts val="0"/>
              </a:spcAft>
              <a:buClrTx/>
              <a:buSzTx/>
              <a:buFontTx/>
              <a:buNone/>
              <a:tabLst/>
              <a:defRPr/>
            </a:pPr>
            <a:r>
              <a:rPr kumimoji="0" lang="en-US" sz="1867" b="1" i="0" u="none" strike="noStrike" kern="0" cap="none" spc="0" normalizeH="0" baseline="0" noProof="0">
                <a:ln>
                  <a:noFill/>
                </a:ln>
                <a:solidFill>
                  <a:srgbClr val="FFFFFF"/>
                </a:solidFill>
                <a:effectLst/>
                <a:uLnTx/>
                <a:uFillTx/>
                <a:latin typeface="Segoe UI"/>
                <a:ea typeface="+mn-ea"/>
                <a:cs typeface="Segoe UI Semibold" panose="020B0702040204020203" pitchFamily="34" charset="0"/>
              </a:rPr>
              <a:t>.NET CORE 3</a:t>
            </a:r>
          </a:p>
        </p:txBody>
      </p:sp>
      <p:sp>
        <p:nvSpPr>
          <p:cNvPr id="6" name="TextBox 5">
            <a:extLst>
              <a:ext uri="{FF2B5EF4-FFF2-40B4-BE49-F238E27FC236}">
                <a16:creationId xmlns:a16="http://schemas.microsoft.com/office/drawing/2014/main" id="{C11484CA-2EEA-490D-A82D-D4F2D2970661}"/>
              </a:ext>
            </a:extLst>
          </p:cNvPr>
          <p:cNvSpPr txBox="1"/>
          <p:nvPr/>
        </p:nvSpPr>
        <p:spPr>
          <a:xfrm>
            <a:off x="6887053" y="1966961"/>
            <a:ext cx="4123536" cy="1218795"/>
          </a:xfrm>
          <a:prstGeom prst="rect">
            <a:avLst/>
          </a:prstGeom>
          <a:noFill/>
          <a:ln>
            <a:noFill/>
          </a:ln>
        </p:spPr>
        <p:txBody>
          <a:bodyPr wrap="square" lIns="182880" tIns="146304" rIns="182880" bIns="146304"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.NET Core 3 expands supported workloads to include Windows Desktop, IoT &amp; AI</a:t>
            </a:r>
          </a:p>
        </p:txBody>
      </p:sp>
      <p:sp>
        <p:nvSpPr>
          <p:cNvPr id="38" name="TextBox 37">
            <a:extLst>
              <a:ext uri="{FF2B5EF4-FFF2-40B4-BE49-F238E27FC236}">
                <a16:creationId xmlns:a16="http://schemas.microsoft.com/office/drawing/2014/main" id="{B33D9E61-6F8E-4DCE-A51A-C3C13CC7E6F3}"/>
              </a:ext>
            </a:extLst>
          </p:cNvPr>
          <p:cNvSpPr txBox="1"/>
          <p:nvPr/>
        </p:nvSpPr>
        <p:spPr>
          <a:xfrm>
            <a:off x="3339686" y="291123"/>
            <a:ext cx="2174146" cy="1043363"/>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5400" b="0" i="0" u="none" strike="noStrike" kern="1200" cap="none" spc="0" normalizeH="0" baseline="0" noProof="0">
                <a:ln>
                  <a:noFill/>
                </a:ln>
                <a:gradFill>
                  <a:gsLst>
                    <a:gs pos="2917">
                      <a:srgbClr val="505050"/>
                    </a:gs>
                    <a:gs pos="30000">
                      <a:srgbClr val="505050"/>
                    </a:gs>
                  </a:gsLst>
                  <a:lin ang="5400000" scaled="0"/>
                </a:gradFill>
                <a:effectLst/>
                <a:uLnTx/>
                <a:uFillTx/>
                <a:latin typeface="Segoe UI Light"/>
                <a:ea typeface="+mn-ea"/>
                <a:cs typeface="+mn-cs"/>
              </a:rPr>
              <a:t>2</a:t>
            </a:r>
          </a:p>
        </p:txBody>
      </p:sp>
      <p:sp>
        <p:nvSpPr>
          <p:cNvPr id="39" name="TextBox 38">
            <a:extLst>
              <a:ext uri="{FF2B5EF4-FFF2-40B4-BE49-F238E27FC236}">
                <a16:creationId xmlns:a16="http://schemas.microsoft.com/office/drawing/2014/main" id="{36EEE1F2-2706-4691-B7AA-F268766670E0}"/>
              </a:ext>
            </a:extLst>
          </p:cNvPr>
          <p:cNvSpPr txBox="1"/>
          <p:nvPr/>
        </p:nvSpPr>
        <p:spPr>
          <a:xfrm>
            <a:off x="3359033" y="2096695"/>
            <a:ext cx="5868373" cy="7078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panose="020B0502040204020203" pitchFamily="34" charset="0"/>
                <a:ea typeface="+mn-ea"/>
                <a:cs typeface="Segoe UI" panose="020B0502040204020203" pitchFamily="34" charset="0"/>
              </a:rPr>
              <a:t>.NET Core is perfectly suited for the requirements of cloud-native, cross-platform workloads</a:t>
            </a:r>
          </a:p>
        </p:txBody>
      </p:sp>
    </p:spTree>
    <p:extLst>
      <p:ext uri="{BB962C8B-B14F-4D97-AF65-F5344CB8AC3E}">
        <p14:creationId xmlns:p14="http://schemas.microsoft.com/office/powerpoint/2010/main" val="21736327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par>
                                <p:cTn id="8" presetID="10" presetClass="exit" presetSubtype="0" fill="hold" grpId="0" nodeType="withEffect">
                                  <p:stCondLst>
                                    <p:cond delay="0"/>
                                  </p:stCondLst>
                                  <p:childTnLst>
                                    <p:animEffect transition="out" filter="fade">
                                      <p:cBhvr>
                                        <p:cTn id="9" dur="500"/>
                                        <p:tgtEl>
                                          <p:spTgt spid="39"/>
                                        </p:tgtEl>
                                      </p:cBhvr>
                                    </p:animEffect>
                                    <p:set>
                                      <p:cBhvr>
                                        <p:cTn id="10" dur="1" fill="hold">
                                          <p:stCondLst>
                                            <p:cond delay="499"/>
                                          </p:stCondLst>
                                        </p:cTn>
                                        <p:tgtEl>
                                          <p:spTgt spid="39"/>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38"/>
                                        </p:tgtEl>
                                      </p:cBhvr>
                                    </p:animEffect>
                                    <p:set>
                                      <p:cBhvr>
                                        <p:cTn id="13" dur="1" fill="hold">
                                          <p:stCondLst>
                                            <p:cond delay="499"/>
                                          </p:stCondLst>
                                        </p:cTn>
                                        <p:tgtEl>
                                          <p:spTgt spid="38"/>
                                        </p:tgtEl>
                                        <p:attrNameLst>
                                          <p:attrName>style.visibility</p:attrName>
                                        </p:attrNameLst>
                                      </p:cBhvr>
                                      <p:to>
                                        <p:strVal val="hidden"/>
                                      </p:to>
                                    </p:set>
                                  </p:childTnLst>
                                </p:cTn>
                              </p:par>
                              <p:par>
                                <p:cTn id="14" presetID="35" presetClass="path" presetSubtype="0" accel="50000" decel="50000" fill="hold" nodeType="withEffect">
                                  <p:stCondLst>
                                    <p:cond delay="0"/>
                                  </p:stCondLst>
                                  <p:childTnLst>
                                    <p:animMotion origin="layout" path="M 0.00183 -0.00162 L -0.40885 -0.00254 " pathEditMode="relative" rAng="0" ptsTypes="AA">
                                      <p:cBhvr>
                                        <p:cTn id="15" dur="1000" fill="hold"/>
                                        <p:tgtEl>
                                          <p:spTgt spid="42"/>
                                        </p:tgtEl>
                                        <p:attrNameLst>
                                          <p:attrName>ppt_x</p:attrName>
                                          <p:attrName>ppt_y</p:attrName>
                                        </p:attrNameLst>
                                      </p:cBhvr>
                                      <p:rCtr x="-20534" y="-46"/>
                                    </p:animMotion>
                                  </p:childTnLst>
                                </p:cTn>
                              </p:par>
                            </p:childTnLst>
                          </p:cTn>
                        </p:par>
                        <p:par>
                          <p:cTn id="16" fill="hold">
                            <p:stCondLst>
                              <p:cond delay="1000"/>
                            </p:stCondLst>
                            <p:childTnLst>
                              <p:par>
                                <p:cTn id="17" presetID="10" presetClass="entr" presetSubtype="0" fill="hold" nodeType="afterEffect">
                                  <p:stCondLst>
                                    <p:cond delay="0"/>
                                  </p:stCondLst>
                                  <p:childTnLst>
                                    <p:set>
                                      <p:cBhvr>
                                        <p:cTn id="18" dur="1" fill="hold">
                                          <p:stCondLst>
                                            <p:cond delay="0"/>
                                          </p:stCondLst>
                                        </p:cTn>
                                        <p:tgtEl>
                                          <p:spTgt spid="63"/>
                                        </p:tgtEl>
                                        <p:attrNameLst>
                                          <p:attrName>style.visibility</p:attrName>
                                        </p:attrNameLst>
                                      </p:cBhvr>
                                      <p:to>
                                        <p:strVal val="visible"/>
                                      </p:to>
                                    </p:set>
                                    <p:animEffect transition="in" filter="fade">
                                      <p:cBhvr>
                                        <p:cTn id="19" dur="500"/>
                                        <p:tgtEl>
                                          <p:spTgt spid="63"/>
                                        </p:tgtEl>
                                      </p:cBhvr>
                                    </p:animEffect>
                                  </p:childTnLst>
                                </p:cTn>
                              </p:par>
                              <p:par>
                                <p:cTn id="20" presetID="35" presetClass="path" presetSubtype="0" accel="50000" decel="50000" fill="hold" nodeType="withEffect">
                                  <p:stCondLst>
                                    <p:cond delay="0"/>
                                  </p:stCondLst>
                                  <p:childTnLst>
                                    <p:animMotion origin="layout" path="M -0.00456 -0.00324 L -0.41068 -0.00023 " pathEditMode="relative" rAng="0" ptsTypes="AA">
                                      <p:cBhvr>
                                        <p:cTn id="21" dur="1000" fill="hold"/>
                                        <p:tgtEl>
                                          <p:spTgt spid="63"/>
                                        </p:tgtEl>
                                        <p:attrNameLst>
                                          <p:attrName>ppt_x</p:attrName>
                                          <p:attrName>ppt_y</p:attrName>
                                        </p:attrNameLst>
                                      </p:cBhvr>
                                      <p:rCtr x="-20313" y="139"/>
                                    </p:animMotion>
                                  </p:childTnLst>
                                </p:cTn>
                              </p:par>
                            </p:childTnLst>
                          </p:cTn>
                        </p:par>
                        <p:par>
                          <p:cTn id="22" fill="hold">
                            <p:stCondLst>
                              <p:cond delay="2000"/>
                            </p:stCondLst>
                            <p:childTnLst>
                              <p:par>
                                <p:cTn id="23" presetID="10" presetClass="entr" presetSubtype="0" fill="hold" nodeType="afterEffect">
                                  <p:stCondLst>
                                    <p:cond delay="0"/>
                                  </p:stCondLst>
                                  <p:childTnLst>
                                    <p:set>
                                      <p:cBhvr>
                                        <p:cTn id="24" dur="1" fill="hold">
                                          <p:stCondLst>
                                            <p:cond delay="0"/>
                                          </p:stCondLst>
                                        </p:cTn>
                                        <p:tgtEl>
                                          <p:spTgt spid="67"/>
                                        </p:tgtEl>
                                        <p:attrNameLst>
                                          <p:attrName>style.visibility</p:attrName>
                                        </p:attrNameLst>
                                      </p:cBhvr>
                                      <p:to>
                                        <p:strVal val="visible"/>
                                      </p:to>
                                    </p:set>
                                    <p:animEffect transition="in" filter="fade">
                                      <p:cBhvr>
                                        <p:cTn id="25" dur="500"/>
                                        <p:tgtEl>
                                          <p:spTgt spid="67"/>
                                        </p:tgtEl>
                                      </p:cBhvr>
                                    </p:animEffect>
                                  </p:childTnLst>
                                </p:cTn>
                              </p:par>
                              <p:par>
                                <p:cTn id="26" presetID="35" presetClass="path" presetSubtype="0" accel="50000" decel="50000" fill="hold" nodeType="withEffect">
                                  <p:stCondLst>
                                    <p:cond delay="0"/>
                                  </p:stCondLst>
                                  <p:childTnLst>
                                    <p:animMotion origin="layout" path="M -2.5E-6 -0.00486 L -0.41601 7.40741E-7 " pathEditMode="relative" rAng="0" ptsTypes="AA">
                                      <p:cBhvr>
                                        <p:cTn id="27" dur="1000" fill="hold"/>
                                        <p:tgtEl>
                                          <p:spTgt spid="67"/>
                                        </p:tgtEl>
                                        <p:attrNameLst>
                                          <p:attrName>ppt_x</p:attrName>
                                          <p:attrName>ppt_y</p:attrName>
                                        </p:attrNameLst>
                                      </p:cBhvr>
                                      <p:rCtr x="-20807" y="231"/>
                                    </p:animMotion>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71"/>
                                        </p:tgtEl>
                                        <p:attrNameLst>
                                          <p:attrName>style.visibility</p:attrName>
                                        </p:attrNameLst>
                                      </p:cBhvr>
                                      <p:to>
                                        <p:strVal val="visible"/>
                                      </p:to>
                                    </p:set>
                                    <p:animEffect transition="in" filter="fade">
                                      <p:cBhvr>
                                        <p:cTn id="31" dur="500"/>
                                        <p:tgtEl>
                                          <p:spTgt spid="71"/>
                                        </p:tgtEl>
                                      </p:cBhvr>
                                    </p:animEffect>
                                  </p:childTnLst>
                                </p:cTn>
                              </p:par>
                              <p:par>
                                <p:cTn id="32" presetID="10" presetClass="exit" presetSubtype="0" fill="hold" grpId="0" nodeType="withEffect">
                                  <p:stCondLst>
                                    <p:cond delay="0"/>
                                  </p:stCondLst>
                                  <p:childTnLst>
                                    <p:animEffect transition="out" filter="fade">
                                      <p:cBhvr>
                                        <p:cTn id="33" dur="500"/>
                                        <p:tgtEl>
                                          <p:spTgt spid="98"/>
                                        </p:tgtEl>
                                      </p:cBhvr>
                                    </p:animEffect>
                                    <p:set>
                                      <p:cBhvr>
                                        <p:cTn id="34" dur="1" fill="hold">
                                          <p:stCondLst>
                                            <p:cond delay="499"/>
                                          </p:stCondLst>
                                        </p:cTn>
                                        <p:tgtEl>
                                          <p:spTgt spid="98"/>
                                        </p:tgtEl>
                                        <p:attrNameLst>
                                          <p:attrName>style.visibility</p:attrName>
                                        </p:attrNameLst>
                                      </p:cBhvr>
                                      <p:to>
                                        <p:strVal val="hidden"/>
                                      </p:to>
                                    </p:set>
                                  </p:childTnLst>
                                </p:cTn>
                              </p:par>
                              <p:par>
                                <p:cTn id="35" presetID="1" presetClass="entr" presetSubtype="0" fill="hold" grpId="0" nodeType="withEffect">
                                  <p:stCondLst>
                                    <p:cond delay="0"/>
                                  </p:stCondLst>
                                  <p:childTnLst>
                                    <p:set>
                                      <p:cBhvr>
                                        <p:cTn id="36" dur="1" fill="hold">
                                          <p:stCondLst>
                                            <p:cond delay="0"/>
                                          </p:stCondLst>
                                        </p:cTn>
                                        <p:tgtEl>
                                          <p:spTgt spid="5"/>
                                        </p:tgtEl>
                                        <p:attrNameLst>
                                          <p:attrName>style.visibility</p:attrName>
                                        </p:attrNameLst>
                                      </p:cBhvr>
                                      <p:to>
                                        <p:strVal val="visible"/>
                                      </p:to>
                                    </p:set>
                                  </p:childTnLst>
                                </p:cTn>
                              </p:par>
                              <p:par>
                                <p:cTn id="37" presetID="10" presetClass="entr" presetSubtype="0" fill="hold" grpId="0" nodeType="withEffect">
                                  <p:stCondLst>
                                    <p:cond delay="0"/>
                                  </p:stCondLst>
                                  <p:childTnLst>
                                    <p:set>
                                      <p:cBhvr>
                                        <p:cTn id="38" dur="1" fill="hold">
                                          <p:stCondLst>
                                            <p:cond delay="0"/>
                                          </p:stCondLst>
                                        </p:cTn>
                                        <p:tgtEl>
                                          <p:spTgt spid="6"/>
                                        </p:tgtEl>
                                        <p:attrNameLst>
                                          <p:attrName>style.visibility</p:attrName>
                                        </p:attrNameLst>
                                      </p:cBhvr>
                                      <p:to>
                                        <p:strVal val="visible"/>
                                      </p:to>
                                    </p:set>
                                    <p:animEffect transition="in" filter="fade">
                                      <p:cBhvr>
                                        <p:cTn id="3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 grpId="0"/>
      <p:bldP spid="5" grpId="0"/>
      <p:bldP spid="71" grpId="0"/>
      <p:bldP spid="6" grpId="0"/>
      <p:bldP spid="38" grpId="0"/>
      <p:bldP spid="39"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4AF3BE3-F58A-4FF7-95D0-AB61DC454A89}"/>
              </a:ext>
            </a:extLst>
          </p:cNvPr>
          <p:cNvSpPr/>
          <p:nvPr/>
        </p:nvSpPr>
        <p:spPr>
          <a:xfrm>
            <a:off x="1650670" y="1680796"/>
            <a:ext cx="8906493" cy="2308324"/>
          </a:xfrm>
          <a:prstGeom prst="rect">
            <a:avLst/>
          </a:prstGeom>
        </p:spPr>
        <p:txBody>
          <a:bodyPr wrap="square">
            <a:spAutoFit/>
          </a:bodyPr>
          <a:lstStyle/>
          <a:p>
            <a:pPr algn="ctr"/>
            <a:r>
              <a:rPr lang="en-US" sz="4800" b="1" dirty="0">
                <a:solidFill>
                  <a:schemeClr val="bg1"/>
                </a:solidFill>
              </a:rPr>
              <a:t>Now Available</a:t>
            </a:r>
            <a:br>
              <a:rPr lang="en-US" sz="4800" b="1" dirty="0">
                <a:solidFill>
                  <a:schemeClr val="bg1"/>
                </a:solidFill>
              </a:rPr>
            </a:br>
            <a:r>
              <a:rPr lang="en-US" sz="4800" b="1" dirty="0">
                <a:solidFill>
                  <a:schemeClr val="bg1"/>
                </a:solidFill>
              </a:rPr>
              <a:t>.NET Core 3.0 </a:t>
            </a:r>
            <a:br>
              <a:rPr lang="en-US" sz="4800" b="1" dirty="0">
                <a:solidFill>
                  <a:schemeClr val="bg1"/>
                </a:solidFill>
              </a:rPr>
            </a:br>
            <a:r>
              <a:rPr lang="en-US" sz="4800" b="1" dirty="0">
                <a:solidFill>
                  <a:schemeClr val="bg1"/>
                </a:solidFill>
              </a:rPr>
              <a:t>preview 3</a:t>
            </a:r>
          </a:p>
        </p:txBody>
      </p:sp>
      <p:sp>
        <p:nvSpPr>
          <p:cNvPr id="4" name="TextBox 3">
            <a:extLst>
              <a:ext uri="{FF2B5EF4-FFF2-40B4-BE49-F238E27FC236}">
                <a16:creationId xmlns:a16="http://schemas.microsoft.com/office/drawing/2014/main" id="{36B11CF6-AD68-4775-8CC3-3C677E47397D}"/>
              </a:ext>
            </a:extLst>
          </p:cNvPr>
          <p:cNvSpPr txBox="1"/>
          <p:nvPr/>
        </p:nvSpPr>
        <p:spPr>
          <a:xfrm>
            <a:off x="1650670" y="4726560"/>
            <a:ext cx="8906493" cy="615553"/>
          </a:xfrm>
          <a:prstGeom prst="rect">
            <a:avLst/>
          </a:prstGeom>
          <a:noFill/>
        </p:spPr>
        <p:txBody>
          <a:bodyPr wrap="square" lIns="0" tIns="0" rIns="0" bIns="0" rtlCol="0">
            <a:spAutoFit/>
          </a:bodyPr>
          <a:lstStyle/>
          <a:p>
            <a:pPr algn="ctr"/>
            <a:r>
              <a:rPr lang="en-US" sz="4000" dirty="0">
                <a:solidFill>
                  <a:schemeClr val="bg1"/>
                </a:solidFill>
              </a:rPr>
              <a:t>www.dot.net</a:t>
            </a:r>
          </a:p>
        </p:txBody>
      </p:sp>
    </p:spTree>
    <p:extLst>
      <p:ext uri="{BB962C8B-B14F-4D97-AF65-F5344CB8AC3E}">
        <p14:creationId xmlns:p14="http://schemas.microsoft.com/office/powerpoint/2010/main" val="280747327"/>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B574475-E06B-447B-AF23-42665DD97822}"/>
              </a:ext>
            </a:extLst>
          </p:cNvPr>
          <p:cNvSpPr>
            <a:spLocks noGrp="1"/>
          </p:cNvSpPr>
          <p:nvPr>
            <p:ph type="title"/>
          </p:nvPr>
        </p:nvSpPr>
        <p:spPr/>
        <p:txBody>
          <a:bodyPr/>
          <a:lstStyle/>
          <a:p>
            <a:r>
              <a:rPr lang="en-US">
                <a:latin typeface="+mj-lt"/>
              </a:rPr>
              <a:t>.NET Core 3.0 Themes</a:t>
            </a:r>
          </a:p>
        </p:txBody>
      </p:sp>
      <p:sp>
        <p:nvSpPr>
          <p:cNvPr id="9" name="Rectangle 8">
            <a:extLst>
              <a:ext uri="{FF2B5EF4-FFF2-40B4-BE49-F238E27FC236}">
                <a16:creationId xmlns:a16="http://schemas.microsoft.com/office/drawing/2014/main" id="{ED28395D-E673-4604-A342-0E524C9D6968}"/>
              </a:ext>
            </a:extLst>
          </p:cNvPr>
          <p:cNvSpPr/>
          <p:nvPr/>
        </p:nvSpPr>
        <p:spPr>
          <a:xfrm>
            <a:off x="656243" y="3717671"/>
            <a:ext cx="2929939" cy="120032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505050"/>
                </a:solidFill>
                <a:effectLst/>
                <a:uLnTx/>
                <a:uFillTx/>
                <a:latin typeface="Segoe UI"/>
                <a:ea typeface="+mn-ea"/>
                <a:cs typeface="Segoe UI Semilight" panose="020B0402040204020203" pitchFamily="34" charset="0"/>
              </a:rPr>
              <a:t>Desktop Workloads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505050"/>
                </a:solidFill>
                <a:effectLst/>
                <a:uLnTx/>
                <a:uFillTx/>
                <a:latin typeface="Segoe UI"/>
                <a:ea typeface="+mn-ea"/>
                <a:cs typeface="Segoe UI Semilight" panose="020B0402040204020203" pitchFamily="34" charset="0"/>
              </a:rPr>
              <a:t>&amp; UI Interop</a:t>
            </a:r>
            <a:endParaRPr kumimoji="0" lang="en-US" sz="2400" b="1" i="0" u="none" strike="noStrike" kern="1200" cap="none" spc="0" normalizeH="0" baseline="0" noProof="0">
              <a:ln>
                <a:noFill/>
              </a:ln>
              <a:solidFill>
                <a:srgbClr val="505050"/>
              </a:solidFill>
              <a:effectLst/>
              <a:uLnTx/>
              <a:uFillTx/>
              <a:latin typeface="Segoe UI"/>
              <a:ea typeface="+mn-ea"/>
              <a:cs typeface="+mn-cs"/>
            </a:endParaRPr>
          </a:p>
        </p:txBody>
      </p:sp>
      <p:sp>
        <p:nvSpPr>
          <p:cNvPr id="11" name="Rectangle 10">
            <a:extLst>
              <a:ext uri="{FF2B5EF4-FFF2-40B4-BE49-F238E27FC236}">
                <a16:creationId xmlns:a16="http://schemas.microsoft.com/office/drawing/2014/main" id="{CB375FD2-2E0F-4489-9DE9-A411D5DFC46E}"/>
              </a:ext>
            </a:extLst>
          </p:cNvPr>
          <p:cNvSpPr/>
          <p:nvPr/>
        </p:nvSpPr>
        <p:spPr>
          <a:xfrm>
            <a:off x="4631031" y="3711645"/>
            <a:ext cx="2929939" cy="156966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505050"/>
                </a:solidFill>
                <a:effectLst/>
                <a:uLnTx/>
                <a:uFillTx/>
                <a:latin typeface="Segoe UI"/>
                <a:ea typeface="+mn-ea"/>
                <a:cs typeface="Segoe UI Semilight" panose="020B0402040204020203" pitchFamily="34" charset="0"/>
              </a:rPr>
              <a:t>Web App Development Productivity &amp; Microservices</a:t>
            </a:r>
          </a:p>
        </p:txBody>
      </p:sp>
      <p:sp>
        <p:nvSpPr>
          <p:cNvPr id="16" name="globe_2" title="Icon of a sphere made of lines">
            <a:extLst>
              <a:ext uri="{FF2B5EF4-FFF2-40B4-BE49-F238E27FC236}">
                <a16:creationId xmlns:a16="http://schemas.microsoft.com/office/drawing/2014/main" id="{3B91B990-782D-4610-990B-67B6C676778D}"/>
              </a:ext>
            </a:extLst>
          </p:cNvPr>
          <p:cNvSpPr>
            <a:spLocks noChangeAspect="1" noEditPoints="1"/>
          </p:cNvSpPr>
          <p:nvPr/>
        </p:nvSpPr>
        <p:spPr bwMode="auto">
          <a:xfrm>
            <a:off x="5628561" y="2287107"/>
            <a:ext cx="934877" cy="934877"/>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5" name="Group 4">
            <a:extLst>
              <a:ext uri="{FF2B5EF4-FFF2-40B4-BE49-F238E27FC236}">
                <a16:creationId xmlns:a16="http://schemas.microsoft.com/office/drawing/2014/main" id="{FDD4B80E-CB1F-4A53-89BE-B2B757BDBCA3}"/>
              </a:ext>
            </a:extLst>
          </p:cNvPr>
          <p:cNvGrpSpPr/>
          <p:nvPr/>
        </p:nvGrpSpPr>
        <p:grpSpPr>
          <a:xfrm>
            <a:off x="1527509" y="2287107"/>
            <a:ext cx="1187405" cy="1168018"/>
            <a:chOff x="1527509" y="2287107"/>
            <a:chExt cx="1187405" cy="1168018"/>
          </a:xfrm>
        </p:grpSpPr>
        <p:sp>
          <p:nvSpPr>
            <p:cNvPr id="12" name="desktop" title="a desktop PC">
              <a:extLst>
                <a:ext uri="{FF2B5EF4-FFF2-40B4-BE49-F238E27FC236}">
                  <a16:creationId xmlns:a16="http://schemas.microsoft.com/office/drawing/2014/main" id="{23175E1B-3E2E-49B7-A442-93A904B02708}"/>
                </a:ext>
              </a:extLst>
            </p:cNvPr>
            <p:cNvSpPr>
              <a:spLocks noChangeAspect="1" noEditPoints="1"/>
            </p:cNvSpPr>
            <p:nvPr/>
          </p:nvSpPr>
          <p:spPr bwMode="auto">
            <a:xfrm>
              <a:off x="1527509" y="2287107"/>
              <a:ext cx="1187405" cy="1168018"/>
            </a:xfrm>
            <a:custGeom>
              <a:avLst/>
              <a:gdLst>
                <a:gd name="T0" fmla="*/ 245 w 245"/>
                <a:gd name="T1" fmla="*/ 67 h 241"/>
                <a:gd name="T2" fmla="*/ 245 w 245"/>
                <a:gd name="T3" fmla="*/ 138 h 241"/>
                <a:gd name="T4" fmla="*/ 0 w 245"/>
                <a:gd name="T5" fmla="*/ 138 h 241"/>
                <a:gd name="T6" fmla="*/ 0 w 245"/>
                <a:gd name="T7" fmla="*/ 0 h 241"/>
                <a:gd name="T8" fmla="*/ 245 w 245"/>
                <a:gd name="T9" fmla="*/ 0 h 241"/>
                <a:gd name="T10" fmla="*/ 245 w 245"/>
                <a:gd name="T11" fmla="*/ 67 h 241"/>
                <a:gd name="T12" fmla="*/ 224 w 245"/>
                <a:gd name="T13" fmla="*/ 222 h 241"/>
                <a:gd name="T14" fmla="*/ 212 w 245"/>
                <a:gd name="T15" fmla="*/ 204 h 241"/>
                <a:gd name="T16" fmla="*/ 33 w 245"/>
                <a:gd name="T17" fmla="*/ 204 h 241"/>
                <a:gd name="T18" fmla="*/ 7 w 245"/>
                <a:gd name="T19" fmla="*/ 241 h 241"/>
                <a:gd name="T20" fmla="*/ 238 w 245"/>
                <a:gd name="T21" fmla="*/ 241 h 241"/>
                <a:gd name="T22" fmla="*/ 224 w 245"/>
                <a:gd name="T23" fmla="*/ 222 h 241"/>
                <a:gd name="T24" fmla="*/ 79 w 245"/>
                <a:gd name="T25" fmla="*/ 172 h 241"/>
                <a:gd name="T26" fmla="*/ 165 w 245"/>
                <a:gd name="T27" fmla="*/ 172 h 241"/>
                <a:gd name="T28" fmla="*/ 123 w 245"/>
                <a:gd name="T29" fmla="*/ 139 h 241"/>
                <a:gd name="T30" fmla="*/ 123 w 245"/>
                <a:gd name="T31" fmla="*/ 17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5" h="241">
                  <a:moveTo>
                    <a:pt x="245" y="67"/>
                  </a:moveTo>
                  <a:lnTo>
                    <a:pt x="245" y="138"/>
                  </a:lnTo>
                  <a:lnTo>
                    <a:pt x="0" y="138"/>
                  </a:lnTo>
                  <a:lnTo>
                    <a:pt x="0" y="0"/>
                  </a:lnTo>
                  <a:lnTo>
                    <a:pt x="245" y="0"/>
                  </a:lnTo>
                  <a:lnTo>
                    <a:pt x="245" y="67"/>
                  </a:lnTo>
                  <a:moveTo>
                    <a:pt x="224" y="222"/>
                  </a:moveTo>
                  <a:lnTo>
                    <a:pt x="212" y="204"/>
                  </a:lnTo>
                  <a:lnTo>
                    <a:pt x="33" y="204"/>
                  </a:lnTo>
                  <a:lnTo>
                    <a:pt x="7" y="241"/>
                  </a:lnTo>
                  <a:lnTo>
                    <a:pt x="238" y="241"/>
                  </a:lnTo>
                  <a:lnTo>
                    <a:pt x="224" y="222"/>
                  </a:lnTo>
                  <a:moveTo>
                    <a:pt x="79" y="172"/>
                  </a:moveTo>
                  <a:lnTo>
                    <a:pt x="165" y="172"/>
                  </a:lnTo>
                  <a:moveTo>
                    <a:pt x="123" y="139"/>
                  </a:moveTo>
                  <a:lnTo>
                    <a:pt x="123" y="171"/>
                  </a:lnTo>
                </a:path>
              </a:pathLst>
            </a:custGeom>
            <a:noFill/>
            <a:ln w="285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pic>
          <p:nvPicPr>
            <p:cNvPr id="17" name="Picture 16" descr="A close up of a logo&#10;&#10;Description generated with very high confidence">
              <a:extLst>
                <a:ext uri="{FF2B5EF4-FFF2-40B4-BE49-F238E27FC236}">
                  <a16:creationId xmlns:a16="http://schemas.microsoft.com/office/drawing/2014/main" id="{8C62A097-B9D9-4F19-A7DE-62EA93921E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2470" y="2426198"/>
              <a:ext cx="397482" cy="423652"/>
            </a:xfrm>
            <a:prstGeom prst="rect">
              <a:avLst/>
            </a:prstGeom>
            <a:noFill/>
          </p:spPr>
        </p:pic>
      </p:grpSp>
      <p:sp>
        <p:nvSpPr>
          <p:cNvPr id="18" name="Rectangle 17">
            <a:extLst>
              <a:ext uri="{FF2B5EF4-FFF2-40B4-BE49-F238E27FC236}">
                <a16:creationId xmlns:a16="http://schemas.microsoft.com/office/drawing/2014/main" id="{9E16B7B1-9F07-473C-96BA-C0FB076BD4B3}"/>
              </a:ext>
            </a:extLst>
          </p:cNvPr>
          <p:cNvSpPr/>
          <p:nvPr/>
        </p:nvSpPr>
        <p:spPr>
          <a:xfrm>
            <a:off x="8605819" y="3623373"/>
            <a:ext cx="2929939" cy="1200329"/>
          </a:xfrm>
          <a:prstGeom prst="rect">
            <a:avLst/>
          </a:prstGeom>
        </p:spPr>
        <p:txBody>
          <a:bodyPr wrap="square"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505050"/>
                </a:solidFill>
                <a:effectLst/>
                <a:uLnTx/>
                <a:uFillTx/>
                <a:latin typeface="Segoe UI"/>
                <a:ea typeface="+mn-ea"/>
                <a:cs typeface="Segoe UI Semilight" panose="020B0402040204020203" pitchFamily="34" charset="0"/>
              </a:rPr>
              <a:t>Artificial Intelligence &amp; Machine Learning</a:t>
            </a:r>
          </a:p>
        </p:txBody>
      </p:sp>
      <p:sp>
        <p:nvSpPr>
          <p:cNvPr id="19" name="brain_2" title="Icon of a brain with circles and connection lines inside">
            <a:extLst>
              <a:ext uri="{FF2B5EF4-FFF2-40B4-BE49-F238E27FC236}">
                <a16:creationId xmlns:a16="http://schemas.microsoft.com/office/drawing/2014/main" id="{B7C5D415-00C3-47D9-A8A7-4065F22F51EC}"/>
              </a:ext>
            </a:extLst>
          </p:cNvPr>
          <p:cNvSpPr>
            <a:spLocks noChangeAspect="1" noEditPoints="1"/>
          </p:cNvSpPr>
          <p:nvPr/>
        </p:nvSpPr>
        <p:spPr bwMode="auto">
          <a:xfrm>
            <a:off x="9286226" y="2228473"/>
            <a:ext cx="1569123" cy="1052144"/>
          </a:xfrm>
          <a:custGeom>
            <a:avLst/>
            <a:gdLst>
              <a:gd name="T0" fmla="*/ 379 w 440"/>
              <a:gd name="T1" fmla="*/ 133 h 295"/>
              <a:gd name="T2" fmla="*/ 379 w 440"/>
              <a:gd name="T3" fmla="*/ 169 h 295"/>
              <a:gd name="T4" fmla="*/ 259 w 440"/>
              <a:gd name="T5" fmla="*/ 181 h 295"/>
              <a:gd name="T6" fmla="*/ 295 w 440"/>
              <a:gd name="T7" fmla="*/ 181 h 295"/>
              <a:gd name="T8" fmla="*/ 259 w 440"/>
              <a:gd name="T9" fmla="*/ 181 h 295"/>
              <a:gd name="T10" fmla="*/ 114 w 440"/>
              <a:gd name="T11" fmla="*/ 179 h 295"/>
              <a:gd name="T12" fmla="*/ 78 w 440"/>
              <a:gd name="T13" fmla="*/ 169 h 295"/>
              <a:gd name="T14" fmla="*/ 235 w 440"/>
              <a:gd name="T15" fmla="*/ 88 h 295"/>
              <a:gd name="T16" fmla="*/ 192 w 440"/>
              <a:gd name="T17" fmla="*/ 79 h 295"/>
              <a:gd name="T18" fmla="*/ 174 w 440"/>
              <a:gd name="T19" fmla="*/ 97 h 295"/>
              <a:gd name="T20" fmla="*/ 174 w 440"/>
              <a:gd name="T21" fmla="*/ 61 h 295"/>
              <a:gd name="T22" fmla="*/ 277 w 440"/>
              <a:gd name="T23" fmla="*/ 85 h 295"/>
              <a:gd name="T24" fmla="*/ 313 w 440"/>
              <a:gd name="T25" fmla="*/ 85 h 295"/>
              <a:gd name="T26" fmla="*/ 277 w 440"/>
              <a:gd name="T27" fmla="*/ 85 h 295"/>
              <a:gd name="T28" fmla="*/ 168 w 440"/>
              <a:gd name="T29" fmla="*/ 205 h 295"/>
              <a:gd name="T30" fmla="*/ 168 w 440"/>
              <a:gd name="T31" fmla="*/ 169 h 295"/>
              <a:gd name="T32" fmla="*/ 42 w 440"/>
              <a:gd name="T33" fmla="*/ 169 h 295"/>
              <a:gd name="T34" fmla="*/ 78 w 440"/>
              <a:gd name="T35" fmla="*/ 169 h 295"/>
              <a:gd name="T36" fmla="*/ 42 w 440"/>
              <a:gd name="T37" fmla="*/ 169 h 295"/>
              <a:gd name="T38" fmla="*/ 284 w 440"/>
              <a:gd name="T39" fmla="*/ 121 h 295"/>
              <a:gd name="T40" fmla="*/ 295 w 440"/>
              <a:gd name="T41" fmla="*/ 103 h 295"/>
              <a:gd name="T42" fmla="*/ 114 w 440"/>
              <a:gd name="T43" fmla="*/ 125 h 295"/>
              <a:gd name="T44" fmla="*/ 143 w 440"/>
              <a:gd name="T45" fmla="*/ 133 h 295"/>
              <a:gd name="T46" fmla="*/ 168 w 440"/>
              <a:gd name="T47" fmla="*/ 144 h 295"/>
              <a:gd name="T48" fmla="*/ 361 w 440"/>
              <a:gd name="T49" fmla="*/ 151 h 295"/>
              <a:gd name="T50" fmla="*/ 331 w 440"/>
              <a:gd name="T51" fmla="*/ 160 h 295"/>
              <a:gd name="T52" fmla="*/ 331 w 440"/>
              <a:gd name="T53" fmla="*/ 243 h 295"/>
              <a:gd name="T54" fmla="*/ 321 w 440"/>
              <a:gd name="T55" fmla="*/ 181 h 295"/>
              <a:gd name="T56" fmla="*/ 358 w 440"/>
              <a:gd name="T57" fmla="*/ 206 h 295"/>
              <a:gd name="T58" fmla="*/ 440 w 440"/>
              <a:gd name="T59" fmla="*/ 163 h 295"/>
              <a:gd name="T60" fmla="*/ 388 w 440"/>
              <a:gd name="T61" fmla="*/ 110 h 295"/>
              <a:gd name="T62" fmla="*/ 227 w 440"/>
              <a:gd name="T63" fmla="*/ 30 h 295"/>
              <a:gd name="T64" fmla="*/ 68 w 440"/>
              <a:gd name="T65" fmla="*/ 103 h 295"/>
              <a:gd name="T66" fmla="*/ 4 w 440"/>
              <a:gd name="T67" fmla="*/ 165 h 295"/>
              <a:gd name="T68" fmla="*/ 164 w 440"/>
              <a:gd name="T69" fmla="*/ 237 h 295"/>
              <a:gd name="T70" fmla="*/ 358 w 440"/>
              <a:gd name="T71"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40" h="295">
                <a:moveTo>
                  <a:pt x="361" y="151"/>
                </a:moveTo>
                <a:cubicBezTo>
                  <a:pt x="361" y="141"/>
                  <a:pt x="369" y="133"/>
                  <a:pt x="379" y="133"/>
                </a:cubicBezTo>
                <a:cubicBezTo>
                  <a:pt x="389" y="133"/>
                  <a:pt x="397" y="141"/>
                  <a:pt x="397" y="151"/>
                </a:cubicBezTo>
                <a:cubicBezTo>
                  <a:pt x="397" y="161"/>
                  <a:pt x="389" y="169"/>
                  <a:pt x="379" y="169"/>
                </a:cubicBezTo>
                <a:cubicBezTo>
                  <a:pt x="369" y="169"/>
                  <a:pt x="361" y="161"/>
                  <a:pt x="361" y="151"/>
                </a:cubicBezTo>
                <a:close/>
                <a:moveTo>
                  <a:pt x="259" y="181"/>
                </a:moveTo>
                <a:cubicBezTo>
                  <a:pt x="259" y="191"/>
                  <a:pt x="267" y="199"/>
                  <a:pt x="277" y="199"/>
                </a:cubicBezTo>
                <a:cubicBezTo>
                  <a:pt x="287" y="199"/>
                  <a:pt x="295" y="191"/>
                  <a:pt x="295" y="181"/>
                </a:cubicBezTo>
                <a:cubicBezTo>
                  <a:pt x="295" y="171"/>
                  <a:pt x="287" y="163"/>
                  <a:pt x="277" y="163"/>
                </a:cubicBezTo>
                <a:cubicBezTo>
                  <a:pt x="267" y="163"/>
                  <a:pt x="259" y="171"/>
                  <a:pt x="259" y="181"/>
                </a:cubicBezTo>
                <a:close/>
                <a:moveTo>
                  <a:pt x="114" y="239"/>
                </a:moveTo>
                <a:cubicBezTo>
                  <a:pt x="114" y="179"/>
                  <a:pt x="114" y="179"/>
                  <a:pt x="114" y="179"/>
                </a:cubicBezTo>
                <a:cubicBezTo>
                  <a:pt x="114" y="179"/>
                  <a:pt x="109" y="169"/>
                  <a:pt x="104" y="169"/>
                </a:cubicBezTo>
                <a:cubicBezTo>
                  <a:pt x="104" y="169"/>
                  <a:pt x="104" y="169"/>
                  <a:pt x="78" y="169"/>
                </a:cubicBezTo>
                <a:moveTo>
                  <a:pt x="235" y="260"/>
                </a:moveTo>
                <a:cubicBezTo>
                  <a:pt x="235" y="260"/>
                  <a:pt x="235" y="260"/>
                  <a:pt x="235" y="88"/>
                </a:cubicBezTo>
                <a:cubicBezTo>
                  <a:pt x="235" y="82"/>
                  <a:pt x="231" y="79"/>
                  <a:pt x="225" y="79"/>
                </a:cubicBezTo>
                <a:cubicBezTo>
                  <a:pt x="225" y="79"/>
                  <a:pt x="225" y="79"/>
                  <a:pt x="192" y="79"/>
                </a:cubicBezTo>
                <a:moveTo>
                  <a:pt x="156" y="79"/>
                </a:moveTo>
                <a:cubicBezTo>
                  <a:pt x="156" y="89"/>
                  <a:pt x="164" y="97"/>
                  <a:pt x="174" y="97"/>
                </a:cubicBezTo>
                <a:cubicBezTo>
                  <a:pt x="184" y="97"/>
                  <a:pt x="192" y="89"/>
                  <a:pt x="192" y="79"/>
                </a:cubicBezTo>
                <a:cubicBezTo>
                  <a:pt x="192" y="69"/>
                  <a:pt x="184" y="61"/>
                  <a:pt x="174" y="61"/>
                </a:cubicBezTo>
                <a:cubicBezTo>
                  <a:pt x="164" y="61"/>
                  <a:pt x="156" y="69"/>
                  <a:pt x="156" y="79"/>
                </a:cubicBezTo>
                <a:close/>
                <a:moveTo>
                  <a:pt x="277" y="85"/>
                </a:moveTo>
                <a:cubicBezTo>
                  <a:pt x="277" y="95"/>
                  <a:pt x="285" y="103"/>
                  <a:pt x="295" y="103"/>
                </a:cubicBezTo>
                <a:cubicBezTo>
                  <a:pt x="305" y="103"/>
                  <a:pt x="313" y="95"/>
                  <a:pt x="313" y="85"/>
                </a:cubicBezTo>
                <a:cubicBezTo>
                  <a:pt x="313" y="75"/>
                  <a:pt x="305" y="67"/>
                  <a:pt x="295" y="67"/>
                </a:cubicBezTo>
                <a:cubicBezTo>
                  <a:pt x="285" y="67"/>
                  <a:pt x="277" y="75"/>
                  <a:pt x="277" y="85"/>
                </a:cubicBezTo>
                <a:close/>
                <a:moveTo>
                  <a:pt x="150" y="187"/>
                </a:moveTo>
                <a:cubicBezTo>
                  <a:pt x="150" y="197"/>
                  <a:pt x="158" y="205"/>
                  <a:pt x="168" y="205"/>
                </a:cubicBezTo>
                <a:cubicBezTo>
                  <a:pt x="178" y="205"/>
                  <a:pt x="186" y="197"/>
                  <a:pt x="186" y="187"/>
                </a:cubicBezTo>
                <a:cubicBezTo>
                  <a:pt x="186" y="177"/>
                  <a:pt x="178" y="169"/>
                  <a:pt x="168" y="169"/>
                </a:cubicBezTo>
                <a:cubicBezTo>
                  <a:pt x="158" y="169"/>
                  <a:pt x="150" y="177"/>
                  <a:pt x="150" y="187"/>
                </a:cubicBezTo>
                <a:close/>
                <a:moveTo>
                  <a:pt x="42" y="169"/>
                </a:moveTo>
                <a:cubicBezTo>
                  <a:pt x="42" y="179"/>
                  <a:pt x="50" y="187"/>
                  <a:pt x="60" y="187"/>
                </a:cubicBezTo>
                <a:cubicBezTo>
                  <a:pt x="70" y="187"/>
                  <a:pt x="78" y="179"/>
                  <a:pt x="78" y="169"/>
                </a:cubicBezTo>
                <a:cubicBezTo>
                  <a:pt x="78" y="159"/>
                  <a:pt x="70" y="151"/>
                  <a:pt x="60" y="151"/>
                </a:cubicBezTo>
                <a:cubicBezTo>
                  <a:pt x="50" y="151"/>
                  <a:pt x="42" y="159"/>
                  <a:pt x="42" y="169"/>
                </a:cubicBezTo>
                <a:close/>
                <a:moveTo>
                  <a:pt x="235" y="121"/>
                </a:moveTo>
                <a:cubicBezTo>
                  <a:pt x="235" y="121"/>
                  <a:pt x="235" y="121"/>
                  <a:pt x="284" y="121"/>
                </a:cubicBezTo>
                <a:cubicBezTo>
                  <a:pt x="290" y="121"/>
                  <a:pt x="295" y="117"/>
                  <a:pt x="295" y="112"/>
                </a:cubicBezTo>
                <a:cubicBezTo>
                  <a:pt x="295" y="112"/>
                  <a:pt x="295" y="112"/>
                  <a:pt x="295" y="103"/>
                </a:cubicBezTo>
                <a:moveTo>
                  <a:pt x="114" y="49"/>
                </a:moveTo>
                <a:cubicBezTo>
                  <a:pt x="114" y="49"/>
                  <a:pt x="114" y="51"/>
                  <a:pt x="114" y="125"/>
                </a:cubicBezTo>
                <a:cubicBezTo>
                  <a:pt x="114" y="130"/>
                  <a:pt x="118" y="133"/>
                  <a:pt x="123" y="133"/>
                </a:cubicBezTo>
                <a:cubicBezTo>
                  <a:pt x="123" y="133"/>
                  <a:pt x="123" y="133"/>
                  <a:pt x="143" y="133"/>
                </a:cubicBezTo>
                <a:cubicBezTo>
                  <a:pt x="143" y="133"/>
                  <a:pt x="143" y="133"/>
                  <a:pt x="158" y="133"/>
                </a:cubicBezTo>
                <a:cubicBezTo>
                  <a:pt x="163" y="133"/>
                  <a:pt x="168" y="139"/>
                  <a:pt x="168" y="144"/>
                </a:cubicBezTo>
                <a:cubicBezTo>
                  <a:pt x="168" y="144"/>
                  <a:pt x="168" y="144"/>
                  <a:pt x="168" y="169"/>
                </a:cubicBezTo>
                <a:moveTo>
                  <a:pt x="361" y="151"/>
                </a:moveTo>
                <a:cubicBezTo>
                  <a:pt x="361" y="151"/>
                  <a:pt x="361" y="151"/>
                  <a:pt x="340" y="151"/>
                </a:cubicBezTo>
                <a:cubicBezTo>
                  <a:pt x="335" y="151"/>
                  <a:pt x="331" y="155"/>
                  <a:pt x="331" y="160"/>
                </a:cubicBezTo>
                <a:cubicBezTo>
                  <a:pt x="331" y="160"/>
                  <a:pt x="331" y="160"/>
                  <a:pt x="331" y="205"/>
                </a:cubicBezTo>
                <a:moveTo>
                  <a:pt x="331" y="243"/>
                </a:moveTo>
                <a:cubicBezTo>
                  <a:pt x="331" y="243"/>
                  <a:pt x="331" y="243"/>
                  <a:pt x="331" y="190"/>
                </a:cubicBezTo>
                <a:cubicBezTo>
                  <a:pt x="331" y="185"/>
                  <a:pt x="327" y="181"/>
                  <a:pt x="321" y="181"/>
                </a:cubicBezTo>
                <a:cubicBezTo>
                  <a:pt x="321" y="181"/>
                  <a:pt x="321" y="181"/>
                  <a:pt x="295" y="181"/>
                </a:cubicBezTo>
                <a:moveTo>
                  <a:pt x="358" y="206"/>
                </a:moveTo>
                <a:cubicBezTo>
                  <a:pt x="367" y="212"/>
                  <a:pt x="377" y="215"/>
                  <a:pt x="388" y="215"/>
                </a:cubicBezTo>
                <a:cubicBezTo>
                  <a:pt x="417" y="215"/>
                  <a:pt x="440" y="192"/>
                  <a:pt x="440" y="163"/>
                </a:cubicBezTo>
                <a:cubicBezTo>
                  <a:pt x="440" y="134"/>
                  <a:pt x="417" y="111"/>
                  <a:pt x="388" y="111"/>
                </a:cubicBezTo>
                <a:cubicBezTo>
                  <a:pt x="388" y="110"/>
                  <a:pt x="388" y="110"/>
                  <a:pt x="388" y="110"/>
                </a:cubicBezTo>
                <a:cubicBezTo>
                  <a:pt x="388" y="110"/>
                  <a:pt x="379" y="38"/>
                  <a:pt x="310" y="41"/>
                </a:cubicBezTo>
                <a:cubicBezTo>
                  <a:pt x="310" y="41"/>
                  <a:pt x="275" y="4"/>
                  <a:pt x="227" y="30"/>
                </a:cubicBezTo>
                <a:cubicBezTo>
                  <a:pt x="227" y="30"/>
                  <a:pt x="183" y="0"/>
                  <a:pt x="146" y="53"/>
                </a:cubicBezTo>
                <a:cubicBezTo>
                  <a:pt x="146" y="53"/>
                  <a:pt x="79" y="26"/>
                  <a:pt x="68" y="103"/>
                </a:cubicBezTo>
                <a:cubicBezTo>
                  <a:pt x="68" y="103"/>
                  <a:pt x="68" y="103"/>
                  <a:pt x="68" y="103"/>
                </a:cubicBezTo>
                <a:cubicBezTo>
                  <a:pt x="68" y="103"/>
                  <a:pt x="7" y="116"/>
                  <a:pt x="4" y="165"/>
                </a:cubicBezTo>
                <a:cubicBezTo>
                  <a:pt x="0" y="213"/>
                  <a:pt x="42" y="247"/>
                  <a:pt x="87" y="215"/>
                </a:cubicBezTo>
                <a:cubicBezTo>
                  <a:pt x="87" y="215"/>
                  <a:pt x="120" y="263"/>
                  <a:pt x="164" y="237"/>
                </a:cubicBezTo>
                <a:cubicBezTo>
                  <a:pt x="164" y="237"/>
                  <a:pt x="222" y="295"/>
                  <a:pt x="270" y="235"/>
                </a:cubicBezTo>
                <a:cubicBezTo>
                  <a:pt x="270" y="235"/>
                  <a:pt x="329" y="282"/>
                  <a:pt x="358" y="206"/>
                </a:cubicBezTo>
                <a:close/>
              </a:path>
            </a:pathLst>
          </a:custGeom>
          <a:noFill/>
          <a:ln w="285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Tree>
    <p:extLst>
      <p:ext uri="{BB962C8B-B14F-4D97-AF65-F5344CB8AC3E}">
        <p14:creationId xmlns:p14="http://schemas.microsoft.com/office/powerpoint/2010/main" val="584407451"/>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1217" y="2778253"/>
            <a:ext cx="11276838" cy="1280160"/>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9708" y="2782161"/>
            <a:ext cx="11276838" cy="1280160"/>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2575" y="2782161"/>
            <a:ext cx="11276838" cy="1280160"/>
          </a:xfrm>
          <a:prstGeom prst="rect">
            <a:avLst/>
          </a:prstGeom>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2575" y="2782161"/>
            <a:ext cx="11276838" cy="1280160"/>
          </a:xfrm>
          <a:prstGeom prst="rect">
            <a:avLst/>
          </a:prstGeom>
        </p:spPr>
      </p:pic>
      <p:pic>
        <p:nvPicPr>
          <p:cNvPr id="7" name="Picture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32575" y="2782161"/>
            <a:ext cx="11276838" cy="1280160"/>
          </a:xfrm>
          <a:prstGeom prst="rect">
            <a:avLst/>
          </a:prstGeom>
        </p:spPr>
      </p:pic>
      <p:pic>
        <p:nvPicPr>
          <p:cNvPr id="8" name="Picture 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31066" y="2782161"/>
            <a:ext cx="11276838" cy="1280160"/>
          </a:xfrm>
          <a:prstGeom prst="rect">
            <a:avLst/>
          </a:prstGeom>
        </p:spPr>
      </p:pic>
      <p:pic>
        <p:nvPicPr>
          <p:cNvPr id="9" name="Picture 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32575" y="2780652"/>
            <a:ext cx="11276838" cy="1280160"/>
          </a:xfrm>
          <a:prstGeom prst="rect">
            <a:avLst/>
          </a:prstGeom>
        </p:spPr>
      </p:pic>
      <p:grpSp>
        <p:nvGrpSpPr>
          <p:cNvPr id="31" name="Group 30"/>
          <p:cNvGrpSpPr/>
          <p:nvPr/>
        </p:nvGrpSpPr>
        <p:grpSpPr>
          <a:xfrm>
            <a:off x="275840" y="1352882"/>
            <a:ext cx="1664677" cy="1664677"/>
            <a:chOff x="337625" y="1899137"/>
            <a:chExt cx="1664677" cy="1664677"/>
          </a:xfrm>
          <a:solidFill>
            <a:srgbClr val="002060"/>
          </a:solidFill>
        </p:grpSpPr>
        <p:sp>
          <p:nvSpPr>
            <p:cNvPr id="24" name="Rectangle 23"/>
            <p:cNvSpPr/>
            <p:nvPr/>
          </p:nvSpPr>
          <p:spPr bwMode="auto">
            <a:xfrm>
              <a:off x="337625" y="1899137"/>
              <a:ext cx="1664677" cy="166467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0" name="Picture 9"/>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59269" y="1990251"/>
              <a:ext cx="1037844" cy="1062990"/>
            </a:xfrm>
            <a:prstGeom prst="rect">
              <a:avLst/>
            </a:prstGeom>
            <a:grpFill/>
          </p:spPr>
        </p:pic>
        <p:sp>
          <p:nvSpPr>
            <p:cNvPr id="17" name="TextBox 16"/>
            <p:cNvSpPr txBox="1"/>
            <p:nvPr/>
          </p:nvSpPr>
          <p:spPr>
            <a:xfrm>
              <a:off x="344033" y="3143061"/>
              <a:ext cx="1620528" cy="180049"/>
            </a:xfrm>
            <a:prstGeom prst="rect">
              <a:avLst/>
            </a:prstGeom>
            <a:grp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DESKTOP</a:t>
              </a:r>
            </a:p>
          </p:txBody>
        </p:sp>
      </p:grpSp>
      <p:grpSp>
        <p:nvGrpSpPr>
          <p:cNvPr id="32" name="Group 31"/>
          <p:cNvGrpSpPr/>
          <p:nvPr/>
        </p:nvGrpSpPr>
        <p:grpSpPr>
          <a:xfrm>
            <a:off x="1937523" y="1352882"/>
            <a:ext cx="1666889" cy="1664677"/>
            <a:chOff x="1999308" y="1899137"/>
            <a:chExt cx="1666889" cy="1664677"/>
          </a:xfrm>
        </p:grpSpPr>
        <p:sp>
          <p:nvSpPr>
            <p:cNvPr id="25" name="Rectangle 24"/>
            <p:cNvSpPr/>
            <p:nvPr/>
          </p:nvSpPr>
          <p:spPr bwMode="auto">
            <a:xfrm>
              <a:off x="2001520" y="1899137"/>
              <a:ext cx="1664677" cy="1664677"/>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1" name="Picture 10"/>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341452" y="1981200"/>
              <a:ext cx="969264" cy="1062990"/>
            </a:xfrm>
            <a:prstGeom prst="rect">
              <a:avLst/>
            </a:prstGeom>
          </p:spPr>
        </p:pic>
        <p:sp>
          <p:nvSpPr>
            <p:cNvPr id="18" name="TextBox 17"/>
            <p:cNvSpPr txBox="1"/>
            <p:nvPr/>
          </p:nvSpPr>
          <p:spPr>
            <a:xfrm>
              <a:off x="1999308" y="3143061"/>
              <a:ext cx="1665837" cy="18004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WEB</a:t>
              </a:r>
            </a:p>
          </p:txBody>
        </p:sp>
      </p:grpSp>
      <p:grpSp>
        <p:nvGrpSpPr>
          <p:cNvPr id="33" name="Group 32"/>
          <p:cNvGrpSpPr/>
          <p:nvPr/>
        </p:nvGrpSpPr>
        <p:grpSpPr>
          <a:xfrm>
            <a:off x="3592799" y="1352882"/>
            <a:ext cx="1675508" cy="1664677"/>
            <a:chOff x="3654584" y="1899137"/>
            <a:chExt cx="1675508" cy="1664677"/>
          </a:xfrm>
        </p:grpSpPr>
        <p:sp>
          <p:nvSpPr>
            <p:cNvPr id="26" name="Rectangle 25"/>
            <p:cNvSpPr/>
            <p:nvPr/>
          </p:nvSpPr>
          <p:spPr bwMode="auto">
            <a:xfrm>
              <a:off x="3665415" y="1899137"/>
              <a:ext cx="1664677" cy="1664677"/>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2" name="Picture 11"/>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994590" y="1990253"/>
              <a:ext cx="1003554" cy="1062990"/>
            </a:xfrm>
            <a:prstGeom prst="rect">
              <a:avLst/>
            </a:prstGeom>
          </p:spPr>
        </p:pic>
        <p:sp>
          <p:nvSpPr>
            <p:cNvPr id="19" name="TextBox 18"/>
            <p:cNvSpPr txBox="1"/>
            <p:nvPr/>
          </p:nvSpPr>
          <p:spPr>
            <a:xfrm>
              <a:off x="3654584" y="3143061"/>
              <a:ext cx="1665837" cy="18004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CLOUD</a:t>
              </a:r>
            </a:p>
          </p:txBody>
        </p:sp>
      </p:grpSp>
      <p:grpSp>
        <p:nvGrpSpPr>
          <p:cNvPr id="34" name="Group 33"/>
          <p:cNvGrpSpPr/>
          <p:nvPr/>
        </p:nvGrpSpPr>
        <p:grpSpPr>
          <a:xfrm>
            <a:off x="5267525" y="1352882"/>
            <a:ext cx="1664677" cy="1664677"/>
            <a:chOff x="5329310" y="1899137"/>
            <a:chExt cx="1664677" cy="1664677"/>
          </a:xfrm>
          <a:solidFill>
            <a:srgbClr val="9B4F96"/>
          </a:solidFill>
        </p:grpSpPr>
        <p:sp>
          <p:nvSpPr>
            <p:cNvPr id="27" name="Rectangle 26"/>
            <p:cNvSpPr/>
            <p:nvPr/>
          </p:nvSpPr>
          <p:spPr bwMode="auto">
            <a:xfrm>
              <a:off x="5329310" y="1899137"/>
              <a:ext cx="1664677" cy="166467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3" name="Picture 12"/>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812828" y="1990253"/>
              <a:ext cx="688086" cy="1062990"/>
            </a:xfrm>
            <a:prstGeom prst="rect">
              <a:avLst/>
            </a:prstGeom>
            <a:grpFill/>
          </p:spPr>
        </p:pic>
        <p:sp>
          <p:nvSpPr>
            <p:cNvPr id="20" name="TextBox 19"/>
            <p:cNvSpPr txBox="1"/>
            <p:nvPr/>
          </p:nvSpPr>
          <p:spPr>
            <a:xfrm>
              <a:off x="5355169" y="3143061"/>
              <a:ext cx="1620528" cy="180049"/>
            </a:xfrm>
            <a:prstGeom prst="rect">
              <a:avLst/>
            </a:prstGeom>
            <a:grp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MOBILE</a:t>
              </a:r>
            </a:p>
          </p:txBody>
        </p:sp>
      </p:grpSp>
      <p:grpSp>
        <p:nvGrpSpPr>
          <p:cNvPr id="35" name="Group 34"/>
          <p:cNvGrpSpPr/>
          <p:nvPr/>
        </p:nvGrpSpPr>
        <p:grpSpPr>
          <a:xfrm>
            <a:off x="6931420" y="1352882"/>
            <a:ext cx="1664677" cy="1664677"/>
            <a:chOff x="6993205" y="1899137"/>
            <a:chExt cx="1664677" cy="1664677"/>
          </a:xfrm>
          <a:solidFill>
            <a:srgbClr val="BAD80A"/>
          </a:solidFill>
        </p:grpSpPr>
        <p:sp>
          <p:nvSpPr>
            <p:cNvPr id="28" name="Rectangle 27"/>
            <p:cNvSpPr/>
            <p:nvPr/>
          </p:nvSpPr>
          <p:spPr bwMode="auto">
            <a:xfrm>
              <a:off x="6993205" y="1899137"/>
              <a:ext cx="1664677" cy="166467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4" name="Picture 13"/>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311804" y="1990253"/>
              <a:ext cx="969264" cy="1062990"/>
            </a:xfrm>
            <a:prstGeom prst="rect">
              <a:avLst/>
            </a:prstGeom>
            <a:grpFill/>
          </p:spPr>
        </p:pic>
        <p:sp>
          <p:nvSpPr>
            <p:cNvPr id="21" name="TextBox 20"/>
            <p:cNvSpPr txBox="1"/>
            <p:nvPr/>
          </p:nvSpPr>
          <p:spPr>
            <a:xfrm>
              <a:off x="7010445" y="3143061"/>
              <a:ext cx="1620528" cy="180049"/>
            </a:xfrm>
            <a:prstGeom prst="rect">
              <a:avLst/>
            </a:prstGeom>
            <a:grp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GAMING</a:t>
              </a:r>
            </a:p>
          </p:txBody>
        </p:sp>
      </p:grpSp>
      <p:grpSp>
        <p:nvGrpSpPr>
          <p:cNvPr id="36" name="Group 35"/>
          <p:cNvGrpSpPr/>
          <p:nvPr/>
        </p:nvGrpSpPr>
        <p:grpSpPr>
          <a:xfrm>
            <a:off x="8558627" y="1352882"/>
            <a:ext cx="1701365" cy="1664677"/>
            <a:chOff x="8620412" y="1899137"/>
            <a:chExt cx="1701365" cy="1664677"/>
          </a:xfrm>
        </p:grpSpPr>
        <p:sp>
          <p:nvSpPr>
            <p:cNvPr id="29" name="Rectangle 28"/>
            <p:cNvSpPr/>
            <p:nvPr/>
          </p:nvSpPr>
          <p:spPr bwMode="auto">
            <a:xfrm>
              <a:off x="8657100" y="1899137"/>
              <a:ext cx="1664677" cy="1664677"/>
            </a:xfrm>
            <a:prstGeom prst="rect">
              <a:avLst/>
            </a:prstGeom>
            <a:solidFill>
              <a:srgbClr val="00829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5" name="Picture 14"/>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9006689" y="1981200"/>
              <a:ext cx="907542" cy="1062990"/>
            </a:xfrm>
            <a:prstGeom prst="rect">
              <a:avLst/>
            </a:prstGeom>
          </p:spPr>
        </p:pic>
        <p:sp>
          <p:nvSpPr>
            <p:cNvPr id="22" name="TextBox 21"/>
            <p:cNvSpPr txBox="1"/>
            <p:nvPr/>
          </p:nvSpPr>
          <p:spPr>
            <a:xfrm>
              <a:off x="8620412" y="3143061"/>
              <a:ext cx="1665837" cy="18004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IoT</a:t>
              </a:r>
            </a:p>
          </p:txBody>
        </p:sp>
      </p:grpSp>
      <p:grpSp>
        <p:nvGrpSpPr>
          <p:cNvPr id="37" name="Group 36"/>
          <p:cNvGrpSpPr/>
          <p:nvPr/>
        </p:nvGrpSpPr>
        <p:grpSpPr>
          <a:xfrm>
            <a:off x="10259212" y="1352882"/>
            <a:ext cx="1664677" cy="1664677"/>
            <a:chOff x="10320997" y="1899137"/>
            <a:chExt cx="1664677" cy="1664677"/>
          </a:xfrm>
          <a:solidFill>
            <a:srgbClr val="FF0000"/>
          </a:solidFill>
        </p:grpSpPr>
        <p:sp>
          <p:nvSpPr>
            <p:cNvPr id="30" name="Rectangle 29"/>
            <p:cNvSpPr/>
            <p:nvPr/>
          </p:nvSpPr>
          <p:spPr bwMode="auto">
            <a:xfrm>
              <a:off x="10320997" y="1899137"/>
              <a:ext cx="1664677" cy="166467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6" name="Picture 15"/>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0650773" y="1981200"/>
              <a:ext cx="934974" cy="1062990"/>
            </a:xfrm>
            <a:prstGeom prst="rect">
              <a:avLst/>
            </a:prstGeom>
            <a:grpFill/>
          </p:spPr>
        </p:pic>
        <p:sp>
          <p:nvSpPr>
            <p:cNvPr id="23" name="TextBox 22"/>
            <p:cNvSpPr txBox="1"/>
            <p:nvPr/>
          </p:nvSpPr>
          <p:spPr>
            <a:xfrm>
              <a:off x="10356525" y="3143061"/>
              <a:ext cx="1585000" cy="180049"/>
            </a:xfrm>
            <a:prstGeom prst="rect">
              <a:avLst/>
            </a:prstGeom>
            <a:grp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AI</a:t>
              </a:r>
            </a:p>
          </p:txBody>
        </p:sp>
      </p:grpSp>
      <p:sp>
        <p:nvSpPr>
          <p:cNvPr id="39" name="Title 1">
            <a:extLst>
              <a:ext uri="{FF2B5EF4-FFF2-40B4-BE49-F238E27FC236}">
                <a16:creationId xmlns:a16="http://schemas.microsoft.com/office/drawing/2014/main" id="{19AFE05D-9736-471E-B5D2-207940914560}"/>
              </a:ext>
            </a:extLst>
          </p:cNvPr>
          <p:cNvSpPr txBox="1">
            <a:spLocks/>
          </p:cNvSpPr>
          <p:nvPr/>
        </p:nvSpPr>
        <p:spPr>
          <a:xfrm>
            <a:off x="-23750" y="-33759"/>
            <a:ext cx="12192000" cy="1097205"/>
          </a:xfrm>
          <a:prstGeom prst="rect">
            <a:avLst/>
          </a:prstGeom>
        </p:spPr>
        <p:txBody>
          <a:bodyPr lIns="146095" tIns="9131" rIns="146095" bIns="9131" anchor="b"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marL="0" marR="0" lvl="0" indent="0" algn="ctr" defTabSz="913055" rtl="0" eaLnBrk="1" fontAlgn="auto" latinLnBrk="0" hangingPunct="1">
              <a:lnSpc>
                <a:spcPct val="90000"/>
              </a:lnSpc>
              <a:spcBef>
                <a:spcPts val="0"/>
              </a:spcBef>
              <a:spcAft>
                <a:spcPts val="0"/>
              </a:spcAft>
              <a:buClrTx/>
              <a:buSzTx/>
              <a:buFontTx/>
              <a:buNone/>
              <a:tabLst/>
              <a:defRPr/>
            </a:pPr>
            <a:r>
              <a:rPr kumimoji="0" lang="en-US" sz="5333" b="0" i="0" u="none" strike="noStrike" kern="1200" cap="none" spc="-100" normalizeH="0" baseline="0" noProof="0" dirty="0">
                <a:ln w="3175">
                  <a:noFill/>
                </a:ln>
                <a:solidFill>
                  <a:srgbClr val="505050"/>
                </a:solidFill>
                <a:effectLst/>
                <a:uLnTx/>
                <a:uFillTx/>
                <a:latin typeface="Segoe UI Light"/>
                <a:ea typeface="+mn-ea"/>
                <a:cs typeface="Segoe UI" pitchFamily="34" charset="0"/>
              </a:rPr>
              <a:t>Your platform for building </a:t>
            </a:r>
            <a:r>
              <a:rPr kumimoji="0" lang="en-US" sz="5333" b="0" i="0" u="none" strike="noStrike" kern="1200" cap="none" spc="-100" normalizeH="0" baseline="0" noProof="0" dirty="0">
                <a:ln w="3175">
                  <a:noFill/>
                </a:ln>
                <a:solidFill>
                  <a:srgbClr val="505050"/>
                </a:solidFill>
                <a:effectLst/>
                <a:uLnTx/>
                <a:uFillTx/>
                <a:latin typeface="Segoe UI Semibold" panose="020B0702040204020203" pitchFamily="34" charset="0"/>
                <a:ea typeface="+mn-ea"/>
                <a:cs typeface="Segoe UI" pitchFamily="34" charset="0"/>
              </a:rPr>
              <a:t>anything</a:t>
            </a:r>
          </a:p>
        </p:txBody>
      </p:sp>
      <p:grpSp>
        <p:nvGrpSpPr>
          <p:cNvPr id="38" name="Group 37">
            <a:extLst>
              <a:ext uri="{FF2B5EF4-FFF2-40B4-BE49-F238E27FC236}">
                <a16:creationId xmlns:a16="http://schemas.microsoft.com/office/drawing/2014/main" id="{654BB647-6ED6-456E-AC67-BE447E05046D}"/>
              </a:ext>
            </a:extLst>
          </p:cNvPr>
          <p:cNvGrpSpPr/>
          <p:nvPr/>
        </p:nvGrpSpPr>
        <p:grpSpPr>
          <a:xfrm>
            <a:off x="433831" y="4888127"/>
            <a:ext cx="11276838" cy="1294707"/>
            <a:chOff x="433831" y="4888127"/>
            <a:chExt cx="11276838" cy="1294707"/>
          </a:xfrm>
        </p:grpSpPr>
        <p:grpSp>
          <p:nvGrpSpPr>
            <p:cNvPr id="71" name="Group 70">
              <a:extLst>
                <a:ext uri="{FF2B5EF4-FFF2-40B4-BE49-F238E27FC236}">
                  <a16:creationId xmlns:a16="http://schemas.microsoft.com/office/drawing/2014/main" id="{4CDCA4A5-2A05-4E51-9B6D-0661EAEE6D8A}"/>
                </a:ext>
              </a:extLst>
            </p:cNvPr>
            <p:cNvGrpSpPr/>
            <p:nvPr/>
          </p:nvGrpSpPr>
          <p:grpSpPr>
            <a:xfrm>
              <a:off x="433831" y="4888127"/>
              <a:ext cx="11276838" cy="1294707"/>
              <a:chOff x="433831" y="4567502"/>
              <a:chExt cx="11276838" cy="1294707"/>
            </a:xfrm>
          </p:grpSpPr>
          <p:pic>
            <p:nvPicPr>
              <p:cNvPr id="73" name="Picture 72">
                <a:extLst>
                  <a:ext uri="{FF2B5EF4-FFF2-40B4-BE49-F238E27FC236}">
                    <a16:creationId xmlns:a16="http://schemas.microsoft.com/office/drawing/2014/main" id="{00D6A1FB-AE57-4AEF-AFCF-A87BDEAF0D4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0800000">
                <a:off x="433831" y="4579369"/>
                <a:ext cx="11276838" cy="1280160"/>
              </a:xfrm>
              <a:prstGeom prst="rect">
                <a:avLst/>
              </a:prstGeom>
            </p:spPr>
          </p:pic>
          <p:grpSp>
            <p:nvGrpSpPr>
              <p:cNvPr id="72" name="Group 71">
                <a:extLst>
                  <a:ext uri="{FF2B5EF4-FFF2-40B4-BE49-F238E27FC236}">
                    <a16:creationId xmlns:a16="http://schemas.microsoft.com/office/drawing/2014/main" id="{01FDCC56-1BDB-46B5-B0FC-2A0E25E2E28B}"/>
                  </a:ext>
                </a:extLst>
              </p:cNvPr>
              <p:cNvGrpSpPr/>
              <p:nvPr/>
            </p:nvGrpSpPr>
            <p:grpSpPr>
              <a:xfrm>
                <a:off x="433831" y="4567502"/>
                <a:ext cx="11276838" cy="1294707"/>
                <a:chOff x="433831" y="4567502"/>
                <a:chExt cx="11276838" cy="1294707"/>
              </a:xfrm>
            </p:grpSpPr>
            <p:pic>
              <p:nvPicPr>
                <p:cNvPr id="74" name="Picture 73">
                  <a:extLst>
                    <a:ext uri="{FF2B5EF4-FFF2-40B4-BE49-F238E27FC236}">
                      <a16:creationId xmlns:a16="http://schemas.microsoft.com/office/drawing/2014/main" id="{446F1DAE-47E8-420E-ABEA-4D2A60A0D05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0800000">
                  <a:off x="433831" y="4567502"/>
                  <a:ext cx="11276838" cy="1280160"/>
                </a:xfrm>
                <a:prstGeom prst="rect">
                  <a:avLst/>
                </a:prstGeom>
              </p:spPr>
            </p:pic>
            <p:pic>
              <p:nvPicPr>
                <p:cNvPr id="75" name="Picture 74">
                  <a:extLst>
                    <a:ext uri="{FF2B5EF4-FFF2-40B4-BE49-F238E27FC236}">
                      <a16:creationId xmlns:a16="http://schemas.microsoft.com/office/drawing/2014/main" id="{90E8B8CA-F90F-4982-9D06-4DF51EB41A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433831" y="4571124"/>
                  <a:ext cx="11276838" cy="1280160"/>
                </a:xfrm>
                <a:prstGeom prst="rect">
                  <a:avLst/>
                </a:prstGeom>
              </p:spPr>
            </p:pic>
            <p:pic>
              <p:nvPicPr>
                <p:cNvPr id="76" name="Picture 75">
                  <a:extLst>
                    <a:ext uri="{FF2B5EF4-FFF2-40B4-BE49-F238E27FC236}">
                      <a16:creationId xmlns:a16="http://schemas.microsoft.com/office/drawing/2014/main" id="{9397231C-EFFB-4093-9856-49769973E5F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10800000">
                  <a:off x="433831" y="4576587"/>
                  <a:ext cx="11276838" cy="1280160"/>
                </a:xfrm>
                <a:prstGeom prst="rect">
                  <a:avLst/>
                </a:prstGeom>
              </p:spPr>
            </p:pic>
            <p:pic>
              <p:nvPicPr>
                <p:cNvPr id="77" name="Picture 76">
                  <a:extLst>
                    <a:ext uri="{FF2B5EF4-FFF2-40B4-BE49-F238E27FC236}">
                      <a16:creationId xmlns:a16="http://schemas.microsoft.com/office/drawing/2014/main" id="{9C3484A2-795A-431A-AA4F-7EAE7DF9BA1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10800000">
                  <a:off x="433831" y="4582049"/>
                  <a:ext cx="11276838" cy="1280160"/>
                </a:xfrm>
                <a:prstGeom prst="rect">
                  <a:avLst/>
                </a:prstGeom>
              </p:spPr>
            </p:pic>
          </p:grpSp>
        </p:grpSp>
        <p:sp>
          <p:nvSpPr>
            <p:cNvPr id="101" name="Rectangle 100">
              <a:extLst>
                <a:ext uri="{FF2B5EF4-FFF2-40B4-BE49-F238E27FC236}">
                  <a16:creationId xmlns:a16="http://schemas.microsoft.com/office/drawing/2014/main" id="{A0CE4AB8-5497-47A3-9DC0-10489809326A}"/>
                </a:ext>
              </a:extLst>
            </p:cNvPr>
            <p:cNvSpPr/>
            <p:nvPr/>
          </p:nvSpPr>
          <p:spPr bwMode="auto">
            <a:xfrm>
              <a:off x="6936215" y="5524584"/>
              <a:ext cx="1453611" cy="654628"/>
            </a:xfrm>
            <a:prstGeom prst="rect">
              <a:avLst/>
            </a:prstGeom>
            <a:solidFill>
              <a:srgbClr val="F8F8F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02" name="Rectangle 101">
              <a:extLst>
                <a:ext uri="{FF2B5EF4-FFF2-40B4-BE49-F238E27FC236}">
                  <a16:creationId xmlns:a16="http://schemas.microsoft.com/office/drawing/2014/main" id="{167CF0AD-A221-44CA-B9DB-673E1FA6F6A6}"/>
                </a:ext>
              </a:extLst>
            </p:cNvPr>
            <p:cNvSpPr/>
            <p:nvPr/>
          </p:nvSpPr>
          <p:spPr bwMode="auto">
            <a:xfrm>
              <a:off x="3790039" y="5498162"/>
              <a:ext cx="1453611" cy="654628"/>
            </a:xfrm>
            <a:prstGeom prst="rect">
              <a:avLst/>
            </a:prstGeom>
            <a:solidFill>
              <a:srgbClr val="F8F8F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78" name="Group 77">
            <a:extLst>
              <a:ext uri="{FF2B5EF4-FFF2-40B4-BE49-F238E27FC236}">
                <a16:creationId xmlns:a16="http://schemas.microsoft.com/office/drawing/2014/main" id="{32BCD14F-57C9-4CAE-9AFB-C4E3426C3B49}"/>
              </a:ext>
            </a:extLst>
          </p:cNvPr>
          <p:cNvGrpSpPr/>
          <p:nvPr/>
        </p:nvGrpSpPr>
        <p:grpSpPr>
          <a:xfrm>
            <a:off x="-271953" y="5910511"/>
            <a:ext cx="2286000" cy="1056537"/>
            <a:chOff x="-271953" y="5352378"/>
            <a:chExt cx="2286000" cy="1056537"/>
          </a:xfrm>
        </p:grpSpPr>
        <p:sp>
          <p:nvSpPr>
            <p:cNvPr id="79" name="Graphic 93">
              <a:extLst>
                <a:ext uri="{FF2B5EF4-FFF2-40B4-BE49-F238E27FC236}">
                  <a16:creationId xmlns:a16="http://schemas.microsoft.com/office/drawing/2014/main" id="{7B55D016-D6F9-4D7E-8DEF-9A03D0A558FF}"/>
                </a:ext>
              </a:extLst>
            </p:cNvPr>
            <p:cNvSpPr/>
            <p:nvPr/>
          </p:nvSpPr>
          <p:spPr>
            <a:xfrm>
              <a:off x="639464" y="5352378"/>
              <a:ext cx="463167" cy="454535"/>
            </a:xfrm>
            <a:custGeom>
              <a:avLst/>
              <a:gdLst>
                <a:gd name="connsiteX0" fmla="*/ 737711 w 1533525"/>
                <a:gd name="connsiteY0" fmla="*/ 216694 h 1504950"/>
                <a:gd name="connsiteX1" fmla="*/ 401479 w 1533525"/>
                <a:gd name="connsiteY1" fmla="*/ 552926 h 1504950"/>
                <a:gd name="connsiteX2" fmla="*/ 187166 w 1533525"/>
                <a:gd name="connsiteY2" fmla="*/ 386239 h 1504950"/>
                <a:gd name="connsiteX3" fmla="*/ 102394 w 1533525"/>
                <a:gd name="connsiteY3" fmla="*/ 428149 h 1504950"/>
                <a:gd name="connsiteX4" fmla="*/ 102394 w 1533525"/>
                <a:gd name="connsiteY4" fmla="*/ 852011 h 1504950"/>
                <a:gd name="connsiteX5" fmla="*/ 187166 w 1533525"/>
                <a:gd name="connsiteY5" fmla="*/ 893921 h 1504950"/>
                <a:gd name="connsiteX6" fmla="*/ 401479 w 1533525"/>
                <a:gd name="connsiteY6" fmla="*/ 727234 h 1504950"/>
                <a:gd name="connsiteX7" fmla="*/ 737711 w 1533525"/>
                <a:gd name="connsiteY7" fmla="*/ 1064419 h 1504950"/>
                <a:gd name="connsiteX8" fmla="*/ 949166 w 1533525"/>
                <a:gd name="connsiteY8" fmla="*/ 979646 h 1504950"/>
                <a:gd name="connsiteX9" fmla="*/ 949166 w 1533525"/>
                <a:gd name="connsiteY9" fmla="*/ 301466 h 1504950"/>
                <a:gd name="connsiteX10" fmla="*/ 737711 w 1533525"/>
                <a:gd name="connsiteY10" fmla="*/ 216694 h 1504950"/>
                <a:gd name="connsiteX11" fmla="*/ 187166 w 1533525"/>
                <a:gd name="connsiteY11" fmla="*/ 767239 h 1504950"/>
                <a:gd name="connsiteX12" fmla="*/ 187166 w 1533525"/>
                <a:gd name="connsiteY12" fmla="*/ 512921 h 1504950"/>
                <a:gd name="connsiteX13" fmla="*/ 313849 w 1533525"/>
                <a:gd name="connsiteY13" fmla="*/ 639604 h 1504950"/>
                <a:gd name="connsiteX14" fmla="*/ 187166 w 1533525"/>
                <a:gd name="connsiteY14" fmla="*/ 767239 h 1504950"/>
                <a:gd name="connsiteX15" fmla="*/ 513874 w 1533525"/>
                <a:gd name="connsiteY15" fmla="*/ 640556 h 1504950"/>
                <a:gd name="connsiteX16" fmla="*/ 737711 w 1533525"/>
                <a:gd name="connsiteY16" fmla="*/ 466249 h 1504950"/>
                <a:gd name="connsiteX17" fmla="*/ 737711 w 1533525"/>
                <a:gd name="connsiteY17" fmla="*/ 814864 h 1504950"/>
                <a:gd name="connsiteX18" fmla="*/ 513874 w 1533525"/>
                <a:gd name="connsiteY18" fmla="*/ 640556 h 1504950"/>
                <a:gd name="connsiteX19" fmla="*/ 1140619 w 1533525"/>
                <a:gd name="connsiteY19" fmla="*/ 7144 h 1504950"/>
                <a:gd name="connsiteX20" fmla="*/ 1531144 w 1533525"/>
                <a:gd name="connsiteY20" fmla="*/ 159544 h 1504950"/>
                <a:gd name="connsiteX21" fmla="*/ 1531144 w 1533525"/>
                <a:gd name="connsiteY21" fmla="*/ 1331119 h 1504950"/>
                <a:gd name="connsiteX22" fmla="*/ 1140619 w 1533525"/>
                <a:gd name="connsiteY22" fmla="*/ 1502569 h 1504950"/>
                <a:gd name="connsiteX23" fmla="*/ 7144 w 1533525"/>
                <a:gd name="connsiteY23" fmla="*/ 1159669 h 1504950"/>
                <a:gd name="connsiteX24" fmla="*/ 7144 w 1533525"/>
                <a:gd name="connsiteY24" fmla="*/ 1121569 h 1504950"/>
                <a:gd name="connsiteX25" fmla="*/ 1133951 w 1533525"/>
                <a:gd name="connsiteY25" fmla="*/ 1211104 h 1504950"/>
                <a:gd name="connsiteX26" fmla="*/ 1145381 w 1533525"/>
                <a:gd name="connsiteY26" fmla="*/ 1212056 h 1504950"/>
                <a:gd name="connsiteX27" fmla="*/ 1140619 w 1533525"/>
                <a:gd name="connsiteY27" fmla="*/ 7144 h 1504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533525" h="1504950">
                  <a:moveTo>
                    <a:pt x="737711" y="216694"/>
                  </a:moveTo>
                  <a:lnTo>
                    <a:pt x="401479" y="552926"/>
                  </a:lnTo>
                  <a:lnTo>
                    <a:pt x="187166" y="386239"/>
                  </a:lnTo>
                  <a:lnTo>
                    <a:pt x="102394" y="428149"/>
                  </a:lnTo>
                  <a:lnTo>
                    <a:pt x="102394" y="852011"/>
                  </a:lnTo>
                  <a:lnTo>
                    <a:pt x="187166" y="893921"/>
                  </a:lnTo>
                  <a:lnTo>
                    <a:pt x="401479" y="727234"/>
                  </a:lnTo>
                  <a:lnTo>
                    <a:pt x="737711" y="1064419"/>
                  </a:lnTo>
                  <a:lnTo>
                    <a:pt x="949166" y="979646"/>
                  </a:lnTo>
                  <a:lnTo>
                    <a:pt x="949166" y="301466"/>
                  </a:lnTo>
                  <a:lnTo>
                    <a:pt x="737711" y="216694"/>
                  </a:lnTo>
                  <a:close/>
                  <a:moveTo>
                    <a:pt x="187166" y="767239"/>
                  </a:moveTo>
                  <a:lnTo>
                    <a:pt x="187166" y="512921"/>
                  </a:lnTo>
                  <a:lnTo>
                    <a:pt x="313849" y="639604"/>
                  </a:lnTo>
                  <a:lnTo>
                    <a:pt x="187166" y="767239"/>
                  </a:lnTo>
                  <a:close/>
                  <a:moveTo>
                    <a:pt x="513874" y="640556"/>
                  </a:moveTo>
                  <a:lnTo>
                    <a:pt x="737711" y="466249"/>
                  </a:lnTo>
                  <a:lnTo>
                    <a:pt x="737711" y="814864"/>
                  </a:lnTo>
                  <a:lnTo>
                    <a:pt x="513874" y="640556"/>
                  </a:lnTo>
                  <a:close/>
                  <a:moveTo>
                    <a:pt x="1140619" y="7144"/>
                  </a:moveTo>
                  <a:lnTo>
                    <a:pt x="1531144" y="159544"/>
                  </a:lnTo>
                  <a:lnTo>
                    <a:pt x="1531144" y="1331119"/>
                  </a:lnTo>
                  <a:lnTo>
                    <a:pt x="1140619" y="1502569"/>
                  </a:lnTo>
                  <a:lnTo>
                    <a:pt x="7144" y="1159669"/>
                  </a:lnTo>
                  <a:lnTo>
                    <a:pt x="7144" y="1121569"/>
                  </a:lnTo>
                  <a:lnTo>
                    <a:pt x="1133951" y="1211104"/>
                  </a:lnTo>
                  <a:lnTo>
                    <a:pt x="1145381" y="1212056"/>
                  </a:lnTo>
                  <a:lnTo>
                    <a:pt x="1140619" y="7144"/>
                  </a:lnTo>
                  <a:close/>
                </a:path>
              </a:pathLst>
            </a:custGeom>
            <a:solidFill>
              <a:srgbClr val="B177ED"/>
            </a:solidFill>
            <a:ln w="9525" cap="flat">
              <a:solidFill>
                <a:srgbClr val="B177ED"/>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80" name="Rectangle 79">
              <a:extLst>
                <a:ext uri="{FF2B5EF4-FFF2-40B4-BE49-F238E27FC236}">
                  <a16:creationId xmlns:a16="http://schemas.microsoft.com/office/drawing/2014/main" id="{ACC53BDD-9DBE-41B1-98A6-FCA69F185756}"/>
                </a:ext>
              </a:extLst>
            </p:cNvPr>
            <p:cNvSpPr/>
            <p:nvPr/>
          </p:nvSpPr>
          <p:spPr bwMode="auto">
            <a:xfrm>
              <a:off x="-271953" y="5860275"/>
              <a:ext cx="2286000" cy="548640"/>
            </a:xfrm>
            <a:prstGeom prst="rect">
              <a:avLst/>
            </a:prstGeom>
            <a:noFill/>
            <a:ln w="10795" cap="flat" cmpd="sng" algn="ctr">
              <a:noFill/>
              <a:prstDash val="solid"/>
            </a:ln>
            <a:effectLst/>
          </p:spPr>
          <p:txBody>
            <a:bodyPr rot="0" spcFirstLastPara="0" vertOverflow="overflow" horzOverflow="overflow" vert="horz" wrap="none" lIns="0" tIns="9144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chemeClr val="accent6"/>
                  </a:solidFill>
                  <a:effectLst/>
                  <a:uLnTx/>
                  <a:uFillTx/>
                  <a:latin typeface="Segoe UI" panose="020B0502040204020203" pitchFamily="34" charset="0"/>
                  <a:ea typeface="+mn-ea"/>
                  <a:cs typeface="Segoe UI" panose="020B0502040204020203" pitchFamily="34" charset="0"/>
                </a:rPr>
                <a:t>Visual Studio</a:t>
              </a:r>
            </a:p>
          </p:txBody>
        </p:sp>
      </p:grpSp>
      <p:grpSp>
        <p:nvGrpSpPr>
          <p:cNvPr id="81" name="Group 80">
            <a:extLst>
              <a:ext uri="{FF2B5EF4-FFF2-40B4-BE49-F238E27FC236}">
                <a16:creationId xmlns:a16="http://schemas.microsoft.com/office/drawing/2014/main" id="{CB2DFF7A-72A6-4FCF-8727-4A8F2019BB2A}"/>
              </a:ext>
            </a:extLst>
          </p:cNvPr>
          <p:cNvGrpSpPr/>
          <p:nvPr/>
        </p:nvGrpSpPr>
        <p:grpSpPr>
          <a:xfrm>
            <a:off x="4537000" y="5888402"/>
            <a:ext cx="3185096" cy="1104565"/>
            <a:chOff x="4537000" y="5330269"/>
            <a:chExt cx="3185096" cy="1104565"/>
          </a:xfrm>
        </p:grpSpPr>
        <p:sp>
          <p:nvSpPr>
            <p:cNvPr id="82" name="Freeform 21">
              <a:extLst>
                <a:ext uri="{FF2B5EF4-FFF2-40B4-BE49-F238E27FC236}">
                  <a16:creationId xmlns:a16="http://schemas.microsoft.com/office/drawing/2014/main" id="{93282510-CF59-49C5-8EA4-42684D951D90}"/>
                </a:ext>
              </a:extLst>
            </p:cNvPr>
            <p:cNvSpPr>
              <a:spLocks noChangeAspect="1" noEditPoints="1"/>
            </p:cNvSpPr>
            <p:nvPr/>
          </p:nvSpPr>
          <p:spPr bwMode="auto">
            <a:xfrm>
              <a:off x="5897941" y="5330269"/>
              <a:ext cx="463214" cy="455015"/>
            </a:xfrm>
            <a:custGeom>
              <a:avLst/>
              <a:gdLst>
                <a:gd name="T0" fmla="*/ 71 w 1130"/>
                <a:gd name="T1" fmla="*/ 628 h 1110"/>
                <a:gd name="T2" fmla="*/ 132 w 1130"/>
                <a:gd name="T3" fmla="*/ 659 h 1110"/>
                <a:gd name="T4" fmla="*/ 293 w 1130"/>
                <a:gd name="T5" fmla="*/ 536 h 1110"/>
                <a:gd name="T6" fmla="*/ 542 w 1130"/>
                <a:gd name="T7" fmla="*/ 785 h 1110"/>
                <a:gd name="T8" fmla="*/ 699 w 1130"/>
                <a:gd name="T9" fmla="*/ 721 h 1110"/>
                <a:gd name="T10" fmla="*/ 699 w 1130"/>
                <a:gd name="T11" fmla="*/ 219 h 1110"/>
                <a:gd name="T12" fmla="*/ 542 w 1130"/>
                <a:gd name="T13" fmla="*/ 156 h 1110"/>
                <a:gd name="T14" fmla="*/ 293 w 1130"/>
                <a:gd name="T15" fmla="*/ 405 h 1110"/>
                <a:gd name="T16" fmla="*/ 132 w 1130"/>
                <a:gd name="T17" fmla="*/ 281 h 1110"/>
                <a:gd name="T18" fmla="*/ 71 w 1130"/>
                <a:gd name="T19" fmla="*/ 313 h 1110"/>
                <a:gd name="T20" fmla="*/ 132 w 1130"/>
                <a:gd name="T21" fmla="*/ 377 h 1110"/>
                <a:gd name="T22" fmla="*/ 228 w 1130"/>
                <a:gd name="T23" fmla="*/ 470 h 1110"/>
                <a:gd name="T24" fmla="*/ 132 w 1130"/>
                <a:gd name="T25" fmla="*/ 564 h 1110"/>
                <a:gd name="T26" fmla="*/ 71 w 1130"/>
                <a:gd name="T27" fmla="*/ 628 h 1110"/>
                <a:gd name="T28" fmla="*/ 376 w 1130"/>
                <a:gd name="T29" fmla="*/ 470 h 1110"/>
                <a:gd name="T30" fmla="*/ 542 w 1130"/>
                <a:gd name="T31" fmla="*/ 341 h 1110"/>
                <a:gd name="T32" fmla="*/ 542 w 1130"/>
                <a:gd name="T33" fmla="*/ 599 h 1110"/>
                <a:gd name="T34" fmla="*/ 376 w 1130"/>
                <a:gd name="T35" fmla="*/ 470 h 1110"/>
                <a:gd name="T36" fmla="*/ 841 w 1130"/>
                <a:gd name="T37" fmla="*/ 0 h 1110"/>
                <a:gd name="T38" fmla="*/ 1130 w 1130"/>
                <a:gd name="T39" fmla="*/ 113 h 1110"/>
                <a:gd name="T40" fmla="*/ 1130 w 1130"/>
                <a:gd name="T41" fmla="*/ 983 h 1110"/>
                <a:gd name="T42" fmla="*/ 841 w 1130"/>
                <a:gd name="T43" fmla="*/ 1110 h 1110"/>
                <a:gd name="T44" fmla="*/ 0 w 1130"/>
                <a:gd name="T45" fmla="*/ 856 h 1110"/>
                <a:gd name="T46" fmla="*/ 0 w 1130"/>
                <a:gd name="T47" fmla="*/ 827 h 1110"/>
                <a:gd name="T48" fmla="*/ 835 w 1130"/>
                <a:gd name="T49" fmla="*/ 894 h 1110"/>
                <a:gd name="T50" fmla="*/ 844 w 1130"/>
                <a:gd name="T51" fmla="*/ 894 h 1110"/>
                <a:gd name="T52" fmla="*/ 841 w 1130"/>
                <a:gd name="T53" fmla="*/ 0 h 1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30" h="1110">
                  <a:moveTo>
                    <a:pt x="71" y="628"/>
                  </a:moveTo>
                  <a:lnTo>
                    <a:pt x="132" y="659"/>
                  </a:lnTo>
                  <a:lnTo>
                    <a:pt x="293" y="536"/>
                  </a:lnTo>
                  <a:lnTo>
                    <a:pt x="542" y="785"/>
                  </a:lnTo>
                  <a:lnTo>
                    <a:pt x="699" y="721"/>
                  </a:lnTo>
                  <a:lnTo>
                    <a:pt x="699" y="219"/>
                  </a:lnTo>
                  <a:lnTo>
                    <a:pt x="542" y="156"/>
                  </a:lnTo>
                  <a:lnTo>
                    <a:pt x="293" y="405"/>
                  </a:lnTo>
                  <a:lnTo>
                    <a:pt x="132" y="281"/>
                  </a:lnTo>
                  <a:lnTo>
                    <a:pt x="71" y="313"/>
                  </a:lnTo>
                  <a:lnTo>
                    <a:pt x="132" y="377"/>
                  </a:lnTo>
                  <a:lnTo>
                    <a:pt x="228" y="470"/>
                  </a:lnTo>
                  <a:lnTo>
                    <a:pt x="132" y="564"/>
                  </a:lnTo>
                  <a:lnTo>
                    <a:pt x="71" y="628"/>
                  </a:lnTo>
                  <a:close/>
                  <a:moveTo>
                    <a:pt x="376" y="470"/>
                  </a:moveTo>
                  <a:lnTo>
                    <a:pt x="542" y="341"/>
                  </a:lnTo>
                  <a:lnTo>
                    <a:pt x="542" y="599"/>
                  </a:lnTo>
                  <a:lnTo>
                    <a:pt x="376" y="470"/>
                  </a:lnTo>
                  <a:close/>
                  <a:moveTo>
                    <a:pt x="841" y="0"/>
                  </a:moveTo>
                  <a:lnTo>
                    <a:pt x="1130" y="113"/>
                  </a:lnTo>
                  <a:lnTo>
                    <a:pt x="1130" y="983"/>
                  </a:lnTo>
                  <a:lnTo>
                    <a:pt x="841" y="1110"/>
                  </a:lnTo>
                  <a:lnTo>
                    <a:pt x="0" y="856"/>
                  </a:lnTo>
                  <a:lnTo>
                    <a:pt x="0" y="827"/>
                  </a:lnTo>
                  <a:lnTo>
                    <a:pt x="835" y="894"/>
                  </a:lnTo>
                  <a:lnTo>
                    <a:pt x="844" y="894"/>
                  </a:lnTo>
                  <a:lnTo>
                    <a:pt x="841" y="0"/>
                  </a:lnTo>
                  <a:close/>
                </a:path>
              </a:pathLst>
            </a:custGeom>
            <a:solidFill>
              <a:schemeClr val="accent2"/>
            </a:solidFill>
            <a:ln>
              <a:solidFill>
                <a:schemeClr val="accent2"/>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83" name="Rectangle 82">
              <a:extLst>
                <a:ext uri="{FF2B5EF4-FFF2-40B4-BE49-F238E27FC236}">
                  <a16:creationId xmlns:a16="http://schemas.microsoft.com/office/drawing/2014/main" id="{92D3CEFA-1397-4654-95C5-50131B821A89}"/>
                </a:ext>
              </a:extLst>
            </p:cNvPr>
            <p:cNvSpPr/>
            <p:nvPr/>
          </p:nvSpPr>
          <p:spPr bwMode="auto">
            <a:xfrm>
              <a:off x="4537000" y="5886194"/>
              <a:ext cx="3185096" cy="548640"/>
            </a:xfrm>
            <a:prstGeom prst="rect">
              <a:avLst/>
            </a:prstGeom>
            <a:noFill/>
            <a:ln w="10795" cap="flat" cmpd="sng" algn="ctr">
              <a:noFill/>
              <a:prstDash val="solid"/>
            </a:ln>
            <a:effectLst/>
          </p:spPr>
          <p:txBody>
            <a:bodyPr rot="0" spcFirstLastPara="0" vertOverflow="overflow" horzOverflow="overflow" vert="horz" wrap="none" lIns="0" tIns="9144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dirty="0">
                  <a:ln>
                    <a:noFill/>
                  </a:ln>
                  <a:solidFill>
                    <a:schemeClr val="accent6"/>
                  </a:solidFill>
                  <a:effectLst/>
                  <a:uLnTx/>
                  <a:uFillTx/>
                  <a:latin typeface="Segoe UI" panose="020B0502040204020203" pitchFamily="34" charset="0"/>
                  <a:ea typeface="+mn-ea"/>
                  <a:cs typeface="Segoe UI" panose="020B0502040204020203" pitchFamily="34" charset="0"/>
                </a:rPr>
                <a:t>Visual Studio Code</a:t>
              </a:r>
            </a:p>
          </p:txBody>
        </p:sp>
      </p:grpSp>
      <p:grpSp>
        <p:nvGrpSpPr>
          <p:cNvPr id="84" name="Group 83">
            <a:extLst>
              <a:ext uri="{FF2B5EF4-FFF2-40B4-BE49-F238E27FC236}">
                <a16:creationId xmlns:a16="http://schemas.microsoft.com/office/drawing/2014/main" id="{0E50E8E4-562A-4B0D-9DAB-A2E8DC73296F}"/>
              </a:ext>
            </a:extLst>
          </p:cNvPr>
          <p:cNvGrpSpPr/>
          <p:nvPr/>
        </p:nvGrpSpPr>
        <p:grpSpPr>
          <a:xfrm>
            <a:off x="8047875" y="5865898"/>
            <a:ext cx="2286000" cy="1085698"/>
            <a:chOff x="7762867" y="5319640"/>
            <a:chExt cx="2286000" cy="1085698"/>
          </a:xfrm>
        </p:grpSpPr>
        <p:sp>
          <p:nvSpPr>
            <p:cNvPr id="85" name="Freeform 5">
              <a:extLst>
                <a:ext uri="{FF2B5EF4-FFF2-40B4-BE49-F238E27FC236}">
                  <a16:creationId xmlns:a16="http://schemas.microsoft.com/office/drawing/2014/main" id="{E8B57812-66CE-45DE-8304-4C9B7ED74CF7}"/>
                </a:ext>
              </a:extLst>
            </p:cNvPr>
            <p:cNvSpPr>
              <a:spLocks noEditPoints="1"/>
            </p:cNvSpPr>
            <p:nvPr/>
          </p:nvSpPr>
          <p:spPr bwMode="auto">
            <a:xfrm>
              <a:off x="8671754" y="5319640"/>
              <a:ext cx="463166" cy="462714"/>
            </a:xfrm>
            <a:custGeom>
              <a:avLst/>
              <a:gdLst>
                <a:gd name="T0" fmla="*/ 128 w 2050"/>
                <a:gd name="T1" fmla="*/ 0 h 2048"/>
                <a:gd name="T2" fmla="*/ 90 w 2050"/>
                <a:gd name="T3" fmla="*/ 6 h 2048"/>
                <a:gd name="T4" fmla="*/ 56 w 2050"/>
                <a:gd name="T5" fmla="*/ 22 h 2048"/>
                <a:gd name="T6" fmla="*/ 16 w 2050"/>
                <a:gd name="T7" fmla="*/ 66 h 2048"/>
                <a:gd name="T8" fmla="*/ 2 w 2050"/>
                <a:gd name="T9" fmla="*/ 102 h 2048"/>
                <a:gd name="T10" fmla="*/ 0 w 2050"/>
                <a:gd name="T11" fmla="*/ 1920 h 2048"/>
                <a:gd name="T12" fmla="*/ 2 w 2050"/>
                <a:gd name="T13" fmla="*/ 1946 h 2048"/>
                <a:gd name="T14" fmla="*/ 16 w 2050"/>
                <a:gd name="T15" fmla="*/ 1982 h 2048"/>
                <a:gd name="T16" fmla="*/ 56 w 2050"/>
                <a:gd name="T17" fmla="*/ 2026 h 2048"/>
                <a:gd name="T18" fmla="*/ 90 w 2050"/>
                <a:gd name="T19" fmla="*/ 2042 h 2048"/>
                <a:gd name="T20" fmla="*/ 128 w 2050"/>
                <a:gd name="T21" fmla="*/ 2048 h 2048"/>
                <a:gd name="T22" fmla="*/ 1936 w 2050"/>
                <a:gd name="T23" fmla="*/ 2048 h 2048"/>
                <a:gd name="T24" fmla="*/ 1972 w 2050"/>
                <a:gd name="T25" fmla="*/ 2038 h 2048"/>
                <a:gd name="T26" fmla="*/ 2012 w 2050"/>
                <a:gd name="T27" fmla="*/ 2010 h 2048"/>
                <a:gd name="T28" fmla="*/ 2040 w 2050"/>
                <a:gd name="T29" fmla="*/ 1970 h 2048"/>
                <a:gd name="T30" fmla="*/ 2050 w 2050"/>
                <a:gd name="T31" fmla="*/ 1934 h 2048"/>
                <a:gd name="T32" fmla="*/ 2050 w 2050"/>
                <a:gd name="T33" fmla="*/ 128 h 2048"/>
                <a:gd name="T34" fmla="*/ 2044 w 2050"/>
                <a:gd name="T35" fmla="*/ 90 h 2048"/>
                <a:gd name="T36" fmla="*/ 2028 w 2050"/>
                <a:gd name="T37" fmla="*/ 56 h 2048"/>
                <a:gd name="T38" fmla="*/ 1984 w 2050"/>
                <a:gd name="T39" fmla="*/ 16 h 2048"/>
                <a:gd name="T40" fmla="*/ 1948 w 2050"/>
                <a:gd name="T41" fmla="*/ 2 h 2048"/>
                <a:gd name="T42" fmla="*/ 1922 w 2050"/>
                <a:gd name="T43" fmla="*/ 0 h 2048"/>
                <a:gd name="T44" fmla="*/ 244 w 2050"/>
                <a:gd name="T45" fmla="*/ 1638 h 2048"/>
                <a:gd name="T46" fmla="*/ 234 w 2050"/>
                <a:gd name="T47" fmla="*/ 1630 h 2048"/>
                <a:gd name="T48" fmla="*/ 224 w 2050"/>
                <a:gd name="T49" fmla="*/ 1608 h 2048"/>
                <a:gd name="T50" fmla="*/ 234 w 2050"/>
                <a:gd name="T51" fmla="*/ 1586 h 2048"/>
                <a:gd name="T52" fmla="*/ 234 w 2050"/>
                <a:gd name="T53" fmla="*/ 478 h 2048"/>
                <a:gd name="T54" fmla="*/ 224 w 2050"/>
                <a:gd name="T55" fmla="*/ 456 h 2048"/>
                <a:gd name="T56" fmla="*/ 234 w 2050"/>
                <a:gd name="T57" fmla="*/ 434 h 2048"/>
                <a:gd name="T58" fmla="*/ 244 w 2050"/>
                <a:gd name="T59" fmla="*/ 426 h 2048"/>
                <a:gd name="T60" fmla="*/ 274 w 2050"/>
                <a:gd name="T61" fmla="*/ 430 h 2048"/>
                <a:gd name="T62" fmla="*/ 278 w 2050"/>
                <a:gd name="T63" fmla="*/ 1630 h 2048"/>
                <a:gd name="T64" fmla="*/ 268 w 2050"/>
                <a:gd name="T65" fmla="*/ 1638 h 2048"/>
                <a:gd name="T66" fmla="*/ 1858 w 2050"/>
                <a:gd name="T67" fmla="*/ 1688 h 2048"/>
                <a:gd name="T68" fmla="*/ 699 w 2050"/>
                <a:gd name="T69" fmla="*/ 1688 h 2048"/>
                <a:gd name="T70" fmla="*/ 675 w 2050"/>
                <a:gd name="T71" fmla="*/ 1668 h 2048"/>
                <a:gd name="T72" fmla="*/ 673 w 2050"/>
                <a:gd name="T73" fmla="*/ 1656 h 2048"/>
                <a:gd name="T74" fmla="*/ 683 w 2050"/>
                <a:gd name="T75" fmla="*/ 1634 h 2048"/>
                <a:gd name="T76" fmla="*/ 705 w 2050"/>
                <a:gd name="T77" fmla="*/ 1624 h 2048"/>
                <a:gd name="T78" fmla="*/ 1864 w 2050"/>
                <a:gd name="T79" fmla="*/ 1624 h 2048"/>
                <a:gd name="T80" fmla="*/ 1888 w 2050"/>
                <a:gd name="T81" fmla="*/ 1644 h 2048"/>
                <a:gd name="T82" fmla="*/ 1890 w 2050"/>
                <a:gd name="T83" fmla="*/ 1656 h 2048"/>
                <a:gd name="T84" fmla="*/ 1880 w 2050"/>
                <a:gd name="T85" fmla="*/ 1678 h 2048"/>
                <a:gd name="T86" fmla="*/ 1858 w 2050"/>
                <a:gd name="T87" fmla="*/ 1688 h 2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050" h="2048">
                  <a:moveTo>
                    <a:pt x="1922" y="0"/>
                  </a:moveTo>
                  <a:lnTo>
                    <a:pt x="128" y="0"/>
                  </a:lnTo>
                  <a:lnTo>
                    <a:pt x="128" y="0"/>
                  </a:lnTo>
                  <a:lnTo>
                    <a:pt x="114" y="0"/>
                  </a:lnTo>
                  <a:lnTo>
                    <a:pt x="102" y="2"/>
                  </a:lnTo>
                  <a:lnTo>
                    <a:pt x="90" y="6"/>
                  </a:lnTo>
                  <a:lnTo>
                    <a:pt x="78" y="10"/>
                  </a:lnTo>
                  <a:lnTo>
                    <a:pt x="66" y="16"/>
                  </a:lnTo>
                  <a:lnTo>
                    <a:pt x="56" y="22"/>
                  </a:lnTo>
                  <a:lnTo>
                    <a:pt x="38" y="38"/>
                  </a:lnTo>
                  <a:lnTo>
                    <a:pt x="22" y="56"/>
                  </a:lnTo>
                  <a:lnTo>
                    <a:pt x="16" y="66"/>
                  </a:lnTo>
                  <a:lnTo>
                    <a:pt x="10" y="78"/>
                  </a:lnTo>
                  <a:lnTo>
                    <a:pt x="6" y="90"/>
                  </a:lnTo>
                  <a:lnTo>
                    <a:pt x="2" y="102"/>
                  </a:lnTo>
                  <a:lnTo>
                    <a:pt x="0" y="114"/>
                  </a:lnTo>
                  <a:lnTo>
                    <a:pt x="0" y="128"/>
                  </a:lnTo>
                  <a:lnTo>
                    <a:pt x="0" y="1920"/>
                  </a:lnTo>
                  <a:lnTo>
                    <a:pt x="0" y="1920"/>
                  </a:lnTo>
                  <a:lnTo>
                    <a:pt x="0" y="1934"/>
                  </a:lnTo>
                  <a:lnTo>
                    <a:pt x="2" y="1946"/>
                  </a:lnTo>
                  <a:lnTo>
                    <a:pt x="6" y="1958"/>
                  </a:lnTo>
                  <a:lnTo>
                    <a:pt x="10" y="1970"/>
                  </a:lnTo>
                  <a:lnTo>
                    <a:pt x="16" y="1982"/>
                  </a:lnTo>
                  <a:lnTo>
                    <a:pt x="22" y="1992"/>
                  </a:lnTo>
                  <a:lnTo>
                    <a:pt x="38" y="2010"/>
                  </a:lnTo>
                  <a:lnTo>
                    <a:pt x="56" y="2026"/>
                  </a:lnTo>
                  <a:lnTo>
                    <a:pt x="66" y="2032"/>
                  </a:lnTo>
                  <a:lnTo>
                    <a:pt x="78" y="2038"/>
                  </a:lnTo>
                  <a:lnTo>
                    <a:pt x="90" y="2042"/>
                  </a:lnTo>
                  <a:lnTo>
                    <a:pt x="102" y="2046"/>
                  </a:lnTo>
                  <a:lnTo>
                    <a:pt x="114" y="2048"/>
                  </a:lnTo>
                  <a:lnTo>
                    <a:pt x="128" y="2048"/>
                  </a:lnTo>
                  <a:lnTo>
                    <a:pt x="1922" y="2048"/>
                  </a:lnTo>
                  <a:lnTo>
                    <a:pt x="1922" y="2048"/>
                  </a:lnTo>
                  <a:lnTo>
                    <a:pt x="1936" y="2048"/>
                  </a:lnTo>
                  <a:lnTo>
                    <a:pt x="1948" y="2046"/>
                  </a:lnTo>
                  <a:lnTo>
                    <a:pt x="1960" y="2042"/>
                  </a:lnTo>
                  <a:lnTo>
                    <a:pt x="1972" y="2038"/>
                  </a:lnTo>
                  <a:lnTo>
                    <a:pt x="1984" y="2032"/>
                  </a:lnTo>
                  <a:lnTo>
                    <a:pt x="1994" y="2026"/>
                  </a:lnTo>
                  <a:lnTo>
                    <a:pt x="2012" y="2010"/>
                  </a:lnTo>
                  <a:lnTo>
                    <a:pt x="2028" y="1992"/>
                  </a:lnTo>
                  <a:lnTo>
                    <a:pt x="2034" y="1982"/>
                  </a:lnTo>
                  <a:lnTo>
                    <a:pt x="2040" y="1970"/>
                  </a:lnTo>
                  <a:lnTo>
                    <a:pt x="2044" y="1958"/>
                  </a:lnTo>
                  <a:lnTo>
                    <a:pt x="2048" y="1946"/>
                  </a:lnTo>
                  <a:lnTo>
                    <a:pt x="2050" y="1934"/>
                  </a:lnTo>
                  <a:lnTo>
                    <a:pt x="2050" y="1920"/>
                  </a:lnTo>
                  <a:lnTo>
                    <a:pt x="2050" y="128"/>
                  </a:lnTo>
                  <a:lnTo>
                    <a:pt x="2050" y="128"/>
                  </a:lnTo>
                  <a:lnTo>
                    <a:pt x="2050" y="114"/>
                  </a:lnTo>
                  <a:lnTo>
                    <a:pt x="2048" y="102"/>
                  </a:lnTo>
                  <a:lnTo>
                    <a:pt x="2044" y="90"/>
                  </a:lnTo>
                  <a:lnTo>
                    <a:pt x="2040" y="78"/>
                  </a:lnTo>
                  <a:lnTo>
                    <a:pt x="2034" y="66"/>
                  </a:lnTo>
                  <a:lnTo>
                    <a:pt x="2028" y="56"/>
                  </a:lnTo>
                  <a:lnTo>
                    <a:pt x="2012" y="38"/>
                  </a:lnTo>
                  <a:lnTo>
                    <a:pt x="1994" y="22"/>
                  </a:lnTo>
                  <a:lnTo>
                    <a:pt x="1984" y="16"/>
                  </a:lnTo>
                  <a:lnTo>
                    <a:pt x="1972" y="10"/>
                  </a:lnTo>
                  <a:lnTo>
                    <a:pt x="1960" y="6"/>
                  </a:lnTo>
                  <a:lnTo>
                    <a:pt x="1948" y="2"/>
                  </a:lnTo>
                  <a:lnTo>
                    <a:pt x="1936" y="0"/>
                  </a:lnTo>
                  <a:lnTo>
                    <a:pt x="1922" y="0"/>
                  </a:lnTo>
                  <a:lnTo>
                    <a:pt x="1922" y="0"/>
                  </a:lnTo>
                  <a:close/>
                  <a:moveTo>
                    <a:pt x="256" y="1640"/>
                  </a:moveTo>
                  <a:lnTo>
                    <a:pt x="256" y="1640"/>
                  </a:lnTo>
                  <a:lnTo>
                    <a:pt x="244" y="1638"/>
                  </a:lnTo>
                  <a:lnTo>
                    <a:pt x="238" y="1634"/>
                  </a:lnTo>
                  <a:lnTo>
                    <a:pt x="234" y="1630"/>
                  </a:lnTo>
                  <a:lnTo>
                    <a:pt x="234" y="1630"/>
                  </a:lnTo>
                  <a:lnTo>
                    <a:pt x="230" y="1626"/>
                  </a:lnTo>
                  <a:lnTo>
                    <a:pt x="226" y="1620"/>
                  </a:lnTo>
                  <a:lnTo>
                    <a:pt x="224" y="1608"/>
                  </a:lnTo>
                  <a:lnTo>
                    <a:pt x="226" y="1596"/>
                  </a:lnTo>
                  <a:lnTo>
                    <a:pt x="230" y="1590"/>
                  </a:lnTo>
                  <a:lnTo>
                    <a:pt x="234" y="1586"/>
                  </a:lnTo>
                  <a:lnTo>
                    <a:pt x="787" y="1032"/>
                  </a:lnTo>
                  <a:lnTo>
                    <a:pt x="234" y="478"/>
                  </a:lnTo>
                  <a:lnTo>
                    <a:pt x="234" y="478"/>
                  </a:lnTo>
                  <a:lnTo>
                    <a:pt x="230" y="474"/>
                  </a:lnTo>
                  <a:lnTo>
                    <a:pt x="226" y="468"/>
                  </a:lnTo>
                  <a:lnTo>
                    <a:pt x="224" y="456"/>
                  </a:lnTo>
                  <a:lnTo>
                    <a:pt x="226" y="444"/>
                  </a:lnTo>
                  <a:lnTo>
                    <a:pt x="230" y="438"/>
                  </a:lnTo>
                  <a:lnTo>
                    <a:pt x="234" y="434"/>
                  </a:lnTo>
                  <a:lnTo>
                    <a:pt x="234" y="434"/>
                  </a:lnTo>
                  <a:lnTo>
                    <a:pt x="238" y="430"/>
                  </a:lnTo>
                  <a:lnTo>
                    <a:pt x="244" y="426"/>
                  </a:lnTo>
                  <a:lnTo>
                    <a:pt x="256" y="424"/>
                  </a:lnTo>
                  <a:lnTo>
                    <a:pt x="268" y="426"/>
                  </a:lnTo>
                  <a:lnTo>
                    <a:pt x="274" y="430"/>
                  </a:lnTo>
                  <a:lnTo>
                    <a:pt x="278" y="434"/>
                  </a:lnTo>
                  <a:lnTo>
                    <a:pt x="879" y="1032"/>
                  </a:lnTo>
                  <a:lnTo>
                    <a:pt x="278" y="1630"/>
                  </a:lnTo>
                  <a:lnTo>
                    <a:pt x="278" y="1630"/>
                  </a:lnTo>
                  <a:lnTo>
                    <a:pt x="274" y="1634"/>
                  </a:lnTo>
                  <a:lnTo>
                    <a:pt x="268" y="1638"/>
                  </a:lnTo>
                  <a:lnTo>
                    <a:pt x="256" y="1640"/>
                  </a:lnTo>
                  <a:lnTo>
                    <a:pt x="256" y="1640"/>
                  </a:lnTo>
                  <a:close/>
                  <a:moveTo>
                    <a:pt x="1858" y="1688"/>
                  </a:moveTo>
                  <a:lnTo>
                    <a:pt x="705" y="1688"/>
                  </a:lnTo>
                  <a:lnTo>
                    <a:pt x="705" y="1688"/>
                  </a:lnTo>
                  <a:lnTo>
                    <a:pt x="699" y="1688"/>
                  </a:lnTo>
                  <a:lnTo>
                    <a:pt x="693" y="1686"/>
                  </a:lnTo>
                  <a:lnTo>
                    <a:pt x="683" y="1678"/>
                  </a:lnTo>
                  <a:lnTo>
                    <a:pt x="675" y="1668"/>
                  </a:lnTo>
                  <a:lnTo>
                    <a:pt x="673" y="1662"/>
                  </a:lnTo>
                  <a:lnTo>
                    <a:pt x="673" y="1656"/>
                  </a:lnTo>
                  <a:lnTo>
                    <a:pt x="673" y="1656"/>
                  </a:lnTo>
                  <a:lnTo>
                    <a:pt x="673" y="1650"/>
                  </a:lnTo>
                  <a:lnTo>
                    <a:pt x="675" y="1644"/>
                  </a:lnTo>
                  <a:lnTo>
                    <a:pt x="683" y="1634"/>
                  </a:lnTo>
                  <a:lnTo>
                    <a:pt x="693" y="1626"/>
                  </a:lnTo>
                  <a:lnTo>
                    <a:pt x="699" y="1624"/>
                  </a:lnTo>
                  <a:lnTo>
                    <a:pt x="705" y="1624"/>
                  </a:lnTo>
                  <a:lnTo>
                    <a:pt x="1858" y="1624"/>
                  </a:lnTo>
                  <a:lnTo>
                    <a:pt x="1858" y="1624"/>
                  </a:lnTo>
                  <a:lnTo>
                    <a:pt x="1864" y="1624"/>
                  </a:lnTo>
                  <a:lnTo>
                    <a:pt x="1870" y="1626"/>
                  </a:lnTo>
                  <a:lnTo>
                    <a:pt x="1880" y="1634"/>
                  </a:lnTo>
                  <a:lnTo>
                    <a:pt x="1888" y="1644"/>
                  </a:lnTo>
                  <a:lnTo>
                    <a:pt x="1890" y="1650"/>
                  </a:lnTo>
                  <a:lnTo>
                    <a:pt x="1890" y="1656"/>
                  </a:lnTo>
                  <a:lnTo>
                    <a:pt x="1890" y="1656"/>
                  </a:lnTo>
                  <a:lnTo>
                    <a:pt x="1890" y="1662"/>
                  </a:lnTo>
                  <a:lnTo>
                    <a:pt x="1888" y="1668"/>
                  </a:lnTo>
                  <a:lnTo>
                    <a:pt x="1880" y="1678"/>
                  </a:lnTo>
                  <a:lnTo>
                    <a:pt x="1870" y="1686"/>
                  </a:lnTo>
                  <a:lnTo>
                    <a:pt x="1864" y="1688"/>
                  </a:lnTo>
                  <a:lnTo>
                    <a:pt x="1858" y="1688"/>
                  </a:lnTo>
                  <a:lnTo>
                    <a:pt x="1858" y="1688"/>
                  </a:lnTo>
                  <a:close/>
                </a:path>
              </a:pathLst>
            </a:custGeom>
            <a:solidFill>
              <a:schemeClr val="accent6"/>
            </a:solidFill>
            <a:ln>
              <a:solidFill>
                <a:schemeClr val="tx1"/>
              </a:solid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86" name="Rectangle 85">
              <a:extLst>
                <a:ext uri="{FF2B5EF4-FFF2-40B4-BE49-F238E27FC236}">
                  <a16:creationId xmlns:a16="http://schemas.microsoft.com/office/drawing/2014/main" id="{9871194B-720C-4627-9EE9-6A05B011EA1F}"/>
                </a:ext>
              </a:extLst>
            </p:cNvPr>
            <p:cNvSpPr/>
            <p:nvPr/>
          </p:nvSpPr>
          <p:spPr bwMode="auto">
            <a:xfrm>
              <a:off x="7762867" y="5856698"/>
              <a:ext cx="2286000" cy="548640"/>
            </a:xfrm>
            <a:prstGeom prst="rect">
              <a:avLst/>
            </a:prstGeom>
            <a:noFill/>
            <a:ln w="10795" cap="flat" cmpd="sng" algn="ctr">
              <a:noFill/>
              <a:prstDash val="solid"/>
            </a:ln>
            <a:effectLst/>
          </p:spPr>
          <p:txBody>
            <a:bodyPr rot="0" spcFirstLastPara="0" vertOverflow="overflow" horzOverflow="overflow" vert="horz" wrap="none" lIns="0" tIns="9144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chemeClr val="accent6"/>
                  </a:solidFill>
                  <a:effectLst/>
                  <a:uLnTx/>
                  <a:uFillTx/>
                  <a:latin typeface="Segoe UI" panose="020B0502040204020203" pitchFamily="34" charset="0"/>
                  <a:ea typeface="+mn-ea"/>
                  <a:cs typeface="Segoe UI" panose="020B0502040204020203" pitchFamily="34" charset="0"/>
                </a:rPr>
                <a:t>Command Line</a:t>
              </a:r>
            </a:p>
          </p:txBody>
        </p:sp>
      </p:grpSp>
      <p:grpSp>
        <p:nvGrpSpPr>
          <p:cNvPr id="87" name="Group 86">
            <a:extLst>
              <a:ext uri="{FF2B5EF4-FFF2-40B4-BE49-F238E27FC236}">
                <a16:creationId xmlns:a16="http://schemas.microsoft.com/office/drawing/2014/main" id="{BC717BAC-4ED2-485D-9D15-184FD34A814B}"/>
              </a:ext>
            </a:extLst>
          </p:cNvPr>
          <p:cNvGrpSpPr/>
          <p:nvPr/>
        </p:nvGrpSpPr>
        <p:grpSpPr>
          <a:xfrm>
            <a:off x="10075299" y="5865748"/>
            <a:ext cx="2286000" cy="1087006"/>
            <a:chOff x="10170299" y="5295740"/>
            <a:chExt cx="2286000" cy="1087006"/>
          </a:xfrm>
        </p:grpSpPr>
        <p:grpSp>
          <p:nvGrpSpPr>
            <p:cNvPr id="88" name="Group 87">
              <a:extLst>
                <a:ext uri="{FF2B5EF4-FFF2-40B4-BE49-F238E27FC236}">
                  <a16:creationId xmlns:a16="http://schemas.microsoft.com/office/drawing/2014/main" id="{A67A3531-0194-425D-A317-44625E2064EC}"/>
                </a:ext>
              </a:extLst>
            </p:cNvPr>
            <p:cNvGrpSpPr/>
            <p:nvPr/>
          </p:nvGrpSpPr>
          <p:grpSpPr>
            <a:xfrm>
              <a:off x="10913736" y="5295740"/>
              <a:ext cx="799126" cy="417934"/>
              <a:chOff x="9891406" y="4601803"/>
              <a:chExt cx="1124772" cy="588243"/>
            </a:xfrm>
          </p:grpSpPr>
          <p:sp>
            <p:nvSpPr>
              <p:cNvPr id="90" name="Freeform 13" title="Icon of a cloud">
                <a:extLst>
                  <a:ext uri="{FF2B5EF4-FFF2-40B4-BE49-F238E27FC236}">
                    <a16:creationId xmlns:a16="http://schemas.microsoft.com/office/drawing/2014/main" id="{5F96B99D-C6D4-438B-8633-5FB92BB17BA7}"/>
                  </a:ext>
                </a:extLst>
              </p:cNvPr>
              <p:cNvSpPr>
                <a:spLocks noChangeAspect="1"/>
              </p:cNvSpPr>
              <p:nvPr/>
            </p:nvSpPr>
            <p:spPr bwMode="auto">
              <a:xfrm>
                <a:off x="10594152" y="4879713"/>
                <a:ext cx="422026" cy="231507"/>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91" name="Freeform 6">
                <a:extLst>
                  <a:ext uri="{FF2B5EF4-FFF2-40B4-BE49-F238E27FC236}">
                    <a16:creationId xmlns:a16="http://schemas.microsoft.com/office/drawing/2014/main" id="{BFCC2E9B-9336-4E88-B2DC-C1108AE5841C}"/>
                  </a:ext>
                </a:extLst>
              </p:cNvPr>
              <p:cNvSpPr>
                <a:spLocks/>
              </p:cNvSpPr>
              <p:nvPr/>
            </p:nvSpPr>
            <p:spPr bwMode="auto">
              <a:xfrm>
                <a:off x="9891406" y="4944945"/>
                <a:ext cx="467576" cy="245101"/>
              </a:xfrm>
              <a:custGeom>
                <a:avLst/>
                <a:gdLst>
                  <a:gd name="T0" fmla="*/ 59 w 59"/>
                  <a:gd name="T1" fmla="*/ 30 h 30"/>
                  <a:gd name="T2" fmla="*/ 30 w 59"/>
                  <a:gd name="T3" fmla="*/ 0 h 30"/>
                  <a:gd name="T4" fmla="*/ 0 w 59"/>
                  <a:gd name="T5" fmla="*/ 30 h 30"/>
                </a:gdLst>
                <a:ahLst/>
                <a:cxnLst>
                  <a:cxn ang="0">
                    <a:pos x="T0" y="T1"/>
                  </a:cxn>
                  <a:cxn ang="0">
                    <a:pos x="T2" y="T3"/>
                  </a:cxn>
                  <a:cxn ang="0">
                    <a:pos x="T4" y="T5"/>
                  </a:cxn>
                </a:cxnLst>
                <a:rect l="0" t="0" r="r" b="b"/>
                <a:pathLst>
                  <a:path w="59" h="30">
                    <a:moveTo>
                      <a:pt x="59" y="30"/>
                    </a:moveTo>
                    <a:cubicBezTo>
                      <a:pt x="59" y="13"/>
                      <a:pt x="46" y="0"/>
                      <a:pt x="30" y="0"/>
                    </a:cubicBezTo>
                    <a:cubicBezTo>
                      <a:pt x="13" y="0"/>
                      <a:pt x="0" y="13"/>
                      <a:pt x="0" y="30"/>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92" name="Freeform 7">
                <a:extLst>
                  <a:ext uri="{FF2B5EF4-FFF2-40B4-BE49-F238E27FC236}">
                    <a16:creationId xmlns:a16="http://schemas.microsoft.com/office/drawing/2014/main" id="{170561B0-DAA8-4FF4-9CA2-CAEF18E3150A}"/>
                  </a:ext>
                </a:extLst>
              </p:cNvPr>
              <p:cNvSpPr>
                <a:spLocks/>
              </p:cNvSpPr>
              <p:nvPr/>
            </p:nvSpPr>
            <p:spPr bwMode="auto">
              <a:xfrm>
                <a:off x="10272254" y="4684760"/>
                <a:ext cx="471347" cy="350683"/>
              </a:xfrm>
              <a:custGeom>
                <a:avLst/>
                <a:gdLst>
                  <a:gd name="T0" fmla="*/ 11 w 125"/>
                  <a:gd name="T1" fmla="*/ 93 h 93"/>
                  <a:gd name="T2" fmla="*/ 125 w 125"/>
                  <a:gd name="T3" fmla="*/ 93 h 93"/>
                  <a:gd name="T4" fmla="*/ 125 w 125"/>
                  <a:gd name="T5" fmla="*/ 0 h 93"/>
                  <a:gd name="T6" fmla="*/ 0 w 125"/>
                  <a:gd name="T7" fmla="*/ 0 h 93"/>
                </a:gdLst>
                <a:ahLst/>
                <a:cxnLst>
                  <a:cxn ang="0">
                    <a:pos x="T0" y="T1"/>
                  </a:cxn>
                  <a:cxn ang="0">
                    <a:pos x="T2" y="T3"/>
                  </a:cxn>
                  <a:cxn ang="0">
                    <a:pos x="T4" y="T5"/>
                  </a:cxn>
                  <a:cxn ang="0">
                    <a:pos x="T6" y="T7"/>
                  </a:cxn>
                </a:cxnLst>
                <a:rect l="0" t="0" r="r" b="b"/>
                <a:pathLst>
                  <a:path w="125" h="93">
                    <a:moveTo>
                      <a:pt x="11" y="93"/>
                    </a:moveTo>
                    <a:lnTo>
                      <a:pt x="125" y="93"/>
                    </a:lnTo>
                    <a:lnTo>
                      <a:pt x="125" y="0"/>
                    </a:lnTo>
                    <a:lnTo>
                      <a:pt x="0" y="0"/>
                    </a:lnTo>
                  </a:path>
                </a:pathLst>
              </a:custGeom>
              <a:solidFill>
                <a:srgbClr val="002050"/>
              </a:solidFill>
              <a:ln w="15875" cap="flat">
                <a:solidFill>
                  <a:schemeClr val="tx1"/>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93" name="Line 8">
                <a:extLst>
                  <a:ext uri="{FF2B5EF4-FFF2-40B4-BE49-F238E27FC236}">
                    <a16:creationId xmlns:a16="http://schemas.microsoft.com/office/drawing/2014/main" id="{0FF841CC-A6EB-4B1F-9081-A911F4D6F011}"/>
                  </a:ext>
                </a:extLst>
              </p:cNvPr>
              <p:cNvSpPr>
                <a:spLocks noChangeShapeType="1"/>
              </p:cNvSpPr>
              <p:nvPr/>
            </p:nvSpPr>
            <p:spPr bwMode="auto">
              <a:xfrm flipV="1">
                <a:off x="10487188" y="5035444"/>
                <a:ext cx="0" cy="120665"/>
              </a:xfrm>
              <a:prstGeom prst="line">
                <a:avLst/>
              </a:prstGeom>
              <a:noFill/>
              <a:ln w="1587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94" name="Line 10">
                <a:extLst>
                  <a:ext uri="{FF2B5EF4-FFF2-40B4-BE49-F238E27FC236}">
                    <a16:creationId xmlns:a16="http://schemas.microsoft.com/office/drawing/2014/main" id="{1F5A40D0-0A53-4399-896F-0D8985C06A38}"/>
                  </a:ext>
                </a:extLst>
              </p:cNvPr>
              <p:cNvSpPr>
                <a:spLocks noChangeShapeType="1"/>
              </p:cNvSpPr>
              <p:nvPr/>
            </p:nvSpPr>
            <p:spPr bwMode="auto">
              <a:xfrm flipH="1">
                <a:off x="10336357" y="5156109"/>
                <a:ext cx="256413" cy="0"/>
              </a:xfrm>
              <a:prstGeom prst="line">
                <a:avLst/>
              </a:prstGeom>
              <a:noFill/>
              <a:ln w="1587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95" name="Line 13">
                <a:extLst>
                  <a:ext uri="{FF2B5EF4-FFF2-40B4-BE49-F238E27FC236}">
                    <a16:creationId xmlns:a16="http://schemas.microsoft.com/office/drawing/2014/main" id="{2D7893F2-1C43-4B74-956C-21DEBEECA3E2}"/>
                  </a:ext>
                </a:extLst>
              </p:cNvPr>
              <p:cNvSpPr>
                <a:spLocks noChangeShapeType="1"/>
              </p:cNvSpPr>
              <p:nvPr/>
            </p:nvSpPr>
            <p:spPr bwMode="auto">
              <a:xfrm>
                <a:off x="10392919" y="4790342"/>
                <a:ext cx="71645" cy="139519"/>
              </a:xfrm>
              <a:prstGeom prst="line">
                <a:avLst/>
              </a:prstGeom>
              <a:noFill/>
              <a:ln w="15875" cap="flat">
                <a:solidFill>
                  <a:schemeClr val="accent1">
                    <a:lumMod val="40000"/>
                    <a:lumOff val="6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CF2"/>
                  </a:solidFill>
                  <a:effectLst/>
                  <a:uLnTx/>
                  <a:uFillTx/>
                  <a:latin typeface="Segoe UI Semilight"/>
                  <a:ea typeface="+mn-ea"/>
                  <a:cs typeface="+mn-cs"/>
                </a:endParaRPr>
              </a:p>
            </p:txBody>
          </p:sp>
          <p:sp>
            <p:nvSpPr>
              <p:cNvPr id="96" name="Freeform 14">
                <a:extLst>
                  <a:ext uri="{FF2B5EF4-FFF2-40B4-BE49-F238E27FC236}">
                    <a16:creationId xmlns:a16="http://schemas.microsoft.com/office/drawing/2014/main" id="{E1328D2B-1607-48E2-96A6-50984F024DC6}"/>
                  </a:ext>
                </a:extLst>
              </p:cNvPr>
              <p:cNvSpPr>
                <a:spLocks/>
              </p:cNvSpPr>
              <p:nvPr/>
            </p:nvSpPr>
            <p:spPr bwMode="auto">
              <a:xfrm>
                <a:off x="10536208" y="4775259"/>
                <a:ext cx="71645" cy="154602"/>
              </a:xfrm>
              <a:custGeom>
                <a:avLst/>
                <a:gdLst>
                  <a:gd name="T0" fmla="*/ 0 w 19"/>
                  <a:gd name="T1" fmla="*/ 0 h 41"/>
                  <a:gd name="T2" fmla="*/ 19 w 19"/>
                  <a:gd name="T3" fmla="*/ 21 h 41"/>
                  <a:gd name="T4" fmla="*/ 0 w 19"/>
                  <a:gd name="T5" fmla="*/ 41 h 41"/>
                </a:gdLst>
                <a:ahLst/>
                <a:cxnLst>
                  <a:cxn ang="0">
                    <a:pos x="T0" y="T1"/>
                  </a:cxn>
                  <a:cxn ang="0">
                    <a:pos x="T2" y="T3"/>
                  </a:cxn>
                  <a:cxn ang="0">
                    <a:pos x="T4" y="T5"/>
                  </a:cxn>
                </a:cxnLst>
                <a:rect l="0" t="0" r="r" b="b"/>
                <a:pathLst>
                  <a:path w="19" h="41">
                    <a:moveTo>
                      <a:pt x="0" y="0"/>
                    </a:moveTo>
                    <a:lnTo>
                      <a:pt x="19" y="21"/>
                    </a:lnTo>
                    <a:lnTo>
                      <a:pt x="0" y="41"/>
                    </a:lnTo>
                  </a:path>
                </a:pathLst>
              </a:custGeom>
              <a:noFill/>
              <a:ln w="15875" cap="flat">
                <a:solidFill>
                  <a:schemeClr val="accent1">
                    <a:lumMod val="40000"/>
                    <a:lumOff val="6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CF2"/>
                  </a:solidFill>
                  <a:effectLst/>
                  <a:uLnTx/>
                  <a:uFillTx/>
                  <a:latin typeface="Segoe UI Semilight"/>
                  <a:ea typeface="+mn-ea"/>
                  <a:cs typeface="+mn-cs"/>
                </a:endParaRPr>
              </a:p>
            </p:txBody>
          </p:sp>
          <p:sp>
            <p:nvSpPr>
              <p:cNvPr id="97" name="Oval 96">
                <a:extLst>
                  <a:ext uri="{FF2B5EF4-FFF2-40B4-BE49-F238E27FC236}">
                    <a16:creationId xmlns:a16="http://schemas.microsoft.com/office/drawing/2014/main" id="{58F545E9-CA87-487E-A077-C58E77E12302}"/>
                  </a:ext>
                </a:extLst>
              </p:cNvPr>
              <p:cNvSpPr>
                <a:spLocks noChangeArrowheads="1"/>
              </p:cNvSpPr>
              <p:nvPr/>
            </p:nvSpPr>
            <p:spPr bwMode="auto">
              <a:xfrm>
                <a:off x="9951458" y="4601803"/>
                <a:ext cx="347472" cy="343142"/>
              </a:xfrm>
              <a:prstGeom prst="ellipse">
                <a:avLst/>
              </a:pr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grpSp>
        <p:sp>
          <p:nvSpPr>
            <p:cNvPr id="89" name="Rectangle 88">
              <a:extLst>
                <a:ext uri="{FF2B5EF4-FFF2-40B4-BE49-F238E27FC236}">
                  <a16:creationId xmlns:a16="http://schemas.microsoft.com/office/drawing/2014/main" id="{056A4ECA-3FB0-4A8F-9364-C3CC206F1EC2}"/>
                </a:ext>
              </a:extLst>
            </p:cNvPr>
            <p:cNvSpPr/>
            <p:nvPr/>
          </p:nvSpPr>
          <p:spPr bwMode="auto">
            <a:xfrm>
              <a:off x="10170299" y="5834106"/>
              <a:ext cx="2286000" cy="548640"/>
            </a:xfrm>
            <a:prstGeom prst="rect">
              <a:avLst/>
            </a:prstGeom>
            <a:noFill/>
            <a:ln w="10795" cap="flat" cmpd="sng" algn="ctr">
              <a:noFill/>
              <a:prstDash val="solid"/>
            </a:ln>
            <a:effectLst/>
          </p:spPr>
          <p:txBody>
            <a:bodyPr rot="0" spcFirstLastPara="0" vertOverflow="overflow" horzOverflow="overflow" vert="horz" wrap="none" lIns="0" tIns="9144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chemeClr val="accent6"/>
                  </a:solidFill>
                  <a:effectLst/>
                  <a:uLnTx/>
                  <a:uFillTx/>
                  <a:latin typeface="Segoe UI Semibold"/>
                  <a:ea typeface="+mn-ea"/>
                  <a:cs typeface="Segoe UI" panose="020B0502040204020203" pitchFamily="34" charset="0"/>
                </a:rPr>
                <a:t>Your </a:t>
              </a:r>
              <a:r>
                <a:rPr kumimoji="0" lang="en-US" sz="2000" b="0" i="0" u="none" strike="noStrike" kern="0" cap="none" spc="0" normalizeH="0" baseline="0" noProof="0" dirty="0">
                  <a:ln>
                    <a:noFill/>
                  </a:ln>
                  <a:solidFill>
                    <a:schemeClr val="accent6"/>
                  </a:solidFill>
                  <a:effectLst/>
                  <a:uLnTx/>
                  <a:uFillTx/>
                  <a:latin typeface="Segoe UI" panose="020B0502040204020203" pitchFamily="34" charset="0"/>
                  <a:ea typeface="+mn-ea"/>
                  <a:cs typeface="Segoe UI" panose="020B0502040204020203" pitchFamily="34" charset="0"/>
                </a:rPr>
                <a:t>editor</a:t>
              </a:r>
            </a:p>
          </p:txBody>
        </p:sp>
      </p:grpSp>
      <p:grpSp>
        <p:nvGrpSpPr>
          <p:cNvPr id="98" name="Group 97">
            <a:extLst>
              <a:ext uri="{FF2B5EF4-FFF2-40B4-BE49-F238E27FC236}">
                <a16:creationId xmlns:a16="http://schemas.microsoft.com/office/drawing/2014/main" id="{F19C75A2-2150-4854-938D-486DFDFF65AD}"/>
              </a:ext>
            </a:extLst>
          </p:cNvPr>
          <p:cNvGrpSpPr/>
          <p:nvPr/>
        </p:nvGrpSpPr>
        <p:grpSpPr>
          <a:xfrm>
            <a:off x="1568742" y="5799631"/>
            <a:ext cx="3185096" cy="1198879"/>
            <a:chOff x="1734996" y="5241498"/>
            <a:chExt cx="3185096" cy="1198879"/>
          </a:xfrm>
        </p:grpSpPr>
        <p:sp>
          <p:nvSpPr>
            <p:cNvPr id="99" name="Rectangle 98">
              <a:extLst>
                <a:ext uri="{FF2B5EF4-FFF2-40B4-BE49-F238E27FC236}">
                  <a16:creationId xmlns:a16="http://schemas.microsoft.com/office/drawing/2014/main" id="{2E6199BD-3FC0-4079-B0A4-908DC868F35F}"/>
                </a:ext>
              </a:extLst>
            </p:cNvPr>
            <p:cNvSpPr/>
            <p:nvPr/>
          </p:nvSpPr>
          <p:spPr bwMode="auto">
            <a:xfrm>
              <a:off x="1734996" y="5891737"/>
              <a:ext cx="3185096" cy="548640"/>
            </a:xfrm>
            <a:prstGeom prst="rect">
              <a:avLst/>
            </a:prstGeom>
            <a:noFill/>
            <a:ln w="10795" cap="flat" cmpd="sng" algn="ctr">
              <a:noFill/>
              <a:prstDash val="solid"/>
            </a:ln>
            <a:effectLst/>
          </p:spPr>
          <p:txBody>
            <a:bodyPr rot="0" spcFirstLastPara="0" vertOverflow="overflow" horzOverflow="overflow" vert="horz" wrap="none" lIns="0" tIns="9144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dirty="0">
                  <a:ln>
                    <a:noFill/>
                  </a:ln>
                  <a:solidFill>
                    <a:schemeClr val="accent6"/>
                  </a:solidFill>
                  <a:effectLst/>
                  <a:uLnTx/>
                  <a:uFillTx/>
                  <a:latin typeface="Segoe UI" panose="020B0502040204020203" pitchFamily="34" charset="0"/>
                  <a:ea typeface="+mn-ea"/>
                  <a:cs typeface="Segoe UI" panose="020B0502040204020203" pitchFamily="34" charset="0"/>
                </a:rPr>
                <a:t>Visual Studio for Mac</a:t>
              </a:r>
            </a:p>
          </p:txBody>
        </p:sp>
        <p:pic>
          <p:nvPicPr>
            <p:cNvPr id="100" name="Picture 99">
              <a:extLst>
                <a:ext uri="{FF2B5EF4-FFF2-40B4-BE49-F238E27FC236}">
                  <a16:creationId xmlns:a16="http://schemas.microsoft.com/office/drawing/2014/main" id="{21B88318-1954-4440-80BF-7ED98EAFC002}"/>
                </a:ext>
              </a:extLst>
            </p:cNvPr>
            <p:cNvPicPr>
              <a:picLocks noChangeAspect="1"/>
            </p:cNvPicPr>
            <p:nvPr/>
          </p:nvPicPr>
          <p:blipFill>
            <a:blip r:embed="rId17">
              <a:extLst>
                <a:ext uri="{BEBA8EAE-BF5A-486C-A8C5-ECC9F3942E4B}">
                  <a14:imgProps xmlns:a14="http://schemas.microsoft.com/office/drawing/2010/main">
                    <a14:imgLayer r:embed="rId18">
                      <a14:imgEffect>
                        <a14:backgroundRemoval t="4286" b="90000" l="22467" r="78394"/>
                      </a14:imgEffect>
                    </a14:imgLayer>
                  </a14:imgProps>
                </a:ext>
              </a:extLst>
            </a:blip>
            <a:stretch>
              <a:fillRect/>
            </a:stretch>
          </p:blipFill>
          <p:spPr>
            <a:xfrm>
              <a:off x="2726750" y="5241498"/>
              <a:ext cx="1241680" cy="650626"/>
            </a:xfrm>
            <a:prstGeom prst="rect">
              <a:avLst/>
            </a:prstGeom>
          </p:spPr>
        </p:pic>
      </p:grpSp>
      <p:sp>
        <p:nvSpPr>
          <p:cNvPr id="40" name="TextBox 39">
            <a:extLst>
              <a:ext uri="{FF2B5EF4-FFF2-40B4-BE49-F238E27FC236}">
                <a16:creationId xmlns:a16="http://schemas.microsoft.com/office/drawing/2014/main" id="{E39CBCF4-D7D8-4759-ABE7-AE11290D671F}"/>
              </a:ext>
            </a:extLst>
          </p:cNvPr>
          <p:cNvSpPr txBox="1"/>
          <p:nvPr/>
        </p:nvSpPr>
        <p:spPr>
          <a:xfrm>
            <a:off x="5258636" y="3640083"/>
            <a:ext cx="1664208" cy="1664208"/>
          </a:xfrm>
          <a:prstGeom prst="rect">
            <a:avLst/>
          </a:prstGeom>
          <a:solidFill>
            <a:srgbClr val="512BD4"/>
          </a:solidFill>
        </p:spPr>
        <p:txBody>
          <a:bodyPr wrap="square" lIns="0" tIns="0" rIns="0" bIns="0" rtlCol="0" anchor="ctr" anchorCtr="0">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5330" b="0" i="0" u="none" strike="noStrike" kern="1200" cap="none" spc="0" normalizeH="0" baseline="0" noProof="0" dirty="0">
                <a:ln>
                  <a:noFill/>
                </a:ln>
                <a:solidFill>
                  <a:srgbClr val="FFFFFF"/>
                </a:solidFill>
                <a:effectLst/>
                <a:uLnTx/>
                <a:uFillTx/>
                <a:latin typeface="Segoe UI Light"/>
                <a:ea typeface="+mn-ea"/>
                <a:cs typeface="+mn-cs"/>
              </a:rPr>
              <a:t>.NET</a:t>
            </a:r>
          </a:p>
        </p:txBody>
      </p:sp>
    </p:spTree>
    <p:extLst>
      <p:ext uri="{BB962C8B-B14F-4D97-AF65-F5344CB8AC3E}">
        <p14:creationId xmlns:p14="http://schemas.microsoft.com/office/powerpoint/2010/main" val="251095023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right)">
                                      <p:cBhvr>
                                        <p:cTn id="7" dur="500"/>
                                        <p:tgtEl>
                                          <p:spTgt spid="2"/>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31"/>
                                        </p:tgtEl>
                                        <p:attrNameLst>
                                          <p:attrName>style.visibility</p:attrName>
                                        </p:attrNameLst>
                                      </p:cBhvr>
                                      <p:to>
                                        <p:strVal val="visible"/>
                                      </p:to>
                                    </p:set>
                                    <p:animEffect transition="in" filter="fade">
                                      <p:cBhvr>
                                        <p:cTn id="11" dur="250"/>
                                        <p:tgtEl>
                                          <p:spTgt spid="31"/>
                                        </p:tgtEl>
                                      </p:cBhvr>
                                    </p:animEffect>
                                  </p:childTnLst>
                                </p:cTn>
                              </p:par>
                            </p:childTnLst>
                          </p:cTn>
                        </p:par>
                        <p:par>
                          <p:cTn id="12" fill="hold">
                            <p:stCondLst>
                              <p:cond delay="1250"/>
                            </p:stCondLst>
                            <p:childTnLst>
                              <p:par>
                                <p:cTn id="13" presetID="22" presetClass="entr" presetSubtype="4"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down)">
                                      <p:cBhvr>
                                        <p:cTn id="15" dur="500"/>
                                        <p:tgtEl>
                                          <p:spTgt spid="4"/>
                                        </p:tgtEl>
                                      </p:cBhvr>
                                    </p:animEffect>
                                  </p:childTnLst>
                                </p:cTn>
                              </p:par>
                            </p:childTnLst>
                          </p:cTn>
                        </p:par>
                        <p:par>
                          <p:cTn id="16" fill="hold">
                            <p:stCondLst>
                              <p:cond delay="1750"/>
                            </p:stCondLst>
                            <p:childTnLst>
                              <p:par>
                                <p:cTn id="17" presetID="10" presetClass="entr" presetSubtype="0" fill="hold" nodeType="after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fade">
                                      <p:cBhvr>
                                        <p:cTn id="19" dur="250"/>
                                        <p:tgtEl>
                                          <p:spTgt spid="32"/>
                                        </p:tgtEl>
                                      </p:cBhvr>
                                    </p:animEffect>
                                  </p:childTnLst>
                                </p:cTn>
                              </p:par>
                            </p:childTnLst>
                          </p:cTn>
                        </p:par>
                        <p:par>
                          <p:cTn id="20" fill="hold">
                            <p:stCondLst>
                              <p:cond delay="2000"/>
                            </p:stCondLst>
                            <p:childTnLst>
                              <p:par>
                                <p:cTn id="21" presetID="22" presetClass="entr" presetSubtype="4" fill="hold" nodeType="after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wipe(down)">
                                      <p:cBhvr>
                                        <p:cTn id="23" dur="500"/>
                                        <p:tgtEl>
                                          <p:spTgt spid="5"/>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33"/>
                                        </p:tgtEl>
                                        <p:attrNameLst>
                                          <p:attrName>style.visibility</p:attrName>
                                        </p:attrNameLst>
                                      </p:cBhvr>
                                      <p:to>
                                        <p:strVal val="visible"/>
                                      </p:to>
                                    </p:set>
                                    <p:animEffect transition="in" filter="fade">
                                      <p:cBhvr>
                                        <p:cTn id="27" dur="250"/>
                                        <p:tgtEl>
                                          <p:spTgt spid="33"/>
                                        </p:tgtEl>
                                      </p:cBhvr>
                                    </p:animEffect>
                                  </p:childTnLst>
                                </p:cTn>
                              </p:par>
                            </p:childTnLst>
                          </p:cTn>
                        </p:par>
                        <p:par>
                          <p:cTn id="28" fill="hold">
                            <p:stCondLst>
                              <p:cond delay="2750"/>
                            </p:stCondLst>
                            <p:childTnLst>
                              <p:par>
                                <p:cTn id="29" presetID="22" presetClass="entr" presetSubtype="4" fill="hold" nodeType="after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wipe(down)">
                                      <p:cBhvr>
                                        <p:cTn id="31" dur="500"/>
                                        <p:tgtEl>
                                          <p:spTgt spid="6"/>
                                        </p:tgtEl>
                                      </p:cBhvr>
                                    </p:animEffect>
                                  </p:childTnLst>
                                </p:cTn>
                              </p:par>
                            </p:childTnLst>
                          </p:cTn>
                        </p:par>
                        <p:par>
                          <p:cTn id="32" fill="hold">
                            <p:stCondLst>
                              <p:cond delay="3250"/>
                            </p:stCondLst>
                            <p:childTnLst>
                              <p:par>
                                <p:cTn id="33" presetID="10" presetClass="entr" presetSubtype="0" fill="hold" nodeType="afterEffect">
                                  <p:stCondLst>
                                    <p:cond delay="0"/>
                                  </p:stCondLst>
                                  <p:childTnLst>
                                    <p:set>
                                      <p:cBhvr>
                                        <p:cTn id="34" dur="1" fill="hold">
                                          <p:stCondLst>
                                            <p:cond delay="0"/>
                                          </p:stCondLst>
                                        </p:cTn>
                                        <p:tgtEl>
                                          <p:spTgt spid="34"/>
                                        </p:tgtEl>
                                        <p:attrNameLst>
                                          <p:attrName>style.visibility</p:attrName>
                                        </p:attrNameLst>
                                      </p:cBhvr>
                                      <p:to>
                                        <p:strVal val="visible"/>
                                      </p:to>
                                    </p:set>
                                    <p:animEffect transition="in" filter="fade">
                                      <p:cBhvr>
                                        <p:cTn id="35" dur="250"/>
                                        <p:tgtEl>
                                          <p:spTgt spid="34"/>
                                        </p:tgtEl>
                                      </p:cBhvr>
                                    </p:animEffect>
                                  </p:childTnLst>
                                </p:cTn>
                              </p:par>
                            </p:childTnLst>
                          </p:cTn>
                        </p:par>
                        <p:par>
                          <p:cTn id="36" fill="hold">
                            <p:stCondLst>
                              <p:cond delay="3500"/>
                            </p:stCondLst>
                            <p:childTnLst>
                              <p:par>
                                <p:cTn id="37" presetID="22" presetClass="entr" presetSubtype="4" fill="hold" nodeType="afterEffect">
                                  <p:stCondLst>
                                    <p:cond delay="0"/>
                                  </p:stCondLst>
                                  <p:childTnLst>
                                    <p:set>
                                      <p:cBhvr>
                                        <p:cTn id="38" dur="1" fill="hold">
                                          <p:stCondLst>
                                            <p:cond delay="0"/>
                                          </p:stCondLst>
                                        </p:cTn>
                                        <p:tgtEl>
                                          <p:spTgt spid="7"/>
                                        </p:tgtEl>
                                        <p:attrNameLst>
                                          <p:attrName>style.visibility</p:attrName>
                                        </p:attrNameLst>
                                      </p:cBhvr>
                                      <p:to>
                                        <p:strVal val="visible"/>
                                      </p:to>
                                    </p:set>
                                    <p:animEffect transition="in" filter="wipe(down)">
                                      <p:cBhvr>
                                        <p:cTn id="39" dur="500"/>
                                        <p:tgtEl>
                                          <p:spTgt spid="7"/>
                                        </p:tgtEl>
                                      </p:cBhvr>
                                    </p:animEffect>
                                  </p:childTnLst>
                                </p:cTn>
                              </p:par>
                            </p:childTnLst>
                          </p:cTn>
                        </p:par>
                        <p:par>
                          <p:cTn id="40" fill="hold">
                            <p:stCondLst>
                              <p:cond delay="4000"/>
                            </p:stCondLst>
                            <p:childTnLst>
                              <p:par>
                                <p:cTn id="41" presetID="10" presetClass="entr" presetSubtype="0" fill="hold" nodeType="afterEffect">
                                  <p:stCondLst>
                                    <p:cond delay="0"/>
                                  </p:stCondLst>
                                  <p:childTnLst>
                                    <p:set>
                                      <p:cBhvr>
                                        <p:cTn id="42" dur="1" fill="hold">
                                          <p:stCondLst>
                                            <p:cond delay="0"/>
                                          </p:stCondLst>
                                        </p:cTn>
                                        <p:tgtEl>
                                          <p:spTgt spid="35"/>
                                        </p:tgtEl>
                                        <p:attrNameLst>
                                          <p:attrName>style.visibility</p:attrName>
                                        </p:attrNameLst>
                                      </p:cBhvr>
                                      <p:to>
                                        <p:strVal val="visible"/>
                                      </p:to>
                                    </p:set>
                                    <p:animEffect transition="in" filter="fade">
                                      <p:cBhvr>
                                        <p:cTn id="43" dur="250"/>
                                        <p:tgtEl>
                                          <p:spTgt spid="35"/>
                                        </p:tgtEl>
                                      </p:cBhvr>
                                    </p:animEffect>
                                  </p:childTnLst>
                                </p:cTn>
                              </p:par>
                            </p:childTnLst>
                          </p:cTn>
                        </p:par>
                        <p:par>
                          <p:cTn id="44" fill="hold">
                            <p:stCondLst>
                              <p:cond delay="4250"/>
                            </p:stCondLst>
                            <p:childTnLst>
                              <p:par>
                                <p:cTn id="45" presetID="22" presetClass="entr" presetSubtype="4" fill="hold" nodeType="afterEffect">
                                  <p:stCondLst>
                                    <p:cond delay="0"/>
                                  </p:stCondLst>
                                  <p:childTnLst>
                                    <p:set>
                                      <p:cBhvr>
                                        <p:cTn id="46" dur="1" fill="hold">
                                          <p:stCondLst>
                                            <p:cond delay="0"/>
                                          </p:stCondLst>
                                        </p:cTn>
                                        <p:tgtEl>
                                          <p:spTgt spid="8"/>
                                        </p:tgtEl>
                                        <p:attrNameLst>
                                          <p:attrName>style.visibility</p:attrName>
                                        </p:attrNameLst>
                                      </p:cBhvr>
                                      <p:to>
                                        <p:strVal val="visible"/>
                                      </p:to>
                                    </p:set>
                                    <p:animEffect transition="in" filter="wipe(down)">
                                      <p:cBhvr>
                                        <p:cTn id="47" dur="500"/>
                                        <p:tgtEl>
                                          <p:spTgt spid="8"/>
                                        </p:tgtEl>
                                      </p:cBhvr>
                                    </p:animEffect>
                                  </p:childTnLst>
                                </p:cTn>
                              </p:par>
                            </p:childTnLst>
                          </p:cTn>
                        </p:par>
                        <p:par>
                          <p:cTn id="48" fill="hold">
                            <p:stCondLst>
                              <p:cond delay="4750"/>
                            </p:stCondLst>
                            <p:childTnLst>
                              <p:par>
                                <p:cTn id="49" presetID="10" presetClass="entr" presetSubtype="0" fill="hold" nodeType="afterEffect">
                                  <p:stCondLst>
                                    <p:cond delay="0"/>
                                  </p:stCondLst>
                                  <p:childTnLst>
                                    <p:set>
                                      <p:cBhvr>
                                        <p:cTn id="50" dur="1" fill="hold">
                                          <p:stCondLst>
                                            <p:cond delay="0"/>
                                          </p:stCondLst>
                                        </p:cTn>
                                        <p:tgtEl>
                                          <p:spTgt spid="36"/>
                                        </p:tgtEl>
                                        <p:attrNameLst>
                                          <p:attrName>style.visibility</p:attrName>
                                        </p:attrNameLst>
                                      </p:cBhvr>
                                      <p:to>
                                        <p:strVal val="visible"/>
                                      </p:to>
                                    </p:set>
                                    <p:animEffect transition="in" filter="fade">
                                      <p:cBhvr>
                                        <p:cTn id="51" dur="250"/>
                                        <p:tgtEl>
                                          <p:spTgt spid="36"/>
                                        </p:tgtEl>
                                      </p:cBhvr>
                                    </p:animEffect>
                                  </p:childTnLst>
                                </p:cTn>
                              </p:par>
                            </p:childTnLst>
                          </p:cTn>
                        </p:par>
                        <p:par>
                          <p:cTn id="52" fill="hold">
                            <p:stCondLst>
                              <p:cond delay="5000"/>
                            </p:stCondLst>
                            <p:childTnLst>
                              <p:par>
                                <p:cTn id="53" presetID="22" presetClass="entr" presetSubtype="8" fill="hold" nodeType="afterEffect">
                                  <p:stCondLst>
                                    <p:cond delay="0"/>
                                  </p:stCondLst>
                                  <p:childTnLst>
                                    <p:set>
                                      <p:cBhvr>
                                        <p:cTn id="54" dur="1" fill="hold">
                                          <p:stCondLst>
                                            <p:cond delay="0"/>
                                          </p:stCondLst>
                                        </p:cTn>
                                        <p:tgtEl>
                                          <p:spTgt spid="9"/>
                                        </p:tgtEl>
                                        <p:attrNameLst>
                                          <p:attrName>style.visibility</p:attrName>
                                        </p:attrNameLst>
                                      </p:cBhvr>
                                      <p:to>
                                        <p:strVal val="visible"/>
                                      </p:to>
                                    </p:set>
                                    <p:animEffect transition="in" filter="wipe(left)">
                                      <p:cBhvr>
                                        <p:cTn id="55" dur="500"/>
                                        <p:tgtEl>
                                          <p:spTgt spid="9"/>
                                        </p:tgtEl>
                                      </p:cBhvr>
                                    </p:animEffect>
                                  </p:childTnLst>
                                </p:cTn>
                              </p:par>
                            </p:childTnLst>
                          </p:cTn>
                        </p:par>
                        <p:par>
                          <p:cTn id="56" fill="hold">
                            <p:stCondLst>
                              <p:cond delay="5500"/>
                            </p:stCondLst>
                            <p:childTnLst>
                              <p:par>
                                <p:cTn id="57" presetID="10" presetClass="entr" presetSubtype="0" fill="hold" nodeType="afterEffect">
                                  <p:stCondLst>
                                    <p:cond delay="0"/>
                                  </p:stCondLst>
                                  <p:childTnLst>
                                    <p:set>
                                      <p:cBhvr>
                                        <p:cTn id="58" dur="1" fill="hold">
                                          <p:stCondLst>
                                            <p:cond delay="0"/>
                                          </p:stCondLst>
                                        </p:cTn>
                                        <p:tgtEl>
                                          <p:spTgt spid="37"/>
                                        </p:tgtEl>
                                        <p:attrNameLst>
                                          <p:attrName>style.visibility</p:attrName>
                                        </p:attrNameLst>
                                      </p:cBhvr>
                                      <p:to>
                                        <p:strVal val="visible"/>
                                      </p:to>
                                    </p:set>
                                    <p:animEffect transition="in" filter="fade">
                                      <p:cBhvr>
                                        <p:cTn id="59" dur="250"/>
                                        <p:tgtEl>
                                          <p:spTgt spid="37"/>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1" fill="hold" nodeType="clickEffect">
                                  <p:stCondLst>
                                    <p:cond delay="0"/>
                                  </p:stCondLst>
                                  <p:childTnLst>
                                    <p:set>
                                      <p:cBhvr>
                                        <p:cTn id="63" dur="1" fill="hold">
                                          <p:stCondLst>
                                            <p:cond delay="0"/>
                                          </p:stCondLst>
                                        </p:cTn>
                                        <p:tgtEl>
                                          <p:spTgt spid="38"/>
                                        </p:tgtEl>
                                        <p:attrNameLst>
                                          <p:attrName>style.visibility</p:attrName>
                                        </p:attrNameLst>
                                      </p:cBhvr>
                                      <p:to>
                                        <p:strVal val="visible"/>
                                      </p:to>
                                    </p:set>
                                    <p:animEffect transition="in" filter="wipe(up)">
                                      <p:cBhvr>
                                        <p:cTn id="64" dur="500"/>
                                        <p:tgtEl>
                                          <p:spTgt spid="38"/>
                                        </p:tgtEl>
                                      </p:cBhvr>
                                    </p:animEffect>
                                  </p:childTnLst>
                                </p:cTn>
                              </p:par>
                            </p:childTnLst>
                          </p:cTn>
                        </p:par>
                        <p:par>
                          <p:cTn id="65" fill="hold">
                            <p:stCondLst>
                              <p:cond delay="500"/>
                            </p:stCondLst>
                            <p:childTnLst>
                              <p:par>
                                <p:cTn id="66" presetID="10" presetClass="entr" presetSubtype="0" fill="hold" nodeType="afterEffect">
                                  <p:stCondLst>
                                    <p:cond delay="0"/>
                                  </p:stCondLst>
                                  <p:childTnLst>
                                    <p:set>
                                      <p:cBhvr>
                                        <p:cTn id="67" dur="1" fill="hold">
                                          <p:stCondLst>
                                            <p:cond delay="0"/>
                                          </p:stCondLst>
                                        </p:cTn>
                                        <p:tgtEl>
                                          <p:spTgt spid="87"/>
                                        </p:tgtEl>
                                        <p:attrNameLst>
                                          <p:attrName>style.visibility</p:attrName>
                                        </p:attrNameLst>
                                      </p:cBhvr>
                                      <p:to>
                                        <p:strVal val="visible"/>
                                      </p:to>
                                    </p:set>
                                    <p:animEffect transition="in" filter="fade">
                                      <p:cBhvr>
                                        <p:cTn id="68" dur="500"/>
                                        <p:tgtEl>
                                          <p:spTgt spid="87"/>
                                        </p:tgtEl>
                                      </p:cBhvr>
                                    </p:animEffect>
                                  </p:childTnLst>
                                </p:cTn>
                              </p:par>
                              <p:par>
                                <p:cTn id="69" presetID="10" presetClass="entr" presetSubtype="0" fill="hold" nodeType="withEffect">
                                  <p:stCondLst>
                                    <p:cond delay="0"/>
                                  </p:stCondLst>
                                  <p:childTnLst>
                                    <p:set>
                                      <p:cBhvr>
                                        <p:cTn id="70" dur="1" fill="hold">
                                          <p:stCondLst>
                                            <p:cond delay="0"/>
                                          </p:stCondLst>
                                        </p:cTn>
                                        <p:tgtEl>
                                          <p:spTgt spid="84"/>
                                        </p:tgtEl>
                                        <p:attrNameLst>
                                          <p:attrName>style.visibility</p:attrName>
                                        </p:attrNameLst>
                                      </p:cBhvr>
                                      <p:to>
                                        <p:strVal val="visible"/>
                                      </p:to>
                                    </p:set>
                                    <p:animEffect transition="in" filter="fade">
                                      <p:cBhvr>
                                        <p:cTn id="71" dur="500"/>
                                        <p:tgtEl>
                                          <p:spTgt spid="84"/>
                                        </p:tgtEl>
                                      </p:cBhvr>
                                    </p:animEffect>
                                  </p:childTnLst>
                                </p:cTn>
                              </p:par>
                              <p:par>
                                <p:cTn id="72" presetID="10" presetClass="entr" presetSubtype="0" fill="hold" nodeType="withEffect">
                                  <p:stCondLst>
                                    <p:cond delay="0"/>
                                  </p:stCondLst>
                                  <p:childTnLst>
                                    <p:set>
                                      <p:cBhvr>
                                        <p:cTn id="73" dur="1" fill="hold">
                                          <p:stCondLst>
                                            <p:cond delay="0"/>
                                          </p:stCondLst>
                                        </p:cTn>
                                        <p:tgtEl>
                                          <p:spTgt spid="81"/>
                                        </p:tgtEl>
                                        <p:attrNameLst>
                                          <p:attrName>style.visibility</p:attrName>
                                        </p:attrNameLst>
                                      </p:cBhvr>
                                      <p:to>
                                        <p:strVal val="visible"/>
                                      </p:to>
                                    </p:set>
                                    <p:animEffect transition="in" filter="fade">
                                      <p:cBhvr>
                                        <p:cTn id="74" dur="500"/>
                                        <p:tgtEl>
                                          <p:spTgt spid="81"/>
                                        </p:tgtEl>
                                      </p:cBhvr>
                                    </p:animEffect>
                                  </p:childTnLst>
                                </p:cTn>
                              </p:par>
                              <p:par>
                                <p:cTn id="75" presetID="10" presetClass="entr" presetSubtype="0" fill="hold" nodeType="withEffect">
                                  <p:stCondLst>
                                    <p:cond delay="0"/>
                                  </p:stCondLst>
                                  <p:childTnLst>
                                    <p:set>
                                      <p:cBhvr>
                                        <p:cTn id="76" dur="1" fill="hold">
                                          <p:stCondLst>
                                            <p:cond delay="0"/>
                                          </p:stCondLst>
                                        </p:cTn>
                                        <p:tgtEl>
                                          <p:spTgt spid="98"/>
                                        </p:tgtEl>
                                        <p:attrNameLst>
                                          <p:attrName>style.visibility</p:attrName>
                                        </p:attrNameLst>
                                      </p:cBhvr>
                                      <p:to>
                                        <p:strVal val="visible"/>
                                      </p:to>
                                    </p:set>
                                    <p:animEffect transition="in" filter="fade">
                                      <p:cBhvr>
                                        <p:cTn id="77" dur="500"/>
                                        <p:tgtEl>
                                          <p:spTgt spid="98"/>
                                        </p:tgtEl>
                                      </p:cBhvr>
                                    </p:animEffect>
                                  </p:childTnLst>
                                </p:cTn>
                              </p:par>
                              <p:par>
                                <p:cTn id="78" presetID="10" presetClass="entr" presetSubtype="0" fill="hold" nodeType="withEffect">
                                  <p:stCondLst>
                                    <p:cond delay="0"/>
                                  </p:stCondLst>
                                  <p:childTnLst>
                                    <p:set>
                                      <p:cBhvr>
                                        <p:cTn id="79" dur="1" fill="hold">
                                          <p:stCondLst>
                                            <p:cond delay="0"/>
                                          </p:stCondLst>
                                        </p:cTn>
                                        <p:tgtEl>
                                          <p:spTgt spid="78"/>
                                        </p:tgtEl>
                                        <p:attrNameLst>
                                          <p:attrName>style.visibility</p:attrName>
                                        </p:attrNameLst>
                                      </p:cBhvr>
                                      <p:to>
                                        <p:strVal val="visible"/>
                                      </p:to>
                                    </p:set>
                                    <p:animEffect transition="in" filter="fade">
                                      <p:cBhvr>
                                        <p:cTn id="80"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FB91E139-349E-4782-99B7-5835C924772E}"/>
              </a:ext>
            </a:extLst>
          </p:cNvPr>
          <p:cNvSpPr>
            <a:spLocks noGrp="1"/>
          </p:cNvSpPr>
          <p:nvPr>
            <p:ph type="body" sz="quarter" idx="10"/>
          </p:nvPr>
        </p:nvSpPr>
        <p:spPr>
          <a:xfrm>
            <a:off x="269239" y="1189178"/>
            <a:ext cx="11793325" cy="3581430"/>
          </a:xfrm>
        </p:spPr>
        <p:txBody>
          <a:bodyPr/>
          <a:lstStyle/>
          <a:p>
            <a:r>
              <a:rPr lang="en-US" sz="3600">
                <a:latin typeface="+mn-lt"/>
              </a:rPr>
              <a:t>UI Framework Enhancements</a:t>
            </a:r>
          </a:p>
          <a:p>
            <a:pPr lvl="1"/>
            <a:r>
              <a:rPr lang="en-US" sz="2000"/>
              <a:t>XAML Islands - WinForms &amp; WPF can host UWP</a:t>
            </a:r>
          </a:p>
          <a:p>
            <a:pPr lvl="1"/>
            <a:r>
              <a:rPr lang="en-US" sz="2000"/>
              <a:t>XAML Controls – WinForms &amp; WPF browser and media UWP controls</a:t>
            </a:r>
          </a:p>
          <a:p>
            <a:pPr lvl="1"/>
            <a:r>
              <a:rPr lang="en-US" sz="2000"/>
              <a:t>High DPI fixes for WinForms</a:t>
            </a:r>
          </a:p>
          <a:p>
            <a:r>
              <a:rPr lang="en-US" sz="3600">
                <a:latin typeface="+mn-lt"/>
              </a:rPr>
              <a:t>Access to all the Windows 10 APIs</a:t>
            </a:r>
          </a:p>
          <a:p>
            <a:r>
              <a:rPr lang="en-US" sz="3600">
                <a:latin typeface="+mn-lt"/>
              </a:rPr>
              <a:t>Also available in next version of .NET Framework (4.8)</a:t>
            </a:r>
          </a:p>
          <a:p>
            <a:endParaRPr lang="en-US" sz="3600">
              <a:latin typeface="+mn-lt"/>
            </a:endParaRPr>
          </a:p>
        </p:txBody>
      </p:sp>
      <p:sp>
        <p:nvSpPr>
          <p:cNvPr id="4" name="Title 3">
            <a:extLst>
              <a:ext uri="{FF2B5EF4-FFF2-40B4-BE49-F238E27FC236}">
                <a16:creationId xmlns:a16="http://schemas.microsoft.com/office/drawing/2014/main" id="{C32CDECC-ACED-4BFA-A8DE-4580F60D90D2}"/>
              </a:ext>
            </a:extLst>
          </p:cNvPr>
          <p:cNvSpPr>
            <a:spLocks noGrp="1"/>
          </p:cNvSpPr>
          <p:nvPr>
            <p:ph type="title"/>
          </p:nvPr>
        </p:nvSpPr>
        <p:spPr/>
        <p:txBody>
          <a:bodyPr/>
          <a:lstStyle/>
          <a:p>
            <a:r>
              <a:rPr lang="en-US"/>
              <a:t>Desktop Improvements</a:t>
            </a:r>
          </a:p>
        </p:txBody>
      </p:sp>
      <p:grpSp>
        <p:nvGrpSpPr>
          <p:cNvPr id="38" name="Group 37">
            <a:extLst>
              <a:ext uri="{FF2B5EF4-FFF2-40B4-BE49-F238E27FC236}">
                <a16:creationId xmlns:a16="http://schemas.microsoft.com/office/drawing/2014/main" id="{1741C641-B2AF-41DF-A68E-13EBA2C1AB4A}"/>
              </a:ext>
            </a:extLst>
          </p:cNvPr>
          <p:cNvGrpSpPr/>
          <p:nvPr/>
        </p:nvGrpSpPr>
        <p:grpSpPr>
          <a:xfrm>
            <a:off x="3009891" y="4607410"/>
            <a:ext cx="6172217" cy="1953462"/>
            <a:chOff x="2824426" y="4720868"/>
            <a:chExt cx="6172217" cy="1953462"/>
          </a:xfrm>
        </p:grpSpPr>
        <p:sp>
          <p:nvSpPr>
            <p:cNvPr id="7" name="desktop" title="a desktop PC">
              <a:extLst>
                <a:ext uri="{FF2B5EF4-FFF2-40B4-BE49-F238E27FC236}">
                  <a16:creationId xmlns:a16="http://schemas.microsoft.com/office/drawing/2014/main" id="{70F7BAE5-2F97-4E8B-840B-5CCEAAD3BC93}"/>
                </a:ext>
              </a:extLst>
            </p:cNvPr>
            <p:cNvSpPr>
              <a:spLocks noChangeAspect="1" noEditPoints="1"/>
            </p:cNvSpPr>
            <p:nvPr/>
          </p:nvSpPr>
          <p:spPr bwMode="auto">
            <a:xfrm>
              <a:off x="5217006" y="5400471"/>
              <a:ext cx="1187405" cy="1168018"/>
            </a:xfrm>
            <a:custGeom>
              <a:avLst/>
              <a:gdLst>
                <a:gd name="T0" fmla="*/ 245 w 245"/>
                <a:gd name="T1" fmla="*/ 67 h 241"/>
                <a:gd name="T2" fmla="*/ 245 w 245"/>
                <a:gd name="T3" fmla="*/ 138 h 241"/>
                <a:gd name="T4" fmla="*/ 0 w 245"/>
                <a:gd name="T5" fmla="*/ 138 h 241"/>
                <a:gd name="T6" fmla="*/ 0 w 245"/>
                <a:gd name="T7" fmla="*/ 0 h 241"/>
                <a:gd name="T8" fmla="*/ 245 w 245"/>
                <a:gd name="T9" fmla="*/ 0 h 241"/>
                <a:gd name="T10" fmla="*/ 245 w 245"/>
                <a:gd name="T11" fmla="*/ 67 h 241"/>
                <a:gd name="T12" fmla="*/ 224 w 245"/>
                <a:gd name="T13" fmla="*/ 222 h 241"/>
                <a:gd name="T14" fmla="*/ 212 w 245"/>
                <a:gd name="T15" fmla="*/ 204 h 241"/>
                <a:gd name="T16" fmla="*/ 33 w 245"/>
                <a:gd name="T17" fmla="*/ 204 h 241"/>
                <a:gd name="T18" fmla="*/ 7 w 245"/>
                <a:gd name="T19" fmla="*/ 241 h 241"/>
                <a:gd name="T20" fmla="*/ 238 w 245"/>
                <a:gd name="T21" fmla="*/ 241 h 241"/>
                <a:gd name="T22" fmla="*/ 224 w 245"/>
                <a:gd name="T23" fmla="*/ 222 h 241"/>
                <a:gd name="T24" fmla="*/ 79 w 245"/>
                <a:gd name="T25" fmla="*/ 172 h 241"/>
                <a:gd name="T26" fmla="*/ 165 w 245"/>
                <a:gd name="T27" fmla="*/ 172 h 241"/>
                <a:gd name="T28" fmla="*/ 123 w 245"/>
                <a:gd name="T29" fmla="*/ 139 h 241"/>
                <a:gd name="T30" fmla="*/ 123 w 245"/>
                <a:gd name="T31" fmla="*/ 17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5" h="241">
                  <a:moveTo>
                    <a:pt x="245" y="67"/>
                  </a:moveTo>
                  <a:lnTo>
                    <a:pt x="245" y="138"/>
                  </a:lnTo>
                  <a:lnTo>
                    <a:pt x="0" y="138"/>
                  </a:lnTo>
                  <a:lnTo>
                    <a:pt x="0" y="0"/>
                  </a:lnTo>
                  <a:lnTo>
                    <a:pt x="245" y="0"/>
                  </a:lnTo>
                  <a:lnTo>
                    <a:pt x="245" y="67"/>
                  </a:lnTo>
                  <a:moveTo>
                    <a:pt x="224" y="222"/>
                  </a:moveTo>
                  <a:lnTo>
                    <a:pt x="212" y="204"/>
                  </a:lnTo>
                  <a:lnTo>
                    <a:pt x="33" y="204"/>
                  </a:lnTo>
                  <a:lnTo>
                    <a:pt x="7" y="241"/>
                  </a:lnTo>
                  <a:lnTo>
                    <a:pt x="238" y="241"/>
                  </a:lnTo>
                  <a:lnTo>
                    <a:pt x="224" y="222"/>
                  </a:lnTo>
                  <a:moveTo>
                    <a:pt x="79" y="172"/>
                  </a:moveTo>
                  <a:lnTo>
                    <a:pt x="165" y="172"/>
                  </a:lnTo>
                  <a:moveTo>
                    <a:pt x="123" y="139"/>
                  </a:moveTo>
                  <a:lnTo>
                    <a:pt x="123" y="171"/>
                  </a:lnTo>
                </a:path>
              </a:pathLst>
            </a:custGeom>
            <a:noFill/>
            <a:ln w="285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pic>
          <p:nvPicPr>
            <p:cNvPr id="8" name="Picture 7" descr="A close up of a logo&#10;&#10;Description generated with very high confidence">
              <a:extLst>
                <a:ext uri="{FF2B5EF4-FFF2-40B4-BE49-F238E27FC236}">
                  <a16:creationId xmlns:a16="http://schemas.microsoft.com/office/drawing/2014/main" id="{CFEA0D7B-948D-4FE4-9C49-A7DF1FDC8A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01748" y="5539563"/>
              <a:ext cx="397482" cy="423652"/>
            </a:xfrm>
            <a:prstGeom prst="rect">
              <a:avLst/>
            </a:prstGeom>
            <a:noFill/>
          </p:spPr>
        </p:pic>
        <p:cxnSp>
          <p:nvCxnSpPr>
            <p:cNvPr id="3" name="Straight Arrow Connector 2">
              <a:extLst>
                <a:ext uri="{FF2B5EF4-FFF2-40B4-BE49-F238E27FC236}">
                  <a16:creationId xmlns:a16="http://schemas.microsoft.com/office/drawing/2014/main" id="{C08F4FF1-07C5-4F4E-BA06-6D3F9D7F4197}"/>
                </a:ext>
              </a:extLst>
            </p:cNvPr>
            <p:cNvCxnSpPr>
              <a:cxnSpLocks/>
            </p:cNvCxnSpPr>
            <p:nvPr/>
          </p:nvCxnSpPr>
          <p:spPr>
            <a:xfrm>
              <a:off x="4406988" y="5083039"/>
              <a:ext cx="593702" cy="244785"/>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8768622A-8D19-4F75-BF82-3FFBCB583CD4}"/>
                </a:ext>
              </a:extLst>
            </p:cNvPr>
            <p:cNvCxnSpPr>
              <a:cxnSpLocks/>
            </p:cNvCxnSpPr>
            <p:nvPr/>
          </p:nvCxnSpPr>
          <p:spPr>
            <a:xfrm flipH="1">
              <a:off x="6531219" y="5118638"/>
              <a:ext cx="962375" cy="372201"/>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60817545-5218-4C12-B624-B15F478199DF}"/>
                </a:ext>
              </a:extLst>
            </p:cNvPr>
            <p:cNvCxnSpPr/>
            <p:nvPr/>
          </p:nvCxnSpPr>
          <p:spPr>
            <a:xfrm flipV="1">
              <a:off x="4189228" y="6124353"/>
              <a:ext cx="797442" cy="29771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170BE72A-AAD5-4684-87B7-9089DDF625DB}"/>
                </a:ext>
              </a:extLst>
            </p:cNvPr>
            <p:cNvCxnSpPr>
              <a:cxnSpLocks/>
            </p:cNvCxnSpPr>
            <p:nvPr/>
          </p:nvCxnSpPr>
          <p:spPr>
            <a:xfrm flipH="1" flipV="1">
              <a:off x="6531219" y="6124353"/>
              <a:ext cx="993880" cy="14885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0" name="GenericApp_EB3B" title="Icon of an app window">
              <a:extLst>
                <a:ext uri="{FF2B5EF4-FFF2-40B4-BE49-F238E27FC236}">
                  <a16:creationId xmlns:a16="http://schemas.microsoft.com/office/drawing/2014/main" id="{7E50F6A6-970C-4597-BF22-DBAE0299F2A4}"/>
                </a:ext>
              </a:extLst>
            </p:cNvPr>
            <p:cNvSpPr>
              <a:spLocks noChangeAspect="1" noEditPoints="1"/>
            </p:cNvSpPr>
            <p:nvPr/>
          </p:nvSpPr>
          <p:spPr bwMode="auto">
            <a:xfrm>
              <a:off x="3704377" y="4888277"/>
              <a:ext cx="575803" cy="460824"/>
            </a:xfrm>
            <a:custGeom>
              <a:avLst/>
              <a:gdLst>
                <a:gd name="T0" fmla="*/ 5088 w 5088"/>
                <a:gd name="T1" fmla="*/ 4072 h 4072"/>
                <a:gd name="T2" fmla="*/ 0 w 5088"/>
                <a:gd name="T3" fmla="*/ 4072 h 4072"/>
                <a:gd name="T4" fmla="*/ 0 w 5088"/>
                <a:gd name="T5" fmla="*/ 0 h 4072"/>
                <a:gd name="T6" fmla="*/ 5088 w 5088"/>
                <a:gd name="T7" fmla="*/ 0 h 4072"/>
                <a:gd name="T8" fmla="*/ 5088 w 5088"/>
                <a:gd name="T9" fmla="*/ 4072 h 4072"/>
                <a:gd name="T10" fmla="*/ 0 w 5088"/>
                <a:gd name="T11" fmla="*/ 1018 h 4072"/>
                <a:gd name="T12" fmla="*/ 5004 w 5088"/>
                <a:gd name="T13" fmla="*/ 1018 h 4072"/>
                <a:gd name="T14" fmla="*/ 2035 w 5088"/>
                <a:gd name="T15" fmla="*/ 1697 h 4072"/>
                <a:gd name="T16" fmla="*/ 678 w 5088"/>
                <a:gd name="T17" fmla="*/ 1697 h 4072"/>
                <a:gd name="T18" fmla="*/ 678 w 5088"/>
                <a:gd name="T19" fmla="*/ 3393 h 4072"/>
                <a:gd name="T20" fmla="*/ 2035 w 5088"/>
                <a:gd name="T21" fmla="*/ 3393 h 4072"/>
                <a:gd name="T22" fmla="*/ 2035 w 5088"/>
                <a:gd name="T23" fmla="*/ 1697 h 4072"/>
                <a:gd name="T24" fmla="*/ 2544 w 5088"/>
                <a:gd name="T25" fmla="*/ 1697 h 4072"/>
                <a:gd name="T26" fmla="*/ 3561 w 5088"/>
                <a:gd name="T27" fmla="*/ 1697 h 4072"/>
                <a:gd name="T28" fmla="*/ 2544 w 5088"/>
                <a:gd name="T29" fmla="*/ 2375 h 4072"/>
                <a:gd name="T30" fmla="*/ 3561 w 5088"/>
                <a:gd name="T31" fmla="*/ 2375 h 4072"/>
                <a:gd name="T32" fmla="*/ 2544 w 5088"/>
                <a:gd name="T33" fmla="*/ 3054 h 4072"/>
                <a:gd name="T34" fmla="*/ 3222 w 5088"/>
                <a:gd name="T35" fmla="*/ 3054 h 4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88" h="4072">
                  <a:moveTo>
                    <a:pt x="5088" y="4072"/>
                  </a:moveTo>
                  <a:lnTo>
                    <a:pt x="0" y="4072"/>
                  </a:lnTo>
                  <a:lnTo>
                    <a:pt x="0" y="0"/>
                  </a:lnTo>
                  <a:lnTo>
                    <a:pt x="5088" y="0"/>
                  </a:lnTo>
                  <a:lnTo>
                    <a:pt x="5088" y="4072"/>
                  </a:lnTo>
                  <a:moveTo>
                    <a:pt x="0" y="1018"/>
                  </a:moveTo>
                  <a:lnTo>
                    <a:pt x="5004" y="1018"/>
                  </a:lnTo>
                  <a:moveTo>
                    <a:pt x="2035" y="1697"/>
                  </a:moveTo>
                  <a:lnTo>
                    <a:pt x="678" y="1697"/>
                  </a:lnTo>
                  <a:lnTo>
                    <a:pt x="678" y="3393"/>
                  </a:lnTo>
                  <a:lnTo>
                    <a:pt x="2035" y="3393"/>
                  </a:lnTo>
                  <a:lnTo>
                    <a:pt x="2035" y="1697"/>
                  </a:lnTo>
                  <a:moveTo>
                    <a:pt x="2544" y="1697"/>
                  </a:moveTo>
                  <a:lnTo>
                    <a:pt x="3561" y="1697"/>
                  </a:lnTo>
                  <a:moveTo>
                    <a:pt x="2544" y="2375"/>
                  </a:moveTo>
                  <a:lnTo>
                    <a:pt x="3561" y="2375"/>
                  </a:lnTo>
                  <a:moveTo>
                    <a:pt x="2544" y="3054"/>
                  </a:moveTo>
                  <a:lnTo>
                    <a:pt x="3222" y="3054"/>
                  </a:lnTo>
                </a:path>
              </a:pathLst>
            </a:custGeom>
            <a:noFill/>
            <a:ln w="285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Website" title="Icon of multiple app windows">
              <a:extLst>
                <a:ext uri="{FF2B5EF4-FFF2-40B4-BE49-F238E27FC236}">
                  <a16:creationId xmlns:a16="http://schemas.microsoft.com/office/drawing/2014/main" id="{91984D04-4347-4999-A5B6-9A5B6A4373B3}"/>
                </a:ext>
              </a:extLst>
            </p:cNvPr>
            <p:cNvSpPr>
              <a:spLocks noChangeAspect="1" noEditPoints="1"/>
            </p:cNvSpPr>
            <p:nvPr/>
          </p:nvSpPr>
          <p:spPr bwMode="auto">
            <a:xfrm>
              <a:off x="3439079" y="6169799"/>
              <a:ext cx="575803" cy="504531"/>
            </a:xfrm>
            <a:custGeom>
              <a:avLst/>
              <a:gdLst>
                <a:gd name="T0" fmla="*/ 0 w 614"/>
                <a:gd name="T1" fmla="*/ 0 h 538"/>
                <a:gd name="T2" fmla="*/ 614 w 614"/>
                <a:gd name="T3" fmla="*/ 0 h 538"/>
                <a:gd name="T4" fmla="*/ 614 w 614"/>
                <a:gd name="T5" fmla="*/ 538 h 538"/>
                <a:gd name="T6" fmla="*/ 0 w 614"/>
                <a:gd name="T7" fmla="*/ 538 h 538"/>
                <a:gd name="T8" fmla="*/ 0 w 614"/>
                <a:gd name="T9" fmla="*/ 0 h 538"/>
                <a:gd name="T10" fmla="*/ 0 w 614"/>
                <a:gd name="T11" fmla="*/ 0 h 538"/>
                <a:gd name="T12" fmla="*/ 327 w 614"/>
                <a:gd name="T13" fmla="*/ 250 h 538"/>
                <a:gd name="T14" fmla="*/ 327 w 614"/>
                <a:gd name="T15" fmla="*/ 250 h 538"/>
                <a:gd name="T16" fmla="*/ 327 w 614"/>
                <a:gd name="T17" fmla="*/ 87 h 538"/>
                <a:gd name="T18" fmla="*/ 77 w 614"/>
                <a:gd name="T19" fmla="*/ 87 h 538"/>
                <a:gd name="T20" fmla="*/ 77 w 614"/>
                <a:gd name="T21" fmla="*/ 250 h 538"/>
                <a:gd name="T22" fmla="*/ 128 w 614"/>
                <a:gd name="T23" fmla="*/ 250 h 538"/>
                <a:gd name="T24" fmla="*/ 327 w 614"/>
                <a:gd name="T25" fmla="*/ 250 h 538"/>
                <a:gd name="T26" fmla="*/ 327 w 614"/>
                <a:gd name="T27" fmla="*/ 250 h 538"/>
                <a:gd name="T28" fmla="*/ 139 w 614"/>
                <a:gd name="T29" fmla="*/ 254 h 538"/>
                <a:gd name="T30" fmla="*/ 139 w 614"/>
                <a:gd name="T31" fmla="*/ 362 h 538"/>
                <a:gd name="T32" fmla="*/ 513 w 614"/>
                <a:gd name="T33" fmla="*/ 362 h 538"/>
                <a:gd name="T34" fmla="*/ 513 w 614"/>
                <a:gd name="T35" fmla="*/ 163 h 538"/>
                <a:gd name="T36" fmla="*/ 325 w 614"/>
                <a:gd name="T37" fmla="*/ 163 h 538"/>
                <a:gd name="T38" fmla="*/ 0 w 614"/>
                <a:gd name="T39" fmla="*/ 451 h 538"/>
                <a:gd name="T40" fmla="*/ 614 w 614"/>
                <a:gd name="T41" fmla="*/ 451 h 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14" h="538">
                  <a:moveTo>
                    <a:pt x="0" y="0"/>
                  </a:moveTo>
                  <a:lnTo>
                    <a:pt x="614" y="0"/>
                  </a:lnTo>
                  <a:lnTo>
                    <a:pt x="614" y="538"/>
                  </a:lnTo>
                  <a:lnTo>
                    <a:pt x="0" y="538"/>
                  </a:lnTo>
                  <a:lnTo>
                    <a:pt x="0" y="0"/>
                  </a:lnTo>
                  <a:lnTo>
                    <a:pt x="0" y="0"/>
                  </a:lnTo>
                  <a:moveTo>
                    <a:pt x="327" y="250"/>
                  </a:moveTo>
                  <a:lnTo>
                    <a:pt x="327" y="250"/>
                  </a:lnTo>
                  <a:lnTo>
                    <a:pt x="327" y="87"/>
                  </a:lnTo>
                  <a:lnTo>
                    <a:pt x="77" y="87"/>
                  </a:lnTo>
                  <a:lnTo>
                    <a:pt x="77" y="250"/>
                  </a:lnTo>
                  <a:lnTo>
                    <a:pt x="128" y="250"/>
                  </a:lnTo>
                  <a:lnTo>
                    <a:pt x="327" y="250"/>
                  </a:lnTo>
                  <a:lnTo>
                    <a:pt x="327" y="250"/>
                  </a:lnTo>
                  <a:moveTo>
                    <a:pt x="139" y="254"/>
                  </a:moveTo>
                  <a:lnTo>
                    <a:pt x="139" y="362"/>
                  </a:lnTo>
                  <a:lnTo>
                    <a:pt x="513" y="362"/>
                  </a:lnTo>
                  <a:lnTo>
                    <a:pt x="513" y="163"/>
                  </a:lnTo>
                  <a:lnTo>
                    <a:pt x="325" y="163"/>
                  </a:lnTo>
                  <a:moveTo>
                    <a:pt x="0" y="451"/>
                  </a:moveTo>
                  <a:lnTo>
                    <a:pt x="614" y="451"/>
                  </a:lnTo>
                </a:path>
              </a:pathLst>
            </a:custGeom>
            <a:noFill/>
            <a:ln w="285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pen" title="Icon of a surface pen with a drawn line below it">
              <a:extLst>
                <a:ext uri="{FF2B5EF4-FFF2-40B4-BE49-F238E27FC236}">
                  <a16:creationId xmlns:a16="http://schemas.microsoft.com/office/drawing/2014/main" id="{2CBB8CEB-72B7-4A7A-B793-D2B9BBA5758A}"/>
                </a:ext>
              </a:extLst>
            </p:cNvPr>
            <p:cNvSpPr>
              <a:spLocks noChangeAspect="1" noEditPoints="1"/>
            </p:cNvSpPr>
            <p:nvPr/>
          </p:nvSpPr>
          <p:spPr bwMode="auto">
            <a:xfrm>
              <a:off x="7529637" y="4720868"/>
              <a:ext cx="514683" cy="520917"/>
            </a:xfrm>
            <a:custGeom>
              <a:avLst/>
              <a:gdLst>
                <a:gd name="T0" fmla="*/ 222 w 326"/>
                <a:gd name="T1" fmla="*/ 329 h 329"/>
                <a:gd name="T2" fmla="*/ 211 w 326"/>
                <a:gd name="T3" fmla="*/ 308 h 329"/>
                <a:gd name="T4" fmla="*/ 187 w 326"/>
                <a:gd name="T5" fmla="*/ 128 h 329"/>
                <a:gd name="T6" fmla="*/ 149 w 326"/>
                <a:gd name="T7" fmla="*/ 49 h 329"/>
                <a:gd name="T8" fmla="*/ 144 w 326"/>
                <a:gd name="T9" fmla="*/ 44 h 329"/>
                <a:gd name="T10" fmla="*/ 138 w 326"/>
                <a:gd name="T11" fmla="*/ 45 h 329"/>
                <a:gd name="T12" fmla="*/ 114 w 326"/>
                <a:gd name="T13" fmla="*/ 57 h 329"/>
                <a:gd name="T14" fmla="*/ 87 w 326"/>
                <a:gd name="T15" fmla="*/ 26 h 329"/>
                <a:gd name="T16" fmla="*/ 78 w 326"/>
                <a:gd name="T17" fmla="*/ 7 h 329"/>
                <a:gd name="T18" fmla="*/ 64 w 326"/>
                <a:gd name="T19" fmla="*/ 3 h 329"/>
                <a:gd name="T20" fmla="*/ 50 w 326"/>
                <a:gd name="T21" fmla="*/ 10 h 329"/>
                <a:gd name="T22" fmla="*/ 44 w 326"/>
                <a:gd name="T23" fmla="*/ 24 h 329"/>
                <a:gd name="T24" fmla="*/ 53 w 326"/>
                <a:gd name="T25" fmla="*/ 42 h 329"/>
                <a:gd name="T26" fmla="*/ 215 w 326"/>
                <a:gd name="T27" fmla="*/ 265 h 329"/>
                <a:gd name="T28" fmla="*/ 212 w 326"/>
                <a:gd name="T29" fmla="*/ 256 h 329"/>
                <a:gd name="T30" fmla="*/ 100 w 326"/>
                <a:gd name="T31" fmla="*/ 28 h 329"/>
                <a:gd name="T32" fmla="*/ 90 w 326"/>
                <a:gd name="T33" fmla="*/ 24 h 329"/>
                <a:gd name="T34" fmla="*/ 52 w 326"/>
                <a:gd name="T35" fmla="*/ 43 h 329"/>
                <a:gd name="T36" fmla="*/ 49 w 326"/>
                <a:gd name="T37" fmla="*/ 53 h 329"/>
                <a:gd name="T38" fmla="*/ 163 w 326"/>
                <a:gd name="T39" fmla="*/ 285 h 329"/>
                <a:gd name="T40" fmla="*/ 167 w 326"/>
                <a:gd name="T41" fmla="*/ 290 h 329"/>
                <a:gd name="T42" fmla="*/ 171 w 326"/>
                <a:gd name="T43" fmla="*/ 293 h 329"/>
                <a:gd name="T44" fmla="*/ 210 w 326"/>
                <a:gd name="T45" fmla="*/ 308 h 329"/>
                <a:gd name="T46" fmla="*/ 212 w 326"/>
                <a:gd name="T47" fmla="*/ 308 h 329"/>
                <a:gd name="T48" fmla="*/ 216 w 326"/>
                <a:gd name="T49" fmla="*/ 273 h 329"/>
                <a:gd name="T50" fmla="*/ 215 w 326"/>
                <a:gd name="T51" fmla="*/ 265 h 329"/>
                <a:gd name="T52" fmla="*/ 215 w 326"/>
                <a:gd name="T53" fmla="*/ 265 h 329"/>
                <a:gd name="T54" fmla="*/ 39 w 326"/>
                <a:gd name="T55" fmla="*/ 133 h 329"/>
                <a:gd name="T56" fmla="*/ 32 w 326"/>
                <a:gd name="T57" fmla="*/ 133 h 329"/>
                <a:gd name="T58" fmla="*/ 0 w 326"/>
                <a:gd name="T59" fmla="*/ 166 h 329"/>
                <a:gd name="T60" fmla="*/ 0 w 326"/>
                <a:gd name="T61" fmla="*/ 166 h 329"/>
                <a:gd name="T62" fmla="*/ 33 w 326"/>
                <a:gd name="T63" fmla="*/ 197 h 329"/>
                <a:gd name="T64" fmla="*/ 74 w 326"/>
                <a:gd name="T65" fmla="*/ 196 h 329"/>
                <a:gd name="T66" fmla="*/ 253 w 326"/>
                <a:gd name="T67" fmla="*/ 327 h 329"/>
                <a:gd name="T68" fmla="*/ 261 w 326"/>
                <a:gd name="T69" fmla="*/ 327 h 329"/>
                <a:gd name="T70" fmla="*/ 325 w 326"/>
                <a:gd name="T71" fmla="*/ 261 h 329"/>
                <a:gd name="T72" fmla="*/ 325 w 326"/>
                <a:gd name="T73" fmla="*/ 261 h 329"/>
                <a:gd name="T74" fmla="*/ 259 w 326"/>
                <a:gd name="T75" fmla="*/ 198 h 329"/>
                <a:gd name="T76" fmla="*/ 227 w 326"/>
                <a:gd name="T77" fmla="*/ 198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26" h="329">
                  <a:moveTo>
                    <a:pt x="222" y="329"/>
                  </a:moveTo>
                  <a:cubicBezTo>
                    <a:pt x="211" y="308"/>
                    <a:pt x="211" y="308"/>
                    <a:pt x="211" y="308"/>
                  </a:cubicBezTo>
                  <a:moveTo>
                    <a:pt x="187" y="128"/>
                  </a:moveTo>
                  <a:cubicBezTo>
                    <a:pt x="149" y="49"/>
                    <a:pt x="149" y="49"/>
                    <a:pt x="149" y="49"/>
                  </a:cubicBezTo>
                  <a:cubicBezTo>
                    <a:pt x="149" y="49"/>
                    <a:pt x="147" y="45"/>
                    <a:pt x="144" y="44"/>
                  </a:cubicBezTo>
                  <a:cubicBezTo>
                    <a:pt x="141" y="43"/>
                    <a:pt x="138" y="45"/>
                    <a:pt x="138" y="45"/>
                  </a:cubicBezTo>
                  <a:cubicBezTo>
                    <a:pt x="114" y="57"/>
                    <a:pt x="114" y="57"/>
                    <a:pt x="114" y="57"/>
                  </a:cubicBezTo>
                  <a:moveTo>
                    <a:pt x="87" y="26"/>
                  </a:moveTo>
                  <a:cubicBezTo>
                    <a:pt x="78" y="7"/>
                    <a:pt x="78" y="7"/>
                    <a:pt x="78" y="7"/>
                  </a:cubicBezTo>
                  <a:cubicBezTo>
                    <a:pt x="76" y="2"/>
                    <a:pt x="69" y="0"/>
                    <a:pt x="64" y="3"/>
                  </a:cubicBezTo>
                  <a:cubicBezTo>
                    <a:pt x="50" y="10"/>
                    <a:pt x="50" y="10"/>
                    <a:pt x="50" y="10"/>
                  </a:cubicBezTo>
                  <a:cubicBezTo>
                    <a:pt x="44" y="13"/>
                    <a:pt x="42" y="19"/>
                    <a:pt x="44" y="24"/>
                  </a:cubicBezTo>
                  <a:cubicBezTo>
                    <a:pt x="53" y="42"/>
                    <a:pt x="53" y="42"/>
                    <a:pt x="53" y="42"/>
                  </a:cubicBezTo>
                  <a:moveTo>
                    <a:pt x="215" y="265"/>
                  </a:moveTo>
                  <a:cubicBezTo>
                    <a:pt x="215" y="262"/>
                    <a:pt x="212" y="256"/>
                    <a:pt x="212" y="256"/>
                  </a:cubicBezTo>
                  <a:cubicBezTo>
                    <a:pt x="100" y="28"/>
                    <a:pt x="100" y="28"/>
                    <a:pt x="100" y="28"/>
                  </a:cubicBezTo>
                  <a:cubicBezTo>
                    <a:pt x="98" y="24"/>
                    <a:pt x="93" y="23"/>
                    <a:pt x="90" y="24"/>
                  </a:cubicBezTo>
                  <a:cubicBezTo>
                    <a:pt x="52" y="43"/>
                    <a:pt x="52" y="43"/>
                    <a:pt x="52" y="43"/>
                  </a:cubicBezTo>
                  <a:cubicBezTo>
                    <a:pt x="49" y="45"/>
                    <a:pt x="47" y="49"/>
                    <a:pt x="49" y="53"/>
                  </a:cubicBezTo>
                  <a:cubicBezTo>
                    <a:pt x="163" y="285"/>
                    <a:pt x="163" y="285"/>
                    <a:pt x="163" y="285"/>
                  </a:cubicBezTo>
                  <a:cubicBezTo>
                    <a:pt x="163" y="285"/>
                    <a:pt x="165" y="288"/>
                    <a:pt x="167" y="290"/>
                  </a:cubicBezTo>
                  <a:cubicBezTo>
                    <a:pt x="168" y="291"/>
                    <a:pt x="171" y="293"/>
                    <a:pt x="171" y="293"/>
                  </a:cubicBezTo>
                  <a:cubicBezTo>
                    <a:pt x="181" y="298"/>
                    <a:pt x="207" y="309"/>
                    <a:pt x="210" y="308"/>
                  </a:cubicBezTo>
                  <a:cubicBezTo>
                    <a:pt x="210" y="308"/>
                    <a:pt x="211" y="308"/>
                    <a:pt x="212" y="308"/>
                  </a:cubicBezTo>
                  <a:cubicBezTo>
                    <a:pt x="214" y="306"/>
                    <a:pt x="215" y="285"/>
                    <a:pt x="216" y="273"/>
                  </a:cubicBezTo>
                  <a:cubicBezTo>
                    <a:pt x="216" y="268"/>
                    <a:pt x="215" y="265"/>
                    <a:pt x="215" y="265"/>
                  </a:cubicBezTo>
                  <a:cubicBezTo>
                    <a:pt x="215" y="265"/>
                    <a:pt x="215" y="267"/>
                    <a:pt x="215" y="265"/>
                  </a:cubicBezTo>
                  <a:close/>
                  <a:moveTo>
                    <a:pt x="39" y="133"/>
                  </a:moveTo>
                  <a:cubicBezTo>
                    <a:pt x="32" y="133"/>
                    <a:pt x="32" y="133"/>
                    <a:pt x="32" y="133"/>
                  </a:cubicBezTo>
                  <a:cubicBezTo>
                    <a:pt x="14" y="134"/>
                    <a:pt x="0" y="148"/>
                    <a:pt x="0" y="166"/>
                  </a:cubicBezTo>
                  <a:cubicBezTo>
                    <a:pt x="0" y="166"/>
                    <a:pt x="0" y="166"/>
                    <a:pt x="0" y="166"/>
                  </a:cubicBezTo>
                  <a:cubicBezTo>
                    <a:pt x="1" y="183"/>
                    <a:pt x="15" y="197"/>
                    <a:pt x="33" y="197"/>
                  </a:cubicBezTo>
                  <a:cubicBezTo>
                    <a:pt x="74" y="196"/>
                    <a:pt x="74" y="196"/>
                    <a:pt x="74" y="196"/>
                  </a:cubicBezTo>
                  <a:moveTo>
                    <a:pt x="253" y="327"/>
                  </a:moveTo>
                  <a:cubicBezTo>
                    <a:pt x="261" y="327"/>
                    <a:pt x="261" y="327"/>
                    <a:pt x="261" y="327"/>
                  </a:cubicBezTo>
                  <a:cubicBezTo>
                    <a:pt x="297" y="327"/>
                    <a:pt x="326" y="297"/>
                    <a:pt x="325" y="261"/>
                  </a:cubicBezTo>
                  <a:cubicBezTo>
                    <a:pt x="325" y="261"/>
                    <a:pt x="325" y="261"/>
                    <a:pt x="325" y="261"/>
                  </a:cubicBezTo>
                  <a:cubicBezTo>
                    <a:pt x="324" y="226"/>
                    <a:pt x="295" y="197"/>
                    <a:pt x="259" y="198"/>
                  </a:cubicBezTo>
                  <a:cubicBezTo>
                    <a:pt x="227" y="198"/>
                    <a:pt x="227" y="198"/>
                    <a:pt x="227" y="198"/>
                  </a:cubicBezTo>
                </a:path>
              </a:pathLst>
            </a:custGeom>
            <a:noFill/>
            <a:ln w="285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 name="PhotoCollection_E7AA" title="Icon of a stacked photo of a landscape">
              <a:extLst>
                <a:ext uri="{FF2B5EF4-FFF2-40B4-BE49-F238E27FC236}">
                  <a16:creationId xmlns:a16="http://schemas.microsoft.com/office/drawing/2014/main" id="{4DCC9A28-30FC-49E8-9460-435EECE96D8D}"/>
                </a:ext>
              </a:extLst>
            </p:cNvPr>
            <p:cNvSpPr>
              <a:spLocks noChangeAspect="1" noEditPoints="1"/>
            </p:cNvSpPr>
            <p:nvPr/>
          </p:nvSpPr>
          <p:spPr bwMode="auto">
            <a:xfrm>
              <a:off x="8385688" y="5327824"/>
              <a:ext cx="610955" cy="466815"/>
            </a:xfrm>
            <a:custGeom>
              <a:avLst/>
              <a:gdLst>
                <a:gd name="T0" fmla="*/ 3326 w 3752"/>
                <a:gd name="T1" fmla="*/ 2439 h 2865"/>
                <a:gd name="T2" fmla="*/ 0 w 3752"/>
                <a:gd name="T3" fmla="*/ 2439 h 2865"/>
                <a:gd name="T4" fmla="*/ 0 w 3752"/>
                <a:gd name="T5" fmla="*/ 0 h 2865"/>
                <a:gd name="T6" fmla="*/ 3326 w 3752"/>
                <a:gd name="T7" fmla="*/ 0 h 2865"/>
                <a:gd name="T8" fmla="*/ 3326 w 3752"/>
                <a:gd name="T9" fmla="*/ 2439 h 2865"/>
                <a:gd name="T10" fmla="*/ 2616 w 3752"/>
                <a:gd name="T11" fmla="*/ 665 h 2865"/>
                <a:gd name="T12" fmla="*/ 2660 w 3752"/>
                <a:gd name="T13" fmla="*/ 710 h 2865"/>
                <a:gd name="T14" fmla="*/ 2705 w 3752"/>
                <a:gd name="T15" fmla="*/ 665 h 2865"/>
                <a:gd name="T16" fmla="*/ 2660 w 3752"/>
                <a:gd name="T17" fmla="*/ 620 h 2865"/>
                <a:gd name="T18" fmla="*/ 2616 w 3752"/>
                <a:gd name="T19" fmla="*/ 665 h 2865"/>
                <a:gd name="T20" fmla="*/ 2660 w 3752"/>
                <a:gd name="T21" fmla="*/ 2439 h 2865"/>
                <a:gd name="T22" fmla="*/ 887 w 3752"/>
                <a:gd name="T23" fmla="*/ 665 h 2865"/>
                <a:gd name="T24" fmla="*/ 0 w 3752"/>
                <a:gd name="T25" fmla="*/ 1552 h 2865"/>
                <a:gd name="T26" fmla="*/ 3326 w 3752"/>
                <a:gd name="T27" fmla="*/ 2217 h 2865"/>
                <a:gd name="T28" fmla="*/ 2439 w 3752"/>
                <a:gd name="T29" fmla="*/ 1330 h 2865"/>
                <a:gd name="T30" fmla="*/ 1995 w 3752"/>
                <a:gd name="T31" fmla="*/ 1774 h 2865"/>
                <a:gd name="T32" fmla="*/ 426 w 3752"/>
                <a:gd name="T33" fmla="*/ 2439 h 2865"/>
                <a:gd name="T34" fmla="*/ 426 w 3752"/>
                <a:gd name="T35" fmla="*/ 2865 h 2865"/>
                <a:gd name="T36" fmla="*/ 3752 w 3752"/>
                <a:gd name="T37" fmla="*/ 2865 h 2865"/>
                <a:gd name="T38" fmla="*/ 3752 w 3752"/>
                <a:gd name="T39" fmla="*/ 426 h 2865"/>
                <a:gd name="T40" fmla="*/ 3326 w 3752"/>
                <a:gd name="T41" fmla="*/ 426 h 2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752" h="2865">
                  <a:moveTo>
                    <a:pt x="3326" y="2439"/>
                  </a:moveTo>
                  <a:cubicBezTo>
                    <a:pt x="0" y="2439"/>
                    <a:pt x="0" y="2439"/>
                    <a:pt x="0" y="2439"/>
                  </a:cubicBezTo>
                  <a:cubicBezTo>
                    <a:pt x="0" y="0"/>
                    <a:pt x="0" y="0"/>
                    <a:pt x="0" y="0"/>
                  </a:cubicBezTo>
                  <a:cubicBezTo>
                    <a:pt x="3326" y="0"/>
                    <a:pt x="3326" y="0"/>
                    <a:pt x="3326" y="0"/>
                  </a:cubicBezTo>
                  <a:lnTo>
                    <a:pt x="3326" y="2439"/>
                  </a:lnTo>
                  <a:close/>
                  <a:moveTo>
                    <a:pt x="2616" y="665"/>
                  </a:moveTo>
                  <a:cubicBezTo>
                    <a:pt x="2616" y="690"/>
                    <a:pt x="2636" y="710"/>
                    <a:pt x="2660" y="710"/>
                  </a:cubicBezTo>
                  <a:cubicBezTo>
                    <a:pt x="2685" y="710"/>
                    <a:pt x="2705" y="690"/>
                    <a:pt x="2705" y="665"/>
                  </a:cubicBezTo>
                  <a:cubicBezTo>
                    <a:pt x="2705" y="640"/>
                    <a:pt x="2685" y="620"/>
                    <a:pt x="2660" y="620"/>
                  </a:cubicBezTo>
                  <a:cubicBezTo>
                    <a:pt x="2636" y="620"/>
                    <a:pt x="2616" y="640"/>
                    <a:pt x="2616" y="665"/>
                  </a:cubicBezTo>
                  <a:close/>
                  <a:moveTo>
                    <a:pt x="2660" y="2439"/>
                  </a:moveTo>
                  <a:cubicBezTo>
                    <a:pt x="887" y="665"/>
                    <a:pt x="887" y="665"/>
                    <a:pt x="887" y="665"/>
                  </a:cubicBezTo>
                  <a:cubicBezTo>
                    <a:pt x="0" y="1552"/>
                    <a:pt x="0" y="1552"/>
                    <a:pt x="0" y="1552"/>
                  </a:cubicBezTo>
                  <a:moveTo>
                    <a:pt x="3326" y="2217"/>
                  </a:moveTo>
                  <a:cubicBezTo>
                    <a:pt x="2439" y="1330"/>
                    <a:pt x="2439" y="1330"/>
                    <a:pt x="2439" y="1330"/>
                  </a:cubicBezTo>
                  <a:cubicBezTo>
                    <a:pt x="1995" y="1774"/>
                    <a:pt x="1995" y="1774"/>
                    <a:pt x="1995" y="1774"/>
                  </a:cubicBezTo>
                  <a:moveTo>
                    <a:pt x="426" y="2439"/>
                  </a:moveTo>
                  <a:cubicBezTo>
                    <a:pt x="426" y="2865"/>
                    <a:pt x="426" y="2865"/>
                    <a:pt x="426" y="2865"/>
                  </a:cubicBezTo>
                  <a:cubicBezTo>
                    <a:pt x="3752" y="2865"/>
                    <a:pt x="3752" y="2865"/>
                    <a:pt x="3752" y="2865"/>
                  </a:cubicBezTo>
                  <a:cubicBezTo>
                    <a:pt x="3752" y="426"/>
                    <a:pt x="3752" y="426"/>
                    <a:pt x="3752" y="426"/>
                  </a:cubicBezTo>
                  <a:cubicBezTo>
                    <a:pt x="3326" y="426"/>
                    <a:pt x="3326" y="426"/>
                    <a:pt x="3326" y="426"/>
                  </a:cubicBezTo>
                </a:path>
              </a:pathLst>
            </a:custGeom>
            <a:noFill/>
            <a:ln w="285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cxnSp>
          <p:nvCxnSpPr>
            <p:cNvPr id="28" name="Straight Arrow Connector 27">
              <a:extLst>
                <a:ext uri="{FF2B5EF4-FFF2-40B4-BE49-F238E27FC236}">
                  <a16:creationId xmlns:a16="http://schemas.microsoft.com/office/drawing/2014/main" id="{358DEF2C-8B6D-45C5-9014-D06B40B36164}"/>
                </a:ext>
              </a:extLst>
            </p:cNvPr>
            <p:cNvCxnSpPr>
              <a:cxnSpLocks/>
            </p:cNvCxnSpPr>
            <p:nvPr/>
          </p:nvCxnSpPr>
          <p:spPr>
            <a:xfrm flipH="1">
              <a:off x="6634748" y="5597937"/>
              <a:ext cx="1626418" cy="186175"/>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30" name="Group 29">
              <a:extLst>
                <a:ext uri="{FF2B5EF4-FFF2-40B4-BE49-F238E27FC236}">
                  <a16:creationId xmlns:a16="http://schemas.microsoft.com/office/drawing/2014/main" id="{101DAE09-29BA-414F-AE8E-BB4CCA8EE45D}"/>
                </a:ext>
              </a:extLst>
            </p:cNvPr>
            <p:cNvGrpSpPr/>
            <p:nvPr/>
          </p:nvGrpSpPr>
          <p:grpSpPr>
            <a:xfrm>
              <a:off x="7606535" y="6137284"/>
              <a:ext cx="654631" cy="526898"/>
              <a:chOff x="7606535" y="6137284"/>
              <a:chExt cx="654631" cy="526898"/>
            </a:xfrm>
          </p:grpSpPr>
          <p:sp>
            <p:nvSpPr>
              <p:cNvPr id="25" name="film" title="Icon of a filmstrip">
                <a:extLst>
                  <a:ext uri="{FF2B5EF4-FFF2-40B4-BE49-F238E27FC236}">
                    <a16:creationId xmlns:a16="http://schemas.microsoft.com/office/drawing/2014/main" id="{886A583A-13ED-48E1-82C3-6EC3CFED3F81}"/>
                  </a:ext>
                </a:extLst>
              </p:cNvPr>
              <p:cNvSpPr>
                <a:spLocks noChangeAspect="1" noEditPoints="1"/>
              </p:cNvSpPr>
              <p:nvPr/>
            </p:nvSpPr>
            <p:spPr bwMode="auto">
              <a:xfrm>
                <a:off x="7606535" y="6137284"/>
                <a:ext cx="654631" cy="526898"/>
              </a:xfrm>
              <a:custGeom>
                <a:avLst/>
                <a:gdLst>
                  <a:gd name="T0" fmla="*/ 246 w 246"/>
                  <a:gd name="T1" fmla="*/ 95 h 198"/>
                  <a:gd name="T2" fmla="*/ 246 w 246"/>
                  <a:gd name="T3" fmla="*/ 198 h 198"/>
                  <a:gd name="T4" fmla="*/ 0 w 246"/>
                  <a:gd name="T5" fmla="*/ 198 h 198"/>
                  <a:gd name="T6" fmla="*/ 0 w 246"/>
                  <a:gd name="T7" fmla="*/ 0 h 198"/>
                  <a:gd name="T8" fmla="*/ 246 w 246"/>
                  <a:gd name="T9" fmla="*/ 0 h 198"/>
                  <a:gd name="T10" fmla="*/ 246 w 246"/>
                  <a:gd name="T11" fmla="*/ 95 h 198"/>
                  <a:gd name="T12" fmla="*/ 33 w 246"/>
                  <a:gd name="T13" fmla="*/ 36 h 198"/>
                  <a:gd name="T14" fmla="*/ 33 w 246"/>
                  <a:gd name="T15" fmla="*/ 54 h 198"/>
                  <a:gd name="T16" fmla="*/ 33 w 246"/>
                  <a:gd name="T17" fmla="*/ 0 h 198"/>
                  <a:gd name="T18" fmla="*/ 33 w 246"/>
                  <a:gd name="T19" fmla="*/ 17 h 198"/>
                  <a:gd name="T20" fmla="*/ 33 w 246"/>
                  <a:gd name="T21" fmla="*/ 72 h 198"/>
                  <a:gd name="T22" fmla="*/ 33 w 246"/>
                  <a:gd name="T23" fmla="*/ 89 h 198"/>
                  <a:gd name="T24" fmla="*/ 33 w 246"/>
                  <a:gd name="T25" fmla="*/ 108 h 198"/>
                  <a:gd name="T26" fmla="*/ 33 w 246"/>
                  <a:gd name="T27" fmla="*/ 126 h 198"/>
                  <a:gd name="T28" fmla="*/ 33 w 246"/>
                  <a:gd name="T29" fmla="*/ 144 h 198"/>
                  <a:gd name="T30" fmla="*/ 33 w 246"/>
                  <a:gd name="T31" fmla="*/ 161 h 198"/>
                  <a:gd name="T32" fmla="*/ 33 w 246"/>
                  <a:gd name="T33" fmla="*/ 180 h 198"/>
                  <a:gd name="T34" fmla="*/ 33 w 246"/>
                  <a:gd name="T35" fmla="*/ 198 h 198"/>
                  <a:gd name="T36" fmla="*/ 214 w 246"/>
                  <a:gd name="T37" fmla="*/ 36 h 198"/>
                  <a:gd name="T38" fmla="*/ 214 w 246"/>
                  <a:gd name="T39" fmla="*/ 54 h 198"/>
                  <a:gd name="T40" fmla="*/ 214 w 246"/>
                  <a:gd name="T41" fmla="*/ 0 h 198"/>
                  <a:gd name="T42" fmla="*/ 214 w 246"/>
                  <a:gd name="T43" fmla="*/ 17 h 198"/>
                  <a:gd name="T44" fmla="*/ 214 w 246"/>
                  <a:gd name="T45" fmla="*/ 72 h 198"/>
                  <a:gd name="T46" fmla="*/ 214 w 246"/>
                  <a:gd name="T47" fmla="*/ 89 h 198"/>
                  <a:gd name="T48" fmla="*/ 214 w 246"/>
                  <a:gd name="T49" fmla="*/ 108 h 198"/>
                  <a:gd name="T50" fmla="*/ 214 w 246"/>
                  <a:gd name="T51" fmla="*/ 126 h 198"/>
                  <a:gd name="T52" fmla="*/ 214 w 246"/>
                  <a:gd name="T53" fmla="*/ 144 h 198"/>
                  <a:gd name="T54" fmla="*/ 214 w 246"/>
                  <a:gd name="T55" fmla="*/ 161 h 198"/>
                  <a:gd name="T56" fmla="*/ 214 w 246"/>
                  <a:gd name="T57" fmla="*/ 180 h 198"/>
                  <a:gd name="T58" fmla="*/ 214 w 246"/>
                  <a:gd name="T59" fmla="*/ 19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46" h="198">
                    <a:moveTo>
                      <a:pt x="246" y="95"/>
                    </a:moveTo>
                    <a:lnTo>
                      <a:pt x="246" y="198"/>
                    </a:lnTo>
                    <a:lnTo>
                      <a:pt x="0" y="198"/>
                    </a:lnTo>
                    <a:lnTo>
                      <a:pt x="0" y="0"/>
                    </a:lnTo>
                    <a:lnTo>
                      <a:pt x="246" y="0"/>
                    </a:lnTo>
                    <a:lnTo>
                      <a:pt x="246" y="95"/>
                    </a:lnTo>
                    <a:moveTo>
                      <a:pt x="33" y="36"/>
                    </a:moveTo>
                    <a:lnTo>
                      <a:pt x="33" y="54"/>
                    </a:lnTo>
                    <a:moveTo>
                      <a:pt x="33" y="0"/>
                    </a:moveTo>
                    <a:lnTo>
                      <a:pt x="33" y="17"/>
                    </a:lnTo>
                    <a:moveTo>
                      <a:pt x="33" y="72"/>
                    </a:moveTo>
                    <a:lnTo>
                      <a:pt x="33" y="89"/>
                    </a:lnTo>
                    <a:moveTo>
                      <a:pt x="33" y="108"/>
                    </a:moveTo>
                    <a:lnTo>
                      <a:pt x="33" y="126"/>
                    </a:lnTo>
                    <a:moveTo>
                      <a:pt x="33" y="144"/>
                    </a:moveTo>
                    <a:lnTo>
                      <a:pt x="33" y="161"/>
                    </a:lnTo>
                    <a:moveTo>
                      <a:pt x="33" y="180"/>
                    </a:moveTo>
                    <a:lnTo>
                      <a:pt x="33" y="198"/>
                    </a:lnTo>
                    <a:moveTo>
                      <a:pt x="214" y="36"/>
                    </a:moveTo>
                    <a:lnTo>
                      <a:pt x="214" y="54"/>
                    </a:lnTo>
                    <a:moveTo>
                      <a:pt x="214" y="0"/>
                    </a:moveTo>
                    <a:lnTo>
                      <a:pt x="214" y="17"/>
                    </a:lnTo>
                    <a:moveTo>
                      <a:pt x="214" y="72"/>
                    </a:moveTo>
                    <a:lnTo>
                      <a:pt x="214" y="89"/>
                    </a:lnTo>
                    <a:moveTo>
                      <a:pt x="214" y="108"/>
                    </a:moveTo>
                    <a:lnTo>
                      <a:pt x="214" y="126"/>
                    </a:lnTo>
                    <a:moveTo>
                      <a:pt x="214" y="144"/>
                    </a:moveTo>
                    <a:lnTo>
                      <a:pt x="214" y="161"/>
                    </a:lnTo>
                    <a:moveTo>
                      <a:pt x="214" y="180"/>
                    </a:moveTo>
                    <a:lnTo>
                      <a:pt x="214" y="198"/>
                    </a:lnTo>
                  </a:path>
                </a:pathLst>
              </a:cu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video_2" title="Icon of a video camera">
                <a:extLst>
                  <a:ext uri="{FF2B5EF4-FFF2-40B4-BE49-F238E27FC236}">
                    <a16:creationId xmlns:a16="http://schemas.microsoft.com/office/drawing/2014/main" id="{51EE4E1C-1F8C-4789-810A-FB7791F1FE42}"/>
                  </a:ext>
                </a:extLst>
              </p:cNvPr>
              <p:cNvSpPr>
                <a:spLocks noChangeAspect="1" noEditPoints="1"/>
              </p:cNvSpPr>
              <p:nvPr/>
            </p:nvSpPr>
            <p:spPr bwMode="auto">
              <a:xfrm>
                <a:off x="7739242" y="6304279"/>
                <a:ext cx="389215" cy="179515"/>
              </a:xfrm>
              <a:custGeom>
                <a:avLst/>
                <a:gdLst>
                  <a:gd name="T0" fmla="*/ 0 w 245"/>
                  <a:gd name="T1" fmla="*/ 62 h 113"/>
                  <a:gd name="T2" fmla="*/ 0 w 245"/>
                  <a:gd name="T3" fmla="*/ 0 h 113"/>
                  <a:gd name="T4" fmla="*/ 178 w 245"/>
                  <a:gd name="T5" fmla="*/ 0 h 113"/>
                  <a:gd name="T6" fmla="*/ 178 w 245"/>
                  <a:gd name="T7" fmla="*/ 113 h 113"/>
                  <a:gd name="T8" fmla="*/ 0 w 245"/>
                  <a:gd name="T9" fmla="*/ 113 h 113"/>
                  <a:gd name="T10" fmla="*/ 0 w 245"/>
                  <a:gd name="T11" fmla="*/ 62 h 113"/>
                  <a:gd name="T12" fmla="*/ 178 w 245"/>
                  <a:gd name="T13" fmla="*/ 73 h 113"/>
                  <a:gd name="T14" fmla="*/ 245 w 245"/>
                  <a:gd name="T15" fmla="*/ 108 h 113"/>
                  <a:gd name="T16" fmla="*/ 245 w 245"/>
                  <a:gd name="T17" fmla="*/ 0 h 113"/>
                  <a:gd name="T18" fmla="*/ 178 w 245"/>
                  <a:gd name="T19" fmla="*/ 35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5" h="113">
                    <a:moveTo>
                      <a:pt x="0" y="62"/>
                    </a:moveTo>
                    <a:lnTo>
                      <a:pt x="0" y="0"/>
                    </a:lnTo>
                    <a:lnTo>
                      <a:pt x="178" y="0"/>
                    </a:lnTo>
                    <a:lnTo>
                      <a:pt x="178" y="113"/>
                    </a:lnTo>
                    <a:lnTo>
                      <a:pt x="0" y="113"/>
                    </a:lnTo>
                    <a:lnTo>
                      <a:pt x="0" y="62"/>
                    </a:lnTo>
                    <a:moveTo>
                      <a:pt x="178" y="73"/>
                    </a:moveTo>
                    <a:lnTo>
                      <a:pt x="245" y="108"/>
                    </a:lnTo>
                    <a:lnTo>
                      <a:pt x="245" y="0"/>
                    </a:lnTo>
                    <a:lnTo>
                      <a:pt x="178" y="35"/>
                    </a:ln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35" name="Browser_3" title="Icon of a browser window with an arrow pointing from the outside to the center">
              <a:extLst>
                <a:ext uri="{FF2B5EF4-FFF2-40B4-BE49-F238E27FC236}">
                  <a16:creationId xmlns:a16="http://schemas.microsoft.com/office/drawing/2014/main" id="{32792F5E-5A4B-4D69-AB55-33D6FE3B18B1}"/>
                </a:ext>
              </a:extLst>
            </p:cNvPr>
            <p:cNvSpPr>
              <a:spLocks noChangeAspect="1" noEditPoints="1"/>
            </p:cNvSpPr>
            <p:nvPr/>
          </p:nvSpPr>
          <p:spPr bwMode="auto">
            <a:xfrm>
              <a:off x="2824426" y="5371937"/>
              <a:ext cx="575803" cy="547692"/>
            </a:xfrm>
            <a:custGeom>
              <a:avLst/>
              <a:gdLst>
                <a:gd name="T0" fmla="*/ 130 w 335"/>
                <a:gd name="T1" fmla="*/ 33 h 318"/>
                <a:gd name="T2" fmla="*/ 335 w 335"/>
                <a:gd name="T3" fmla="*/ 33 h 318"/>
                <a:gd name="T4" fmla="*/ 335 w 335"/>
                <a:gd name="T5" fmla="*/ 318 h 318"/>
                <a:gd name="T6" fmla="*/ 0 w 335"/>
                <a:gd name="T7" fmla="*/ 318 h 318"/>
                <a:gd name="T8" fmla="*/ 0 w 335"/>
                <a:gd name="T9" fmla="*/ 33 h 318"/>
                <a:gd name="T10" fmla="*/ 0 w 335"/>
                <a:gd name="T11" fmla="*/ 33 h 318"/>
                <a:gd name="T12" fmla="*/ 71 w 335"/>
                <a:gd name="T13" fmla="*/ 33 h 318"/>
                <a:gd name="T14" fmla="*/ 130 w 335"/>
                <a:gd name="T15" fmla="*/ 97 h 318"/>
                <a:gd name="T16" fmla="*/ 335 w 335"/>
                <a:gd name="T17" fmla="*/ 97 h 318"/>
                <a:gd name="T18" fmla="*/ 0 w 335"/>
                <a:gd name="T19" fmla="*/ 97 h 318"/>
                <a:gd name="T20" fmla="*/ 67 w 335"/>
                <a:gd name="T21" fmla="*/ 97 h 318"/>
                <a:gd name="T22" fmla="*/ 293 w 335"/>
                <a:gd name="T23" fmla="*/ 69 h 318"/>
                <a:gd name="T24" fmla="*/ 298 w 335"/>
                <a:gd name="T25" fmla="*/ 64 h 318"/>
                <a:gd name="T26" fmla="*/ 293 w 335"/>
                <a:gd name="T27" fmla="*/ 60 h 318"/>
                <a:gd name="T28" fmla="*/ 289 w 335"/>
                <a:gd name="T29" fmla="*/ 64 h 318"/>
                <a:gd name="T30" fmla="*/ 293 w 335"/>
                <a:gd name="T31" fmla="*/ 69 h 318"/>
                <a:gd name="T32" fmla="*/ 240 w 335"/>
                <a:gd name="T33" fmla="*/ 69 h 318"/>
                <a:gd name="T34" fmla="*/ 245 w 335"/>
                <a:gd name="T35" fmla="*/ 64 h 318"/>
                <a:gd name="T36" fmla="*/ 240 w 335"/>
                <a:gd name="T37" fmla="*/ 60 h 318"/>
                <a:gd name="T38" fmla="*/ 235 w 335"/>
                <a:gd name="T39" fmla="*/ 64 h 318"/>
                <a:gd name="T40" fmla="*/ 240 w 335"/>
                <a:gd name="T41" fmla="*/ 69 h 318"/>
                <a:gd name="T42" fmla="*/ 187 w 335"/>
                <a:gd name="T43" fmla="*/ 69 h 318"/>
                <a:gd name="T44" fmla="*/ 192 w 335"/>
                <a:gd name="T45" fmla="*/ 64 h 318"/>
                <a:gd name="T46" fmla="*/ 187 w 335"/>
                <a:gd name="T47" fmla="*/ 60 h 318"/>
                <a:gd name="T48" fmla="*/ 182 w 335"/>
                <a:gd name="T49" fmla="*/ 64 h 318"/>
                <a:gd name="T50" fmla="*/ 187 w 335"/>
                <a:gd name="T51" fmla="*/ 69 h 318"/>
                <a:gd name="T52" fmla="*/ 49 w 335"/>
                <a:gd name="T53" fmla="*/ 190 h 318"/>
                <a:gd name="T54" fmla="*/ 100 w 335"/>
                <a:gd name="T55" fmla="*/ 240 h 318"/>
                <a:gd name="T56" fmla="*/ 151 w 335"/>
                <a:gd name="T57" fmla="*/ 190 h 318"/>
                <a:gd name="T58" fmla="*/ 100 w 335"/>
                <a:gd name="T59" fmla="*/ 0 h 318"/>
                <a:gd name="T60" fmla="*/ 100 w 335"/>
                <a:gd name="T61" fmla="*/ 24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5" h="318">
                  <a:moveTo>
                    <a:pt x="130" y="33"/>
                  </a:moveTo>
                  <a:cubicBezTo>
                    <a:pt x="335" y="33"/>
                    <a:pt x="335" y="33"/>
                    <a:pt x="335" y="33"/>
                  </a:cubicBezTo>
                  <a:cubicBezTo>
                    <a:pt x="335" y="318"/>
                    <a:pt x="335" y="318"/>
                    <a:pt x="335" y="318"/>
                  </a:cubicBezTo>
                  <a:cubicBezTo>
                    <a:pt x="0" y="318"/>
                    <a:pt x="0" y="318"/>
                    <a:pt x="0" y="318"/>
                  </a:cubicBezTo>
                  <a:cubicBezTo>
                    <a:pt x="0" y="33"/>
                    <a:pt x="0" y="33"/>
                    <a:pt x="0" y="33"/>
                  </a:cubicBezTo>
                  <a:cubicBezTo>
                    <a:pt x="0" y="33"/>
                    <a:pt x="0" y="33"/>
                    <a:pt x="0" y="33"/>
                  </a:cubicBezTo>
                  <a:cubicBezTo>
                    <a:pt x="71" y="33"/>
                    <a:pt x="71" y="33"/>
                    <a:pt x="71" y="33"/>
                  </a:cubicBezTo>
                  <a:moveTo>
                    <a:pt x="130" y="97"/>
                  </a:moveTo>
                  <a:cubicBezTo>
                    <a:pt x="335" y="97"/>
                    <a:pt x="335" y="97"/>
                    <a:pt x="335" y="97"/>
                  </a:cubicBezTo>
                  <a:moveTo>
                    <a:pt x="0" y="97"/>
                  </a:moveTo>
                  <a:cubicBezTo>
                    <a:pt x="67" y="97"/>
                    <a:pt x="67" y="97"/>
                    <a:pt x="67" y="97"/>
                  </a:cubicBezTo>
                  <a:moveTo>
                    <a:pt x="293" y="69"/>
                  </a:moveTo>
                  <a:cubicBezTo>
                    <a:pt x="296" y="69"/>
                    <a:pt x="298" y="67"/>
                    <a:pt x="298" y="64"/>
                  </a:cubicBezTo>
                  <a:cubicBezTo>
                    <a:pt x="298" y="62"/>
                    <a:pt x="296" y="60"/>
                    <a:pt x="293" y="60"/>
                  </a:cubicBezTo>
                  <a:cubicBezTo>
                    <a:pt x="291" y="60"/>
                    <a:pt x="289" y="62"/>
                    <a:pt x="289" y="64"/>
                  </a:cubicBezTo>
                  <a:cubicBezTo>
                    <a:pt x="289" y="67"/>
                    <a:pt x="291" y="69"/>
                    <a:pt x="293" y="69"/>
                  </a:cubicBezTo>
                  <a:close/>
                  <a:moveTo>
                    <a:pt x="240" y="69"/>
                  </a:moveTo>
                  <a:cubicBezTo>
                    <a:pt x="243" y="69"/>
                    <a:pt x="245" y="67"/>
                    <a:pt x="245" y="64"/>
                  </a:cubicBezTo>
                  <a:cubicBezTo>
                    <a:pt x="245" y="62"/>
                    <a:pt x="243" y="60"/>
                    <a:pt x="240" y="60"/>
                  </a:cubicBezTo>
                  <a:cubicBezTo>
                    <a:pt x="238" y="60"/>
                    <a:pt x="235" y="62"/>
                    <a:pt x="235" y="64"/>
                  </a:cubicBezTo>
                  <a:cubicBezTo>
                    <a:pt x="235" y="67"/>
                    <a:pt x="238" y="69"/>
                    <a:pt x="240" y="69"/>
                  </a:cubicBezTo>
                  <a:close/>
                  <a:moveTo>
                    <a:pt x="187" y="69"/>
                  </a:moveTo>
                  <a:cubicBezTo>
                    <a:pt x="189" y="69"/>
                    <a:pt x="192" y="67"/>
                    <a:pt x="192" y="64"/>
                  </a:cubicBezTo>
                  <a:cubicBezTo>
                    <a:pt x="192" y="62"/>
                    <a:pt x="189" y="60"/>
                    <a:pt x="187" y="60"/>
                  </a:cubicBezTo>
                  <a:cubicBezTo>
                    <a:pt x="184" y="60"/>
                    <a:pt x="182" y="62"/>
                    <a:pt x="182" y="64"/>
                  </a:cubicBezTo>
                  <a:cubicBezTo>
                    <a:pt x="182" y="67"/>
                    <a:pt x="184" y="69"/>
                    <a:pt x="187" y="69"/>
                  </a:cubicBezTo>
                  <a:close/>
                  <a:moveTo>
                    <a:pt x="49" y="190"/>
                  </a:moveTo>
                  <a:cubicBezTo>
                    <a:pt x="100" y="240"/>
                    <a:pt x="100" y="240"/>
                    <a:pt x="100" y="240"/>
                  </a:cubicBezTo>
                  <a:cubicBezTo>
                    <a:pt x="151" y="190"/>
                    <a:pt x="151" y="190"/>
                    <a:pt x="151" y="190"/>
                  </a:cubicBezTo>
                  <a:moveTo>
                    <a:pt x="100" y="0"/>
                  </a:moveTo>
                  <a:cubicBezTo>
                    <a:pt x="100" y="240"/>
                    <a:pt x="100" y="240"/>
                    <a:pt x="100" y="240"/>
                  </a:cubicBezTo>
                </a:path>
              </a:pathLst>
            </a:custGeom>
            <a:noFill/>
            <a:ln w="285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cxnSp>
          <p:nvCxnSpPr>
            <p:cNvPr id="37" name="Straight Arrow Connector 36">
              <a:extLst>
                <a:ext uri="{FF2B5EF4-FFF2-40B4-BE49-F238E27FC236}">
                  <a16:creationId xmlns:a16="http://schemas.microsoft.com/office/drawing/2014/main" id="{5A738494-4F3B-4809-ADDB-354F44660F54}"/>
                </a:ext>
              </a:extLst>
            </p:cNvPr>
            <p:cNvCxnSpPr/>
            <p:nvPr/>
          </p:nvCxnSpPr>
          <p:spPr>
            <a:xfrm>
              <a:off x="3704377" y="5668822"/>
              <a:ext cx="1296313" cy="82567"/>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647035379"/>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4914629-C364-480F-8E7F-83A49E6DA1A8}"/>
              </a:ext>
            </a:extLst>
          </p:cNvPr>
          <p:cNvSpPr>
            <a:spLocks noGrp="1"/>
          </p:cNvSpPr>
          <p:nvPr>
            <p:ph type="body" sz="quarter" idx="10"/>
          </p:nvPr>
        </p:nvSpPr>
        <p:spPr>
          <a:xfrm>
            <a:off x="269239" y="1189177"/>
            <a:ext cx="11653523" cy="3581430"/>
          </a:xfrm>
        </p:spPr>
        <p:txBody>
          <a:bodyPr/>
          <a:lstStyle/>
          <a:p>
            <a:r>
              <a:rPr lang="en-US" sz="3600">
                <a:latin typeface="+mn-lt"/>
              </a:rPr>
              <a:t>Deployment Flexibility</a:t>
            </a:r>
          </a:p>
          <a:p>
            <a:pPr lvl="1"/>
            <a:r>
              <a:rPr lang="en-US" sz="2000"/>
              <a:t>Side-by-side support</a:t>
            </a:r>
          </a:p>
          <a:p>
            <a:pPr lvl="1"/>
            <a:r>
              <a:rPr lang="en-US" sz="2000"/>
              <a:t>Machine global or app local framework</a:t>
            </a:r>
          </a:p>
          <a:p>
            <a:pPr lvl="1"/>
            <a:r>
              <a:rPr lang="en-US" sz="2000"/>
              <a:t>Self-contained EXEs</a:t>
            </a:r>
          </a:p>
          <a:p>
            <a:r>
              <a:rPr lang="en-US" sz="3600">
                <a:latin typeface="+mn-lt"/>
              </a:rPr>
              <a:t>Core runtime and API improvements</a:t>
            </a:r>
          </a:p>
          <a:p>
            <a:r>
              <a:rPr lang="en-US" sz="3600">
                <a:latin typeface="+mn-lt"/>
              </a:rPr>
              <a:t>Performance</a:t>
            </a:r>
          </a:p>
          <a:p>
            <a:pPr marL="0" indent="0">
              <a:buNone/>
            </a:pPr>
            <a:endParaRPr lang="en-US" sz="3600">
              <a:latin typeface="+mn-lt"/>
            </a:endParaRPr>
          </a:p>
        </p:txBody>
      </p:sp>
      <p:sp>
        <p:nvSpPr>
          <p:cNvPr id="2" name="Title 1">
            <a:extLst>
              <a:ext uri="{FF2B5EF4-FFF2-40B4-BE49-F238E27FC236}">
                <a16:creationId xmlns:a16="http://schemas.microsoft.com/office/drawing/2014/main" id="{12FEDBCA-AB26-4303-B614-5F8B773D3DE1}"/>
              </a:ext>
            </a:extLst>
          </p:cNvPr>
          <p:cNvSpPr>
            <a:spLocks noGrp="1"/>
          </p:cNvSpPr>
          <p:nvPr>
            <p:ph type="title"/>
          </p:nvPr>
        </p:nvSpPr>
        <p:spPr/>
        <p:txBody>
          <a:bodyPr/>
          <a:lstStyle/>
          <a:p>
            <a:r>
              <a:rPr lang="en-US"/>
              <a:t>Why Windows Desktop on .NET Core?</a:t>
            </a:r>
          </a:p>
        </p:txBody>
      </p:sp>
      <p:sp>
        <p:nvSpPr>
          <p:cNvPr id="4" name="Product_ECDC" title="Icon of a box">
            <a:extLst>
              <a:ext uri="{FF2B5EF4-FFF2-40B4-BE49-F238E27FC236}">
                <a16:creationId xmlns:a16="http://schemas.microsoft.com/office/drawing/2014/main" id="{C45D0C72-C14B-437C-9F85-6AABE0502DB7}"/>
              </a:ext>
            </a:extLst>
          </p:cNvPr>
          <p:cNvSpPr>
            <a:spLocks noChangeAspect="1" noEditPoints="1"/>
          </p:cNvSpPr>
          <p:nvPr/>
        </p:nvSpPr>
        <p:spPr bwMode="auto">
          <a:xfrm>
            <a:off x="2422187" y="4546454"/>
            <a:ext cx="1377181" cy="1549375"/>
          </a:xfrm>
          <a:custGeom>
            <a:avLst/>
            <a:gdLst>
              <a:gd name="T0" fmla="*/ 3623 w 3623"/>
              <a:gd name="T1" fmla="*/ 906 h 4076"/>
              <a:gd name="T2" fmla="*/ 1812 w 3623"/>
              <a:gd name="T3" fmla="*/ 1812 h 4076"/>
              <a:gd name="T4" fmla="*/ 0 w 3623"/>
              <a:gd name="T5" fmla="*/ 906 h 4076"/>
              <a:gd name="T6" fmla="*/ 906 w 3623"/>
              <a:gd name="T7" fmla="*/ 453 h 4076"/>
              <a:gd name="T8" fmla="*/ 2699 w 3623"/>
              <a:gd name="T9" fmla="*/ 1358 h 4076"/>
              <a:gd name="T10" fmla="*/ 3623 w 3623"/>
              <a:gd name="T11" fmla="*/ 906 h 4076"/>
              <a:gd name="T12" fmla="*/ 1812 w 3623"/>
              <a:gd name="T13" fmla="*/ 0 h 4076"/>
              <a:gd name="T14" fmla="*/ 0 w 3623"/>
              <a:gd name="T15" fmla="*/ 906 h 4076"/>
              <a:gd name="T16" fmla="*/ 0 w 3623"/>
              <a:gd name="T17" fmla="*/ 3171 h 4076"/>
              <a:gd name="T18" fmla="*/ 1812 w 3623"/>
              <a:gd name="T19" fmla="*/ 4076 h 4076"/>
              <a:gd name="T20" fmla="*/ 3623 w 3623"/>
              <a:gd name="T21" fmla="*/ 3171 h 4076"/>
              <a:gd name="T22" fmla="*/ 3623 w 3623"/>
              <a:gd name="T23" fmla="*/ 906 h 4076"/>
              <a:gd name="T24" fmla="*/ 1812 w 3623"/>
              <a:gd name="T25" fmla="*/ 1812 h 4076"/>
              <a:gd name="T26" fmla="*/ 1812 w 3623"/>
              <a:gd name="T27" fmla="*/ 4076 h 4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23" h="4076">
                <a:moveTo>
                  <a:pt x="3623" y="906"/>
                </a:moveTo>
                <a:lnTo>
                  <a:pt x="1812" y="1812"/>
                </a:lnTo>
                <a:lnTo>
                  <a:pt x="0" y="906"/>
                </a:lnTo>
                <a:moveTo>
                  <a:pt x="906" y="453"/>
                </a:moveTo>
                <a:lnTo>
                  <a:pt x="2699" y="1358"/>
                </a:lnTo>
                <a:moveTo>
                  <a:pt x="3623" y="906"/>
                </a:moveTo>
                <a:lnTo>
                  <a:pt x="1812" y="0"/>
                </a:lnTo>
                <a:lnTo>
                  <a:pt x="0" y="906"/>
                </a:lnTo>
                <a:lnTo>
                  <a:pt x="0" y="3171"/>
                </a:lnTo>
                <a:lnTo>
                  <a:pt x="1812" y="4076"/>
                </a:lnTo>
                <a:lnTo>
                  <a:pt x="3623" y="3171"/>
                </a:lnTo>
                <a:lnTo>
                  <a:pt x="3623" y="906"/>
                </a:lnTo>
                <a:moveTo>
                  <a:pt x="1812" y="1812"/>
                </a:moveTo>
                <a:lnTo>
                  <a:pt x="1812" y="4076"/>
                </a:lnTo>
              </a:path>
            </a:pathLst>
          </a:custGeom>
          <a:noFill/>
          <a:ln w="285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Product_ECDC" title="Icon of a box">
            <a:extLst>
              <a:ext uri="{FF2B5EF4-FFF2-40B4-BE49-F238E27FC236}">
                <a16:creationId xmlns:a16="http://schemas.microsoft.com/office/drawing/2014/main" id="{6A700AED-EB4C-451C-BBC4-64CFC20AE146}"/>
              </a:ext>
            </a:extLst>
          </p:cNvPr>
          <p:cNvSpPr>
            <a:spLocks noChangeAspect="1" noEditPoints="1"/>
          </p:cNvSpPr>
          <p:nvPr/>
        </p:nvSpPr>
        <p:spPr bwMode="auto">
          <a:xfrm>
            <a:off x="5202865" y="4546455"/>
            <a:ext cx="1377181" cy="1549375"/>
          </a:xfrm>
          <a:custGeom>
            <a:avLst/>
            <a:gdLst>
              <a:gd name="T0" fmla="*/ 3623 w 3623"/>
              <a:gd name="T1" fmla="*/ 906 h 4076"/>
              <a:gd name="T2" fmla="*/ 1812 w 3623"/>
              <a:gd name="T3" fmla="*/ 1812 h 4076"/>
              <a:gd name="T4" fmla="*/ 0 w 3623"/>
              <a:gd name="T5" fmla="*/ 906 h 4076"/>
              <a:gd name="T6" fmla="*/ 906 w 3623"/>
              <a:gd name="T7" fmla="*/ 453 h 4076"/>
              <a:gd name="T8" fmla="*/ 2699 w 3623"/>
              <a:gd name="T9" fmla="*/ 1358 h 4076"/>
              <a:gd name="T10" fmla="*/ 3623 w 3623"/>
              <a:gd name="T11" fmla="*/ 906 h 4076"/>
              <a:gd name="T12" fmla="*/ 1812 w 3623"/>
              <a:gd name="T13" fmla="*/ 0 h 4076"/>
              <a:gd name="T14" fmla="*/ 0 w 3623"/>
              <a:gd name="T15" fmla="*/ 906 h 4076"/>
              <a:gd name="T16" fmla="*/ 0 w 3623"/>
              <a:gd name="T17" fmla="*/ 3171 h 4076"/>
              <a:gd name="T18" fmla="*/ 1812 w 3623"/>
              <a:gd name="T19" fmla="*/ 4076 h 4076"/>
              <a:gd name="T20" fmla="*/ 3623 w 3623"/>
              <a:gd name="T21" fmla="*/ 3171 h 4076"/>
              <a:gd name="T22" fmla="*/ 3623 w 3623"/>
              <a:gd name="T23" fmla="*/ 906 h 4076"/>
              <a:gd name="T24" fmla="*/ 1812 w 3623"/>
              <a:gd name="T25" fmla="*/ 1812 h 4076"/>
              <a:gd name="T26" fmla="*/ 1812 w 3623"/>
              <a:gd name="T27" fmla="*/ 4076 h 4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23" h="4076">
                <a:moveTo>
                  <a:pt x="3623" y="906"/>
                </a:moveTo>
                <a:lnTo>
                  <a:pt x="1812" y="1812"/>
                </a:lnTo>
                <a:lnTo>
                  <a:pt x="0" y="906"/>
                </a:lnTo>
                <a:moveTo>
                  <a:pt x="906" y="453"/>
                </a:moveTo>
                <a:lnTo>
                  <a:pt x="2699" y="1358"/>
                </a:lnTo>
                <a:moveTo>
                  <a:pt x="3623" y="906"/>
                </a:moveTo>
                <a:lnTo>
                  <a:pt x="1812" y="0"/>
                </a:lnTo>
                <a:lnTo>
                  <a:pt x="0" y="906"/>
                </a:lnTo>
                <a:lnTo>
                  <a:pt x="0" y="3171"/>
                </a:lnTo>
                <a:lnTo>
                  <a:pt x="1812" y="4076"/>
                </a:lnTo>
                <a:lnTo>
                  <a:pt x="3623" y="3171"/>
                </a:lnTo>
                <a:lnTo>
                  <a:pt x="3623" y="906"/>
                </a:lnTo>
                <a:moveTo>
                  <a:pt x="1812" y="1812"/>
                </a:moveTo>
                <a:lnTo>
                  <a:pt x="1812" y="4076"/>
                </a:lnTo>
              </a:path>
            </a:pathLst>
          </a:custGeom>
          <a:noFill/>
          <a:ln w="285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TextBox 5">
            <a:extLst>
              <a:ext uri="{FF2B5EF4-FFF2-40B4-BE49-F238E27FC236}">
                <a16:creationId xmlns:a16="http://schemas.microsoft.com/office/drawing/2014/main" id="{F4E07A3E-6C58-48F7-8861-D1A409D2E010}"/>
              </a:ext>
            </a:extLst>
          </p:cNvPr>
          <p:cNvSpPr txBox="1"/>
          <p:nvPr/>
        </p:nvSpPr>
        <p:spPr>
          <a:xfrm>
            <a:off x="3948223" y="4868709"/>
            <a:ext cx="1105786" cy="904863"/>
          </a:xfrm>
          <a:prstGeom prst="rect">
            <a:avLst/>
          </a:prstGeom>
          <a:noFill/>
        </p:spPr>
        <p:txBody>
          <a:bodyPr wrap="square" lIns="182880" tIns="146304" rIns="182880" bIns="146304" rtlCol="0">
            <a:spAutoFit/>
          </a:bodyPr>
          <a:lstStyle/>
          <a:p>
            <a:pPr algn="ctr">
              <a:lnSpc>
                <a:spcPct val="90000"/>
              </a:lnSpc>
              <a:spcAft>
                <a:spcPts val="600"/>
              </a:spcAft>
            </a:pPr>
            <a:r>
              <a:rPr lang="en-US" sz="4400">
                <a:gradFill>
                  <a:gsLst>
                    <a:gs pos="2917">
                      <a:schemeClr val="tx1"/>
                    </a:gs>
                    <a:gs pos="30000">
                      <a:schemeClr val="tx1"/>
                    </a:gs>
                  </a:gsLst>
                  <a:lin ang="5400000" scaled="0"/>
                </a:gradFill>
              </a:rPr>
              <a:t>X</a:t>
            </a:r>
          </a:p>
        </p:txBody>
      </p:sp>
      <p:sp>
        <p:nvSpPr>
          <p:cNvPr id="7" name="TextBox 6">
            <a:extLst>
              <a:ext uri="{FF2B5EF4-FFF2-40B4-BE49-F238E27FC236}">
                <a16:creationId xmlns:a16="http://schemas.microsoft.com/office/drawing/2014/main" id="{0596E4D0-51EE-4CBC-9CFE-F7C5CCAEDF31}"/>
              </a:ext>
            </a:extLst>
          </p:cNvPr>
          <p:cNvSpPr txBox="1"/>
          <p:nvPr/>
        </p:nvSpPr>
        <p:spPr>
          <a:xfrm>
            <a:off x="6728902" y="4868709"/>
            <a:ext cx="1105786" cy="904863"/>
          </a:xfrm>
          <a:prstGeom prst="rect">
            <a:avLst/>
          </a:prstGeom>
          <a:noFill/>
        </p:spPr>
        <p:txBody>
          <a:bodyPr wrap="square" lIns="182880" tIns="146304" rIns="182880" bIns="146304" rtlCol="0">
            <a:spAutoFit/>
          </a:bodyPr>
          <a:lstStyle/>
          <a:p>
            <a:pPr algn="ctr">
              <a:lnSpc>
                <a:spcPct val="90000"/>
              </a:lnSpc>
              <a:spcAft>
                <a:spcPts val="600"/>
              </a:spcAft>
            </a:pPr>
            <a:r>
              <a:rPr lang="en-US" sz="4400">
                <a:gradFill>
                  <a:gsLst>
                    <a:gs pos="2917">
                      <a:schemeClr val="tx1"/>
                    </a:gs>
                    <a:gs pos="30000">
                      <a:schemeClr val="tx1"/>
                    </a:gs>
                  </a:gsLst>
                  <a:lin ang="5400000" scaled="0"/>
                </a:gradFill>
              </a:rPr>
              <a:t>=</a:t>
            </a:r>
          </a:p>
        </p:txBody>
      </p:sp>
      <p:sp>
        <p:nvSpPr>
          <p:cNvPr id="8" name="heart" title="Icon of a heart">
            <a:extLst>
              <a:ext uri="{FF2B5EF4-FFF2-40B4-BE49-F238E27FC236}">
                <a16:creationId xmlns:a16="http://schemas.microsoft.com/office/drawing/2014/main" id="{8BCC5AD2-253B-45B3-B16F-C0B4162BC0B3}"/>
              </a:ext>
            </a:extLst>
          </p:cNvPr>
          <p:cNvSpPr>
            <a:spLocks noChangeAspect="1"/>
          </p:cNvSpPr>
          <p:nvPr/>
        </p:nvSpPr>
        <p:spPr bwMode="auto">
          <a:xfrm>
            <a:off x="7983543" y="4665632"/>
            <a:ext cx="1439883" cy="1311015"/>
          </a:xfrm>
          <a:custGeom>
            <a:avLst/>
            <a:gdLst>
              <a:gd name="T0" fmla="*/ 164 w 328"/>
              <a:gd name="T1" fmla="*/ 298 h 298"/>
              <a:gd name="T2" fmla="*/ 131 w 328"/>
              <a:gd name="T3" fmla="*/ 265 h 298"/>
              <a:gd name="T4" fmla="*/ 25 w 328"/>
              <a:gd name="T5" fmla="*/ 156 h 298"/>
              <a:gd name="T6" fmla="*/ 26 w 328"/>
              <a:gd name="T7" fmla="*/ 156 h 298"/>
              <a:gd name="T8" fmla="*/ 0 w 328"/>
              <a:gd name="T9" fmla="*/ 92 h 298"/>
              <a:gd name="T10" fmla="*/ 92 w 328"/>
              <a:gd name="T11" fmla="*/ 0 h 298"/>
              <a:gd name="T12" fmla="*/ 164 w 328"/>
              <a:gd name="T13" fmla="*/ 35 h 298"/>
              <a:gd name="T14" fmla="*/ 236 w 328"/>
              <a:gd name="T15" fmla="*/ 0 h 298"/>
              <a:gd name="T16" fmla="*/ 328 w 328"/>
              <a:gd name="T17" fmla="*/ 92 h 298"/>
              <a:gd name="T18" fmla="*/ 302 w 328"/>
              <a:gd name="T19" fmla="*/ 156 h 298"/>
              <a:gd name="T20" fmla="*/ 303 w 328"/>
              <a:gd name="T21" fmla="*/ 156 h 298"/>
              <a:gd name="T22" fmla="*/ 197 w 328"/>
              <a:gd name="T23" fmla="*/ 265 h 298"/>
              <a:gd name="T24" fmla="*/ 164 w 328"/>
              <a:gd name="T25" fmla="*/ 298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8" h="298">
                <a:moveTo>
                  <a:pt x="164" y="298"/>
                </a:moveTo>
                <a:cubicBezTo>
                  <a:pt x="131" y="265"/>
                  <a:pt x="131" y="265"/>
                  <a:pt x="131" y="265"/>
                </a:cubicBezTo>
                <a:cubicBezTo>
                  <a:pt x="25" y="156"/>
                  <a:pt x="25" y="156"/>
                  <a:pt x="25" y="156"/>
                </a:cubicBezTo>
                <a:cubicBezTo>
                  <a:pt x="26" y="156"/>
                  <a:pt x="26" y="156"/>
                  <a:pt x="26" y="156"/>
                </a:cubicBezTo>
                <a:cubicBezTo>
                  <a:pt x="10" y="140"/>
                  <a:pt x="0" y="117"/>
                  <a:pt x="0" y="92"/>
                </a:cubicBezTo>
                <a:cubicBezTo>
                  <a:pt x="0" y="42"/>
                  <a:pt x="41" y="0"/>
                  <a:pt x="92" y="0"/>
                </a:cubicBezTo>
                <a:cubicBezTo>
                  <a:pt x="121" y="0"/>
                  <a:pt x="147" y="14"/>
                  <a:pt x="164" y="35"/>
                </a:cubicBezTo>
                <a:cubicBezTo>
                  <a:pt x="181" y="14"/>
                  <a:pt x="207" y="0"/>
                  <a:pt x="236" y="0"/>
                </a:cubicBezTo>
                <a:cubicBezTo>
                  <a:pt x="287" y="0"/>
                  <a:pt x="328" y="42"/>
                  <a:pt x="328" y="92"/>
                </a:cubicBezTo>
                <a:cubicBezTo>
                  <a:pt x="328" y="117"/>
                  <a:pt x="318" y="140"/>
                  <a:pt x="302" y="156"/>
                </a:cubicBezTo>
                <a:cubicBezTo>
                  <a:pt x="303" y="156"/>
                  <a:pt x="303" y="156"/>
                  <a:pt x="303" y="156"/>
                </a:cubicBezTo>
                <a:cubicBezTo>
                  <a:pt x="197" y="265"/>
                  <a:pt x="197" y="265"/>
                  <a:pt x="197" y="265"/>
                </a:cubicBezTo>
                <a:lnTo>
                  <a:pt x="164" y="298"/>
                </a:lnTo>
                <a:close/>
              </a:path>
            </a:pathLst>
          </a:custGeom>
          <a:noFill/>
          <a:ln w="285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732866193"/>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50" name="Straight Arrow Connector 49">
            <a:extLst>
              <a:ext uri="{FF2B5EF4-FFF2-40B4-BE49-F238E27FC236}">
                <a16:creationId xmlns:a16="http://schemas.microsoft.com/office/drawing/2014/main" id="{FEB74573-1894-419D-BEA8-7237C0B9CA16}"/>
              </a:ext>
            </a:extLst>
          </p:cNvPr>
          <p:cNvCxnSpPr>
            <a:cxnSpLocks/>
            <a:stCxn id="70" idx="3"/>
            <a:endCxn id="72" idx="1"/>
          </p:cNvCxnSpPr>
          <p:nvPr/>
        </p:nvCxnSpPr>
        <p:spPr>
          <a:xfrm flipV="1">
            <a:off x="2977599" y="1401582"/>
            <a:ext cx="2452101" cy="7150"/>
          </a:xfrm>
          <a:prstGeom prst="straightConnector1">
            <a:avLst/>
          </a:prstGeom>
          <a:ln w="50800">
            <a:gradFill flip="none" rotWithShape="1">
              <a:gsLst>
                <a:gs pos="6195">
                  <a:schemeClr val="accent2"/>
                </a:gs>
                <a:gs pos="100000">
                  <a:srgbClr val="002060"/>
                </a:gs>
                <a:gs pos="100000">
                  <a:srgbClr val="002060"/>
                </a:gs>
              </a:gsLst>
              <a:lin ang="2700000" scaled="1"/>
              <a:tileRect/>
            </a:gradFill>
            <a:tailEnd type="triangle"/>
          </a:ln>
        </p:spPr>
        <p:style>
          <a:lnRef idx="1">
            <a:schemeClr val="dk1"/>
          </a:lnRef>
          <a:fillRef idx="0">
            <a:schemeClr val="dk1"/>
          </a:fillRef>
          <a:effectRef idx="0">
            <a:schemeClr val="dk1"/>
          </a:effectRef>
          <a:fontRef idx="minor">
            <a:schemeClr val="tx1"/>
          </a:fontRef>
        </p:style>
      </p:cxnSp>
      <p:cxnSp>
        <p:nvCxnSpPr>
          <p:cNvPr id="18" name="Straight Arrow Connector 17">
            <a:extLst>
              <a:ext uri="{FF2B5EF4-FFF2-40B4-BE49-F238E27FC236}">
                <a16:creationId xmlns:a16="http://schemas.microsoft.com/office/drawing/2014/main" id="{22965B93-1C2B-42D5-A58C-ACC2DDE47D09}"/>
              </a:ext>
            </a:extLst>
          </p:cNvPr>
          <p:cNvCxnSpPr>
            <a:cxnSpLocks/>
          </p:cNvCxnSpPr>
          <p:nvPr/>
        </p:nvCxnSpPr>
        <p:spPr>
          <a:xfrm flipV="1">
            <a:off x="1433284" y="1408732"/>
            <a:ext cx="477062" cy="5162"/>
          </a:xfrm>
          <a:prstGeom prst="straightConnector1">
            <a:avLst/>
          </a:prstGeom>
          <a:ln w="50800">
            <a:gradFill flip="none" rotWithShape="1">
              <a:gsLst>
                <a:gs pos="0">
                  <a:srgbClr val="FA7F22"/>
                </a:gs>
                <a:gs pos="94000">
                  <a:srgbClr val="0078D7"/>
                </a:gs>
              </a:gsLst>
              <a:lin ang="2700000" scaled="1"/>
              <a:tileRect/>
            </a:gradFill>
            <a:tailEnd type="triangle"/>
          </a:ln>
        </p:spPr>
        <p:style>
          <a:lnRef idx="1">
            <a:schemeClr val="dk1"/>
          </a:lnRef>
          <a:fillRef idx="0">
            <a:schemeClr val="dk1"/>
          </a:fillRef>
          <a:effectRef idx="0">
            <a:schemeClr val="dk1"/>
          </a:effectRef>
          <a:fontRef idx="minor">
            <a:schemeClr val="tx1"/>
          </a:fontRef>
        </p:style>
      </p:cxnSp>
      <p:sp>
        <p:nvSpPr>
          <p:cNvPr id="31" name="Rectangle 30">
            <a:extLst>
              <a:ext uri="{FF2B5EF4-FFF2-40B4-BE49-F238E27FC236}">
                <a16:creationId xmlns:a16="http://schemas.microsoft.com/office/drawing/2014/main" id="{29480E53-0D1D-44B0-B456-32AD40C4C821}"/>
              </a:ext>
            </a:extLst>
          </p:cNvPr>
          <p:cNvSpPr/>
          <p:nvPr/>
        </p:nvSpPr>
        <p:spPr>
          <a:xfrm>
            <a:off x="5275347" y="3065786"/>
            <a:ext cx="1727711" cy="1797104"/>
          </a:xfrm>
          <a:prstGeom prst="rect">
            <a:avLst/>
          </a:prstGeom>
          <a:solidFill>
            <a:srgbClr val="002060"/>
          </a:solidFill>
          <a:ln/>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a:ln>
                <a:noFill/>
              </a:ln>
              <a:solidFill>
                <a:srgbClr val="505050"/>
              </a:solidFill>
              <a:effectLst/>
              <a:uLnTx/>
              <a:uFillTx/>
              <a:latin typeface="Segoe UI"/>
              <a:ea typeface="+mn-ea"/>
              <a:cs typeface="+mn-cs"/>
            </a:endParaRPr>
          </a:p>
        </p:txBody>
      </p:sp>
      <p:sp>
        <p:nvSpPr>
          <p:cNvPr id="4" name="Rectangle 3">
            <a:extLst>
              <a:ext uri="{FF2B5EF4-FFF2-40B4-BE49-F238E27FC236}">
                <a16:creationId xmlns:a16="http://schemas.microsoft.com/office/drawing/2014/main" id="{2B2D7F04-A53A-4DB4-8FC6-1E83B113A5C6}"/>
              </a:ext>
            </a:extLst>
          </p:cNvPr>
          <p:cNvSpPr/>
          <p:nvPr/>
        </p:nvSpPr>
        <p:spPr>
          <a:xfrm>
            <a:off x="1352663" y="3065784"/>
            <a:ext cx="2114286" cy="1791999"/>
          </a:xfrm>
          <a:prstGeom prst="rect">
            <a:avLst/>
          </a:prstGeom>
          <a:solidFill>
            <a:schemeClr val="accent2"/>
          </a:solidFill>
          <a:ln w="9525">
            <a:solidFill>
              <a:schemeClr val="tx1"/>
            </a:solidFill>
          </a:ln>
        </p:spPr>
        <p:style>
          <a:lnRef idx="1">
            <a:schemeClr val="accent3"/>
          </a:lnRef>
          <a:fillRef idx="3">
            <a:schemeClr val="accent3"/>
          </a:fillRef>
          <a:effectRef idx="2">
            <a:schemeClr val="accent3"/>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srgbClr val="FFFFFF"/>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Highly-compatible, targeted improvements,  like last few releases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7" name="TextBox 6">
            <a:extLst>
              <a:ext uri="{FF2B5EF4-FFF2-40B4-BE49-F238E27FC236}">
                <a16:creationId xmlns:a16="http://schemas.microsoft.com/office/drawing/2014/main" id="{097D88CD-55E5-447D-BC21-9231C29A8BDB}"/>
              </a:ext>
            </a:extLst>
          </p:cNvPr>
          <p:cNvSpPr txBox="1"/>
          <p:nvPr/>
        </p:nvSpPr>
        <p:spPr>
          <a:xfrm>
            <a:off x="552893" y="5209712"/>
            <a:ext cx="3652392" cy="584775"/>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505050"/>
                </a:solidFill>
                <a:effectLst/>
                <a:uLnTx/>
                <a:uFillTx/>
                <a:latin typeface="Segoe UI Light" panose="020B0502040204020203" pitchFamily="34" charset="0"/>
                <a:ea typeface="+mn-ea"/>
                <a:cs typeface="Segoe UI Light" panose="020B0502040204020203" pitchFamily="34" charset="0"/>
              </a:rPr>
              <a:t>.NET Framework support </a:t>
            </a:r>
            <a:r>
              <a:rPr kumimoji="0" lang="en-US" sz="1600" b="1" i="0" u="none" strike="noStrike" kern="1200" cap="none" spc="0" normalizeH="0" baseline="0" noProof="0">
                <a:ln>
                  <a:noFill/>
                </a:ln>
                <a:solidFill>
                  <a:srgbClr val="505050"/>
                </a:solidFill>
                <a:effectLst/>
                <a:uLnTx/>
                <a:uFillTx/>
                <a:latin typeface="Segoe UI Light" panose="020B0502040204020203" pitchFamily="34" charset="0"/>
                <a:ea typeface="+mn-ea"/>
                <a:cs typeface="Segoe UI Light" panose="020B0502040204020203" pitchFamily="34" charset="0"/>
              </a:rPr>
              <a:t>unchanged</a:t>
            </a:r>
            <a:r>
              <a:rPr kumimoji="0" lang="en-US" sz="1600" b="0" i="0" u="none" strike="noStrike" kern="1200" cap="none" spc="0" normalizeH="0" baseline="0" noProof="0">
                <a:ln>
                  <a:noFill/>
                </a:ln>
                <a:solidFill>
                  <a:srgbClr val="505050"/>
                </a:solidFill>
                <a:effectLst/>
                <a:uLnTx/>
                <a:uFillTx/>
                <a:latin typeface="Segoe UI Light" panose="020B0502040204020203" pitchFamily="34" charset="0"/>
                <a:ea typeface="+mn-ea"/>
                <a:cs typeface="Segoe UI Light" panose="020B0502040204020203" pitchFamily="34" charset="0"/>
              </a:rPr>
              <a:t> (supported for life of Windows)</a:t>
            </a:r>
          </a:p>
        </p:txBody>
      </p:sp>
      <p:sp>
        <p:nvSpPr>
          <p:cNvPr id="8" name="TextBox 7">
            <a:extLst>
              <a:ext uri="{FF2B5EF4-FFF2-40B4-BE49-F238E27FC236}">
                <a16:creationId xmlns:a16="http://schemas.microsoft.com/office/drawing/2014/main" id="{9C8A6DCF-BCA3-4DD6-8A1A-DC63BED0C053}"/>
              </a:ext>
            </a:extLst>
          </p:cNvPr>
          <p:cNvSpPr txBox="1"/>
          <p:nvPr/>
        </p:nvSpPr>
        <p:spPr>
          <a:xfrm>
            <a:off x="5240595" y="5233902"/>
            <a:ext cx="5709759" cy="584775"/>
          </a:xfrm>
          <a:prstGeom prst="rect">
            <a:avLst/>
          </a:prstGeom>
          <a:noFill/>
          <a:ln>
            <a:noFill/>
          </a:ln>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505050"/>
                </a:solidFill>
                <a:effectLst/>
                <a:uLnTx/>
                <a:uFillTx/>
                <a:latin typeface="Segoe UI Light" panose="020B0502040204020203" pitchFamily="34" charset="0"/>
                <a:ea typeface="+mn-ea"/>
                <a:cs typeface="Segoe UI Light" panose="020B0502040204020203" pitchFamily="34" charset="0"/>
              </a:rPr>
              <a:t>Side-by-side support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a:solidFill>
                  <a:srgbClr val="505050"/>
                </a:solidFill>
                <a:latin typeface="Segoe UI Light" panose="020B0502040204020203" pitchFamily="34" charset="0"/>
                <a:cs typeface="Segoe UI Light" panose="020B0502040204020203" pitchFamily="34" charset="0"/>
              </a:rPr>
              <a:t>S</a:t>
            </a:r>
            <a:r>
              <a:rPr kumimoji="0" lang="en-US" sz="1600" b="0" i="0" u="none" strike="noStrike" kern="1200" cap="none" spc="0" normalizeH="0" baseline="0" noProof="0">
                <a:ln>
                  <a:noFill/>
                </a:ln>
                <a:solidFill>
                  <a:srgbClr val="505050"/>
                </a:solidFill>
                <a:effectLst/>
                <a:uLnTx/>
                <a:uFillTx/>
                <a:latin typeface="Segoe UI Light" panose="020B0502040204020203" pitchFamily="34" charset="0"/>
                <a:ea typeface="+mn-ea"/>
                <a:cs typeface="Segoe UI Light" panose="020B0502040204020203" pitchFamily="34" charset="0"/>
              </a:rPr>
              <a:t>elf-contained EXEs</a:t>
            </a:r>
          </a:p>
        </p:txBody>
      </p:sp>
      <p:sp>
        <p:nvSpPr>
          <p:cNvPr id="27" name="Rectangle: Rounded Corners 26">
            <a:extLst>
              <a:ext uri="{FF2B5EF4-FFF2-40B4-BE49-F238E27FC236}">
                <a16:creationId xmlns:a16="http://schemas.microsoft.com/office/drawing/2014/main" id="{A5AA00FB-E439-414F-AFDE-14EBC0A71510}"/>
              </a:ext>
            </a:extLst>
          </p:cNvPr>
          <p:cNvSpPr/>
          <p:nvPr/>
        </p:nvSpPr>
        <p:spPr>
          <a:xfrm>
            <a:off x="5429701" y="3118707"/>
            <a:ext cx="1380944" cy="378524"/>
          </a:xfrm>
          <a:prstGeom prst="roundRect">
            <a:avLst/>
          </a:prstGeom>
          <a:solidFill>
            <a:schemeClr val="accent2"/>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UWP</a:t>
            </a:r>
          </a:p>
        </p:txBody>
      </p:sp>
      <p:sp>
        <p:nvSpPr>
          <p:cNvPr id="53" name="Rectangle 52">
            <a:extLst>
              <a:ext uri="{FF2B5EF4-FFF2-40B4-BE49-F238E27FC236}">
                <a16:creationId xmlns:a16="http://schemas.microsoft.com/office/drawing/2014/main" id="{1DC982B8-128E-48D2-94D6-5B45510484BF}"/>
              </a:ext>
            </a:extLst>
          </p:cNvPr>
          <p:cNvSpPr/>
          <p:nvPr/>
        </p:nvSpPr>
        <p:spPr>
          <a:xfrm>
            <a:off x="5273580" y="2463143"/>
            <a:ext cx="1735871" cy="2395486"/>
          </a:xfrm>
          <a:prstGeom prst="rect">
            <a:avLst/>
          </a:prstGeom>
          <a:noFill/>
        </p:spPr>
        <p:style>
          <a:lnRef idx="2">
            <a:schemeClr val="dk1"/>
          </a:lnRef>
          <a:fillRef idx="1">
            <a:schemeClr val="lt1"/>
          </a:fillRef>
          <a:effectRef idx="0">
            <a:schemeClr val="dk1"/>
          </a:effectRef>
          <a:fontRef idx="minor">
            <a:schemeClr val="dk1"/>
          </a:fontRef>
        </p:style>
        <p:txBody>
          <a:bodyPr rtlCol="0" anchor="t"/>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600" b="0" i="0" u="none" strike="noStrike" kern="1200" cap="none" spc="0" normalizeH="0" baseline="0" noProof="0">
                <a:ln>
                  <a:noFill/>
                </a:ln>
                <a:solidFill>
                  <a:srgbClr val="505050"/>
                </a:solidFill>
                <a:effectLst/>
                <a:uLnTx/>
                <a:uFillTx/>
                <a:latin typeface="Segoe UI"/>
                <a:ea typeface="+mn-ea"/>
                <a:cs typeface="+mn-cs"/>
              </a:rPr>
              <a: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a:ea typeface="+mn-ea"/>
                <a:cs typeface="+mn-cs"/>
              </a:rPr>
              <a:t>Windows-only</a:t>
            </a: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pic>
        <p:nvPicPr>
          <p:cNvPr id="54" name="Picture 53" descr="A close up of a logo&#10;&#10;Description generated with very high confidence">
            <a:extLst>
              <a:ext uri="{FF2B5EF4-FFF2-40B4-BE49-F238E27FC236}">
                <a16:creationId xmlns:a16="http://schemas.microsoft.com/office/drawing/2014/main" id="{705ABFBF-E31D-4887-A62B-DF5A6D7083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29329" y="2623811"/>
            <a:ext cx="235418" cy="250918"/>
          </a:xfrm>
          <a:prstGeom prst="rect">
            <a:avLst/>
          </a:prstGeom>
        </p:spPr>
      </p:pic>
      <p:sp>
        <p:nvSpPr>
          <p:cNvPr id="41" name="Rectangle 40">
            <a:extLst>
              <a:ext uri="{FF2B5EF4-FFF2-40B4-BE49-F238E27FC236}">
                <a16:creationId xmlns:a16="http://schemas.microsoft.com/office/drawing/2014/main" id="{02C3CF1F-67A4-4843-8F64-0FAEB3D1BC4F}"/>
              </a:ext>
            </a:extLst>
          </p:cNvPr>
          <p:cNvSpPr/>
          <p:nvPr/>
        </p:nvSpPr>
        <p:spPr>
          <a:xfrm>
            <a:off x="8371959" y="3066629"/>
            <a:ext cx="1280160" cy="1790307"/>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FFFFFF"/>
                </a:solidFill>
                <a:effectLst/>
                <a:uLnTx/>
                <a:uFillTx/>
                <a:latin typeface="Segoe UI"/>
                <a:ea typeface="+mn-ea"/>
                <a:cs typeface="+mn-cs"/>
              </a:rPr>
              <a:t>DATA</a:t>
            </a:r>
          </a:p>
        </p:txBody>
      </p:sp>
      <p:sp>
        <p:nvSpPr>
          <p:cNvPr id="40" name="Rectangle 39">
            <a:extLst>
              <a:ext uri="{FF2B5EF4-FFF2-40B4-BE49-F238E27FC236}">
                <a16:creationId xmlns:a16="http://schemas.microsoft.com/office/drawing/2014/main" id="{144F15FE-3A7B-4E6D-88E1-CD23180BD063}"/>
              </a:ext>
            </a:extLst>
          </p:cNvPr>
          <p:cNvSpPr/>
          <p:nvPr/>
        </p:nvSpPr>
        <p:spPr>
          <a:xfrm>
            <a:off x="7089205" y="3069170"/>
            <a:ext cx="1280160" cy="1790307"/>
          </a:xfrm>
          <a:prstGeom prst="rect">
            <a:avLst/>
          </a:prstGeom>
          <a:solidFill>
            <a:srgbClr val="FFC000"/>
          </a:solidFill>
          <a:ln/>
        </p:spPr>
        <p:style>
          <a:lnRef idx="1">
            <a:schemeClr val="accent6"/>
          </a:lnRef>
          <a:fillRef idx="2">
            <a:schemeClr val="accent6"/>
          </a:fillRef>
          <a:effectRef idx="1">
            <a:schemeClr val="accent6"/>
          </a:effectRef>
          <a:fontRef idx="minor">
            <a:schemeClr val="dk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FFFFFF"/>
                </a:solidFill>
                <a:effectLst/>
                <a:uLnTx/>
                <a:uFillTx/>
                <a:latin typeface="Segoe UI"/>
                <a:ea typeface="+mn-ea"/>
                <a:cs typeface="+mn-cs"/>
              </a:rPr>
              <a:t>WEB</a:t>
            </a:r>
          </a:p>
        </p:txBody>
      </p:sp>
      <p:sp>
        <p:nvSpPr>
          <p:cNvPr id="38" name="Rectangle: Rounded Corners 37">
            <a:extLst>
              <a:ext uri="{FF2B5EF4-FFF2-40B4-BE49-F238E27FC236}">
                <a16:creationId xmlns:a16="http://schemas.microsoft.com/office/drawing/2014/main" id="{5F91F48F-2CCF-40C0-B869-F2D27AB9FD1A}"/>
              </a:ext>
            </a:extLst>
          </p:cNvPr>
          <p:cNvSpPr/>
          <p:nvPr/>
        </p:nvSpPr>
        <p:spPr>
          <a:xfrm>
            <a:off x="7169154" y="3755302"/>
            <a:ext cx="1118125" cy="497048"/>
          </a:xfrm>
          <a:prstGeom prst="roundRect">
            <a:avLst/>
          </a:prstGeom>
          <a:solidFill>
            <a:srgbClr val="FA7F22"/>
          </a:solidFill>
          <a:ln>
            <a:noFill/>
          </a:ln>
        </p:spPr>
        <p:style>
          <a:lnRef idx="1">
            <a:schemeClr val="accent6"/>
          </a:lnRef>
          <a:fillRef idx="3">
            <a:schemeClr val="accent6"/>
          </a:fillRef>
          <a:effectRef idx="2">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ASP.NET Core</a:t>
            </a:r>
          </a:p>
        </p:txBody>
      </p:sp>
      <p:sp>
        <p:nvSpPr>
          <p:cNvPr id="39" name="Rectangle: Rounded Corners 38">
            <a:extLst>
              <a:ext uri="{FF2B5EF4-FFF2-40B4-BE49-F238E27FC236}">
                <a16:creationId xmlns:a16="http://schemas.microsoft.com/office/drawing/2014/main" id="{897E17CF-27B2-46DC-9EC4-A2A04CC2ED0F}"/>
              </a:ext>
            </a:extLst>
          </p:cNvPr>
          <p:cNvSpPr/>
          <p:nvPr/>
        </p:nvSpPr>
        <p:spPr>
          <a:xfrm>
            <a:off x="8446181" y="3771940"/>
            <a:ext cx="1124656" cy="465948"/>
          </a:xfrm>
          <a:prstGeom prst="roundRect">
            <a:avLst/>
          </a:prstGeom>
          <a:solidFill>
            <a:schemeClr val="accent3">
              <a:lumMod val="5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EF 6</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EF Core</a:t>
            </a:r>
          </a:p>
        </p:txBody>
      </p:sp>
      <p:pic>
        <p:nvPicPr>
          <p:cNvPr id="45" name="Picture 44" descr="A close up of a logo&#10;&#10;Description generated with very high confidence">
            <a:extLst>
              <a:ext uri="{FF2B5EF4-FFF2-40B4-BE49-F238E27FC236}">
                <a16:creationId xmlns:a16="http://schemas.microsoft.com/office/drawing/2014/main" id="{A68A71F0-19E1-4D49-B5F1-A1E162058A4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62615" y="2565363"/>
            <a:ext cx="308221" cy="328515"/>
          </a:xfrm>
          <a:prstGeom prst="rect">
            <a:avLst/>
          </a:prstGeom>
        </p:spPr>
      </p:pic>
      <p:pic>
        <p:nvPicPr>
          <p:cNvPr id="46" name="Picture 45" descr="A close up of a logo&#10;&#10;Description generated with very high confidence">
            <a:extLst>
              <a:ext uri="{FF2B5EF4-FFF2-40B4-BE49-F238E27FC236}">
                <a16:creationId xmlns:a16="http://schemas.microsoft.com/office/drawing/2014/main" id="{31343F01-DA9E-44C0-9CDC-2697FB3B748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67601" y="2562693"/>
            <a:ext cx="256854" cy="273766"/>
          </a:xfrm>
          <a:prstGeom prst="rect">
            <a:avLst/>
          </a:prstGeom>
        </p:spPr>
      </p:pic>
      <p:pic>
        <p:nvPicPr>
          <p:cNvPr id="48" name="Picture 47" descr="A close up of a logo&#10;&#10;Description generated with very high confidence">
            <a:extLst>
              <a:ext uri="{FF2B5EF4-FFF2-40B4-BE49-F238E27FC236}">
                <a16:creationId xmlns:a16="http://schemas.microsoft.com/office/drawing/2014/main" id="{B6B6B6F8-A731-4E84-9FFD-358E25B13E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46180" y="2590938"/>
            <a:ext cx="235418" cy="250918"/>
          </a:xfrm>
          <a:prstGeom prst="rect">
            <a:avLst/>
          </a:prstGeom>
        </p:spPr>
      </p:pic>
      <p:sp>
        <p:nvSpPr>
          <p:cNvPr id="56" name="Rectangle 55">
            <a:extLst>
              <a:ext uri="{FF2B5EF4-FFF2-40B4-BE49-F238E27FC236}">
                <a16:creationId xmlns:a16="http://schemas.microsoft.com/office/drawing/2014/main" id="{3A6CDE66-EB69-422F-B11F-B57430E0A9FC}"/>
              </a:ext>
            </a:extLst>
          </p:cNvPr>
          <p:cNvSpPr/>
          <p:nvPr/>
        </p:nvSpPr>
        <p:spPr>
          <a:xfrm>
            <a:off x="9661050" y="3069170"/>
            <a:ext cx="1289304" cy="1790307"/>
          </a:xfrm>
          <a:prstGeom prst="rect">
            <a:avLst/>
          </a:prstGeom>
          <a:solidFill>
            <a:srgbClr val="FF0000"/>
          </a:solidFill>
          <a:ln>
            <a:noFill/>
          </a:ln>
        </p:spPr>
        <p:style>
          <a:lnRef idx="1">
            <a:schemeClr val="accent2"/>
          </a:lnRef>
          <a:fillRef idx="2">
            <a:schemeClr val="accent2"/>
          </a:fillRef>
          <a:effectRef idx="1">
            <a:schemeClr val="accent2"/>
          </a:effectRef>
          <a:fontRef idx="minor">
            <a:schemeClr val="dk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FFFFFF"/>
                </a:solidFill>
                <a:effectLst/>
                <a:uLnTx/>
                <a:uFillTx/>
                <a:latin typeface="Segoe UI"/>
                <a:ea typeface="+mn-ea"/>
                <a:cs typeface="+mn-cs"/>
              </a:rPr>
              <a:t>AI/ML</a:t>
            </a:r>
          </a:p>
        </p:txBody>
      </p:sp>
      <p:sp>
        <p:nvSpPr>
          <p:cNvPr id="57" name="Rectangle: Rounded Corners 56">
            <a:extLst>
              <a:ext uri="{FF2B5EF4-FFF2-40B4-BE49-F238E27FC236}">
                <a16:creationId xmlns:a16="http://schemas.microsoft.com/office/drawing/2014/main" id="{B8268190-15F0-48C7-B345-31099C1AA9CC}"/>
              </a:ext>
            </a:extLst>
          </p:cNvPr>
          <p:cNvSpPr/>
          <p:nvPr/>
        </p:nvSpPr>
        <p:spPr>
          <a:xfrm>
            <a:off x="9737611" y="3822321"/>
            <a:ext cx="1136181" cy="341112"/>
          </a:xfrm>
          <a:prstGeom prst="roundRect">
            <a:avLst/>
          </a:prstGeom>
          <a:solidFill>
            <a:srgbClr val="C00000"/>
          </a:solidFill>
          <a:ln>
            <a:noFill/>
          </a:ln>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ML.NET</a:t>
            </a:r>
          </a:p>
        </p:txBody>
      </p:sp>
      <p:sp>
        <p:nvSpPr>
          <p:cNvPr id="33" name="Rectangle: Rounded Corners 34">
            <a:extLst>
              <a:ext uri="{FF2B5EF4-FFF2-40B4-BE49-F238E27FC236}">
                <a16:creationId xmlns:a16="http://schemas.microsoft.com/office/drawing/2014/main" id="{E621BE2C-D87E-7641-8ECD-39A5B9DEE4D4}"/>
              </a:ext>
            </a:extLst>
          </p:cNvPr>
          <p:cNvSpPr/>
          <p:nvPr/>
        </p:nvSpPr>
        <p:spPr>
          <a:xfrm>
            <a:off x="5418337" y="3687451"/>
            <a:ext cx="1380944" cy="378523"/>
          </a:xfrm>
          <a:prstGeom prst="roundRect">
            <a:avLst/>
          </a:prstGeom>
          <a:solidFill>
            <a:schemeClr val="accent2"/>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WPF</a:t>
            </a:r>
          </a:p>
        </p:txBody>
      </p:sp>
      <p:sp>
        <p:nvSpPr>
          <p:cNvPr id="3" name="TextBox 2">
            <a:extLst>
              <a:ext uri="{FF2B5EF4-FFF2-40B4-BE49-F238E27FC236}">
                <a16:creationId xmlns:a16="http://schemas.microsoft.com/office/drawing/2014/main" id="{1768CE2D-44CB-1F44-BD1E-80496D1F09A7}"/>
              </a:ext>
            </a:extLst>
          </p:cNvPr>
          <p:cNvSpPr txBox="1"/>
          <p:nvPr/>
        </p:nvSpPr>
        <p:spPr>
          <a:xfrm>
            <a:off x="4985137" y="1860663"/>
            <a:ext cx="6302696"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sng" strike="noStrike" kern="1200" cap="none" spc="0" normalizeH="0" baseline="0" noProof="0">
                <a:ln>
                  <a:noFill/>
                </a:ln>
                <a:solidFill>
                  <a:srgbClr val="505050"/>
                </a:solidFill>
                <a:effectLst/>
                <a:uLnTx/>
                <a:uFillTx/>
                <a:latin typeface="Segoe UI"/>
                <a:ea typeface="+mn-ea"/>
                <a:cs typeface="+mn-cs"/>
              </a:rPr>
              <a:t>.NET Core 3</a:t>
            </a:r>
          </a:p>
        </p:txBody>
      </p:sp>
      <p:sp>
        <p:nvSpPr>
          <p:cNvPr id="42" name="TextBox 41">
            <a:extLst>
              <a:ext uri="{FF2B5EF4-FFF2-40B4-BE49-F238E27FC236}">
                <a16:creationId xmlns:a16="http://schemas.microsoft.com/office/drawing/2014/main" id="{2670DD0D-B840-0544-B77B-2719D6AF62FC}"/>
              </a:ext>
            </a:extLst>
          </p:cNvPr>
          <p:cNvSpPr txBox="1"/>
          <p:nvPr/>
        </p:nvSpPr>
        <p:spPr>
          <a:xfrm>
            <a:off x="1170924" y="1878822"/>
            <a:ext cx="2542882"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sng" strike="noStrike" kern="1200" cap="none" spc="0" normalizeH="0" baseline="0" noProof="0">
                <a:ln>
                  <a:noFill/>
                </a:ln>
                <a:solidFill>
                  <a:srgbClr val="505050"/>
                </a:solidFill>
                <a:effectLst/>
                <a:uLnTx/>
                <a:uFillTx/>
                <a:latin typeface="Segoe UI"/>
                <a:ea typeface="+mn-ea"/>
                <a:cs typeface="+mn-cs"/>
              </a:rPr>
              <a:t>.NET Framework 4.8</a:t>
            </a:r>
          </a:p>
        </p:txBody>
      </p:sp>
      <p:sp>
        <p:nvSpPr>
          <p:cNvPr id="43" name="Rectangle 42">
            <a:extLst>
              <a:ext uri="{FF2B5EF4-FFF2-40B4-BE49-F238E27FC236}">
                <a16:creationId xmlns:a16="http://schemas.microsoft.com/office/drawing/2014/main" id="{FD7309AA-0DF8-454A-BC44-8B6D36BA6C6B}"/>
              </a:ext>
            </a:extLst>
          </p:cNvPr>
          <p:cNvSpPr/>
          <p:nvPr/>
        </p:nvSpPr>
        <p:spPr>
          <a:xfrm>
            <a:off x="1352664" y="4861955"/>
            <a:ext cx="9597690" cy="317451"/>
          </a:xfrm>
          <a:prstGeom prst="rect">
            <a:avLst/>
          </a:prstGeom>
          <a:solidFill>
            <a:srgbClr val="7030A0"/>
          </a:solidFill>
          <a:ln w="12700">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.NET STANDARD</a:t>
            </a:r>
          </a:p>
        </p:txBody>
      </p:sp>
      <p:sp>
        <p:nvSpPr>
          <p:cNvPr id="52" name="Rectangle 51">
            <a:extLst>
              <a:ext uri="{FF2B5EF4-FFF2-40B4-BE49-F238E27FC236}">
                <a16:creationId xmlns:a16="http://schemas.microsoft.com/office/drawing/2014/main" id="{49989D8F-D469-4C58-B40A-5CCF4CA4FE1C}"/>
              </a:ext>
            </a:extLst>
          </p:cNvPr>
          <p:cNvSpPr/>
          <p:nvPr/>
        </p:nvSpPr>
        <p:spPr>
          <a:xfrm>
            <a:off x="7089205" y="2462296"/>
            <a:ext cx="3861149" cy="2397181"/>
          </a:xfrm>
          <a:prstGeom prst="rect">
            <a:avLst/>
          </a:prstGeom>
          <a:noFill/>
        </p:spPr>
        <p:style>
          <a:lnRef idx="2">
            <a:schemeClr val="dk1"/>
          </a:lnRef>
          <a:fillRef idx="1">
            <a:schemeClr val="lt1"/>
          </a:fillRef>
          <a:effectRef idx="0">
            <a:schemeClr val="dk1"/>
          </a:effectRef>
          <a:fontRef idx="minor">
            <a:schemeClr val="dk1"/>
          </a:fontRef>
        </p:style>
        <p:txBody>
          <a:bodyPr rtlCol="0" anchor="t"/>
          <a:lstStyle/>
          <a:p>
            <a:pPr marL="0" marR="0" lvl="0" indent="0" algn="l" defTabSz="914400" rtl="0" eaLnBrk="1" fontAlgn="auto" latinLnBrk="0" hangingPunct="1">
              <a:lnSpc>
                <a:spcPct val="150000"/>
              </a:lnSpc>
              <a:spcBef>
                <a:spcPts val="0"/>
              </a:spcBef>
              <a:spcAft>
                <a:spcPts val="0"/>
              </a:spcAft>
              <a:buClrTx/>
              <a:buSzTx/>
              <a:buFontTx/>
              <a:buNone/>
              <a:tabLst/>
              <a:defRPr/>
            </a:pPr>
            <a:br>
              <a:rPr kumimoji="0" lang="en-US" sz="1600" b="0" i="0" u="none" strike="noStrike" kern="1200" cap="none" spc="0" normalizeH="0" baseline="0" noProof="0">
                <a:ln>
                  <a:noFill/>
                </a:ln>
                <a:solidFill>
                  <a:srgbClr val="505050"/>
                </a:solidFill>
                <a:effectLst/>
                <a:uLnTx/>
                <a:uFillTx/>
                <a:latin typeface="Segoe UI"/>
                <a:ea typeface="+mn-ea"/>
                <a:cs typeface="+mn-cs"/>
              </a:rPr>
            </a:b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grpSp>
        <p:nvGrpSpPr>
          <p:cNvPr id="22" name="Group 21">
            <a:extLst>
              <a:ext uri="{FF2B5EF4-FFF2-40B4-BE49-F238E27FC236}">
                <a16:creationId xmlns:a16="http://schemas.microsoft.com/office/drawing/2014/main" id="{6B91BB5F-C214-4A15-A472-16F10CAD87D9}"/>
              </a:ext>
            </a:extLst>
          </p:cNvPr>
          <p:cNvGrpSpPr/>
          <p:nvPr/>
        </p:nvGrpSpPr>
        <p:grpSpPr>
          <a:xfrm>
            <a:off x="434239" y="937205"/>
            <a:ext cx="999045" cy="953377"/>
            <a:chOff x="938885" y="647952"/>
            <a:chExt cx="821946" cy="821722"/>
          </a:xfrm>
        </p:grpSpPr>
        <p:sp>
          <p:nvSpPr>
            <p:cNvPr id="15" name="Oval 14">
              <a:extLst>
                <a:ext uri="{FF2B5EF4-FFF2-40B4-BE49-F238E27FC236}">
                  <a16:creationId xmlns:a16="http://schemas.microsoft.com/office/drawing/2014/main" id="{DE8A79F0-79D9-4D63-9005-1F6999A6806A}"/>
                </a:ext>
              </a:extLst>
            </p:cNvPr>
            <p:cNvSpPr/>
            <p:nvPr/>
          </p:nvSpPr>
          <p:spPr>
            <a:xfrm>
              <a:off x="939109" y="647952"/>
              <a:ext cx="821722" cy="821722"/>
            </a:xfrm>
            <a:prstGeom prst="ellipse">
              <a:avLst/>
            </a:prstGeom>
            <a:solidFill>
              <a:srgbClr val="FA7F22"/>
            </a:solidFill>
            <a:ln>
              <a:noFill/>
            </a:ln>
          </p:spPr>
          <p:style>
            <a:lnRef idx="2">
              <a:schemeClr val="accent5"/>
            </a:lnRef>
            <a:fillRef idx="1">
              <a:schemeClr val="lt1"/>
            </a:fillRef>
            <a:effectRef idx="0">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 name="TextBox 15">
              <a:extLst>
                <a:ext uri="{FF2B5EF4-FFF2-40B4-BE49-F238E27FC236}">
                  <a16:creationId xmlns:a16="http://schemas.microsoft.com/office/drawing/2014/main" id="{D1CB5501-13E6-45E5-A15A-5D8B30BDEBE4}"/>
                </a:ext>
              </a:extLst>
            </p:cNvPr>
            <p:cNvSpPr txBox="1"/>
            <p:nvPr/>
          </p:nvSpPr>
          <p:spPr>
            <a:xfrm>
              <a:off x="938885" y="852414"/>
              <a:ext cx="814253" cy="461665"/>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FFFFFF"/>
                  </a:solidFill>
                  <a:effectLst/>
                  <a:uLnTx/>
                  <a:uFillTx/>
                  <a:ea typeface="+mn-ea"/>
                  <a:cs typeface="Segoe UI Light" panose="020B0502040204020203" pitchFamily="34" charset="0"/>
                </a:rPr>
                <a:t>Existing App</a:t>
              </a:r>
            </a:p>
          </p:txBody>
        </p:sp>
      </p:grpSp>
      <p:grpSp>
        <p:nvGrpSpPr>
          <p:cNvPr id="19" name="Group 18">
            <a:extLst>
              <a:ext uri="{FF2B5EF4-FFF2-40B4-BE49-F238E27FC236}">
                <a16:creationId xmlns:a16="http://schemas.microsoft.com/office/drawing/2014/main" id="{91783724-8A6C-4E21-878D-BD1D4840A42C}"/>
              </a:ext>
            </a:extLst>
          </p:cNvPr>
          <p:cNvGrpSpPr/>
          <p:nvPr/>
        </p:nvGrpSpPr>
        <p:grpSpPr>
          <a:xfrm>
            <a:off x="1910346" y="925775"/>
            <a:ext cx="1067253" cy="944046"/>
            <a:chOff x="2055320" y="635013"/>
            <a:chExt cx="860302" cy="821722"/>
          </a:xfrm>
          <a:solidFill>
            <a:srgbClr val="0078D7"/>
          </a:solidFill>
        </p:grpSpPr>
        <p:sp>
          <p:nvSpPr>
            <p:cNvPr id="67" name="Oval 66">
              <a:extLst>
                <a:ext uri="{FF2B5EF4-FFF2-40B4-BE49-F238E27FC236}">
                  <a16:creationId xmlns:a16="http://schemas.microsoft.com/office/drawing/2014/main" id="{CED51C05-B590-4F6E-84E9-694A199671F4}"/>
                </a:ext>
              </a:extLst>
            </p:cNvPr>
            <p:cNvSpPr/>
            <p:nvPr/>
          </p:nvSpPr>
          <p:spPr>
            <a:xfrm>
              <a:off x="2080581" y="635013"/>
              <a:ext cx="821722" cy="821722"/>
            </a:xfrm>
            <a:prstGeom prst="ellipse">
              <a:avLst/>
            </a:prstGeom>
            <a:grpFill/>
            <a:ln>
              <a:noFill/>
            </a:ln>
          </p:spPr>
          <p:style>
            <a:lnRef idx="2">
              <a:schemeClr val="accent5"/>
            </a:lnRef>
            <a:fillRef idx="1">
              <a:schemeClr val="lt1"/>
            </a:fillRef>
            <a:effectRef idx="0">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0" name="TextBox 69">
              <a:extLst>
                <a:ext uri="{FF2B5EF4-FFF2-40B4-BE49-F238E27FC236}">
                  <a16:creationId xmlns:a16="http://schemas.microsoft.com/office/drawing/2014/main" id="{EDD97EB3-4A5F-443D-9590-6667D7A41478}"/>
                </a:ext>
              </a:extLst>
            </p:cNvPr>
            <p:cNvSpPr txBox="1"/>
            <p:nvPr/>
          </p:nvSpPr>
          <p:spPr>
            <a:xfrm>
              <a:off x="2055320" y="755309"/>
              <a:ext cx="860302" cy="600164"/>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FFFFFF"/>
                  </a:solidFill>
                  <a:effectLst/>
                  <a:uLnTx/>
                  <a:uFillTx/>
                  <a:ea typeface="+mn-ea"/>
                  <a:cs typeface="Segoe UI Light" panose="020B0502040204020203" pitchFamily="34" charset="0"/>
                </a:rPr>
                <a:t>Highly compatible updates</a:t>
              </a:r>
            </a:p>
          </p:txBody>
        </p:sp>
      </p:grpSp>
      <p:grpSp>
        <p:nvGrpSpPr>
          <p:cNvPr id="25" name="Group 24">
            <a:extLst>
              <a:ext uri="{FF2B5EF4-FFF2-40B4-BE49-F238E27FC236}">
                <a16:creationId xmlns:a16="http://schemas.microsoft.com/office/drawing/2014/main" id="{9CCEEE13-974A-4A26-A00F-B55D58EA4C7F}"/>
              </a:ext>
            </a:extLst>
          </p:cNvPr>
          <p:cNvGrpSpPr/>
          <p:nvPr/>
        </p:nvGrpSpPr>
        <p:grpSpPr>
          <a:xfrm>
            <a:off x="5429700" y="898001"/>
            <a:ext cx="1203968" cy="1004308"/>
            <a:chOff x="8782728" y="628702"/>
            <a:chExt cx="949729" cy="821722"/>
          </a:xfrm>
          <a:solidFill>
            <a:srgbClr val="008272"/>
          </a:solidFill>
        </p:grpSpPr>
        <p:sp>
          <p:nvSpPr>
            <p:cNvPr id="69" name="Oval 68">
              <a:extLst>
                <a:ext uri="{FF2B5EF4-FFF2-40B4-BE49-F238E27FC236}">
                  <a16:creationId xmlns:a16="http://schemas.microsoft.com/office/drawing/2014/main" id="{0BF50027-5488-4544-BEB5-3601457524C8}"/>
                </a:ext>
              </a:extLst>
            </p:cNvPr>
            <p:cNvSpPr/>
            <p:nvPr/>
          </p:nvSpPr>
          <p:spPr>
            <a:xfrm>
              <a:off x="8841132" y="628702"/>
              <a:ext cx="821722" cy="821722"/>
            </a:xfrm>
            <a:prstGeom prst="ellipse">
              <a:avLst/>
            </a:prstGeom>
            <a:solidFill>
              <a:srgbClr val="002060"/>
            </a:solidFill>
            <a:ln>
              <a:noFill/>
            </a:ln>
          </p:spPr>
          <p:style>
            <a:lnRef idx="2">
              <a:schemeClr val="accent5"/>
            </a:lnRef>
            <a:fillRef idx="1">
              <a:schemeClr val="lt1"/>
            </a:fillRef>
            <a:effectRef idx="0">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2" name="TextBox 71">
              <a:extLst>
                <a:ext uri="{FF2B5EF4-FFF2-40B4-BE49-F238E27FC236}">
                  <a16:creationId xmlns:a16="http://schemas.microsoft.com/office/drawing/2014/main" id="{80AD7103-47C9-4A44-A815-FC1B4DA90AED}"/>
                </a:ext>
              </a:extLst>
            </p:cNvPr>
            <p:cNvSpPr txBox="1"/>
            <p:nvPr/>
          </p:nvSpPr>
          <p:spPr>
            <a:xfrm>
              <a:off x="8782728" y="725954"/>
              <a:ext cx="949729" cy="629554"/>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FFFFFF"/>
                  </a:solidFill>
                  <a:effectLst/>
                  <a:uLnTx/>
                  <a:uFillTx/>
                  <a:ea typeface="+mn-ea"/>
                  <a:cs typeface="Segoe UI Light" panose="020B0502040204020203" pitchFamily="34" charset="0"/>
                </a:rPr>
                <a:t>Install .NET Core updates per your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FFFFFF"/>
                  </a:solidFill>
                  <a:effectLst/>
                  <a:uLnTx/>
                  <a:uFillTx/>
                  <a:ea typeface="+mn-ea"/>
                  <a:cs typeface="Segoe UI Light" panose="020B0502040204020203" pitchFamily="34" charset="0"/>
                </a:rPr>
                <a:t>needs</a:t>
              </a:r>
            </a:p>
          </p:txBody>
        </p:sp>
      </p:grpSp>
      <p:sp>
        <p:nvSpPr>
          <p:cNvPr id="21" name="TextBox 20">
            <a:extLst>
              <a:ext uri="{FF2B5EF4-FFF2-40B4-BE49-F238E27FC236}">
                <a16:creationId xmlns:a16="http://schemas.microsoft.com/office/drawing/2014/main" id="{91412900-DDDE-4AC0-BABC-7C7DA8BC507A}"/>
              </a:ext>
            </a:extLst>
          </p:cNvPr>
          <p:cNvSpPr txBox="1"/>
          <p:nvPr/>
        </p:nvSpPr>
        <p:spPr>
          <a:xfrm>
            <a:off x="4969671" y="375323"/>
            <a:ext cx="6272783"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7030A0">
                    <a:lumMod val="50000"/>
                  </a:srgbClr>
                </a:solidFill>
                <a:effectLst/>
                <a:uLnTx/>
                <a:uFillTx/>
                <a:latin typeface="Segoe UI Semilight" panose="020B0402040204020203" pitchFamily="34" charset="0"/>
                <a:cs typeface="Segoe UI Semilight" panose="020B0402040204020203" pitchFamily="34" charset="0"/>
              </a:rPr>
              <a:t>Modernize Desktop Apps </a:t>
            </a:r>
            <a:r>
              <a:rPr lang="en-US" sz="2000">
                <a:solidFill>
                  <a:srgbClr val="7030A0">
                    <a:lumMod val="50000"/>
                  </a:srgbClr>
                </a:solidFill>
                <a:latin typeface="Segoe UI Semilight" panose="020B0402040204020203" pitchFamily="34" charset="0"/>
                <a:cs typeface="Segoe UI Semilight" panose="020B0402040204020203" pitchFamily="34" charset="0"/>
              </a:rPr>
              <a:t>with</a:t>
            </a:r>
            <a:r>
              <a:rPr kumimoji="0" lang="en-US" sz="2000" b="0" i="0" u="none" strike="noStrike" kern="1200" cap="none" spc="0" normalizeH="0" baseline="0" noProof="0">
                <a:ln>
                  <a:noFill/>
                </a:ln>
                <a:solidFill>
                  <a:srgbClr val="7030A0">
                    <a:lumMod val="50000"/>
                  </a:srgbClr>
                </a:solidFill>
                <a:effectLst/>
                <a:uLnTx/>
                <a:uFillTx/>
                <a:latin typeface="Segoe UI Semilight" panose="020B0402040204020203" pitchFamily="34" charset="0"/>
                <a:cs typeface="Segoe UI Semilight" panose="020B0402040204020203" pitchFamily="34" charset="0"/>
              </a:rPr>
              <a:t> .NET Core 3</a:t>
            </a:r>
          </a:p>
        </p:txBody>
      </p:sp>
      <p:sp>
        <p:nvSpPr>
          <p:cNvPr id="58" name="Rectangle 57">
            <a:extLst>
              <a:ext uri="{FF2B5EF4-FFF2-40B4-BE49-F238E27FC236}">
                <a16:creationId xmlns:a16="http://schemas.microsoft.com/office/drawing/2014/main" id="{45E11124-5C9F-47F0-AC9A-9CEE613484C3}"/>
              </a:ext>
            </a:extLst>
          </p:cNvPr>
          <p:cNvSpPr/>
          <p:nvPr/>
        </p:nvSpPr>
        <p:spPr>
          <a:xfrm>
            <a:off x="1357952" y="2468629"/>
            <a:ext cx="2108997" cy="2388959"/>
          </a:xfrm>
          <a:prstGeom prst="rect">
            <a:avLst/>
          </a:prstGeom>
          <a:noFill/>
        </p:spPr>
        <p:style>
          <a:lnRef idx="2">
            <a:schemeClr val="dk1"/>
          </a:lnRef>
          <a:fillRef idx="1">
            <a:schemeClr val="lt1"/>
          </a:fillRef>
          <a:effectRef idx="0">
            <a:schemeClr val="dk1"/>
          </a:effectRef>
          <a:fontRef idx="minor">
            <a:schemeClr val="dk1"/>
          </a:fontRef>
        </p:style>
        <p:txBody>
          <a:bodyPr rtlCol="0" anchor="t"/>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600" b="0" i="0" u="none" strike="noStrike" kern="1200" cap="none" spc="0" normalizeH="0" baseline="0" noProof="0">
                <a:ln>
                  <a:noFill/>
                </a:ln>
                <a:solidFill>
                  <a:srgbClr val="505050"/>
                </a:solidFill>
                <a:effectLst/>
                <a:uLnTx/>
                <a:uFillTx/>
                <a:latin typeface="Segoe UI"/>
                <a:ea typeface="+mn-ea"/>
                <a:cs typeface="+mn-cs"/>
              </a:rPr>
              <a: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a:ea typeface="+mn-ea"/>
                <a:cs typeface="+mn-cs"/>
              </a:rPr>
              <a:t>Windows-only</a:t>
            </a: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pic>
        <p:nvPicPr>
          <p:cNvPr id="63" name="Picture 62" descr="A close up of a logo&#10;&#10;Description generated with very high confidence">
            <a:extLst>
              <a:ext uri="{FF2B5EF4-FFF2-40B4-BE49-F238E27FC236}">
                <a16:creationId xmlns:a16="http://schemas.microsoft.com/office/drawing/2014/main" id="{B7B0FC5D-CF80-40CD-A3A4-8B3D92569A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01054" y="2613646"/>
            <a:ext cx="235418" cy="250918"/>
          </a:xfrm>
          <a:prstGeom prst="rect">
            <a:avLst/>
          </a:prstGeom>
        </p:spPr>
      </p:pic>
      <p:sp>
        <p:nvSpPr>
          <p:cNvPr id="2" name="TextBox 1">
            <a:extLst>
              <a:ext uri="{FF2B5EF4-FFF2-40B4-BE49-F238E27FC236}">
                <a16:creationId xmlns:a16="http://schemas.microsoft.com/office/drawing/2014/main" id="{27E2BD24-91FC-4A0A-A7A2-3130FCAF29FD}"/>
              </a:ext>
            </a:extLst>
          </p:cNvPr>
          <p:cNvSpPr txBox="1"/>
          <p:nvPr/>
        </p:nvSpPr>
        <p:spPr>
          <a:xfrm>
            <a:off x="7079239" y="2843531"/>
            <a:ext cx="3881465" cy="2616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505050"/>
                </a:solidFill>
                <a:effectLst/>
                <a:uLnTx/>
                <a:uFillTx/>
                <a:latin typeface="Segoe UI"/>
                <a:ea typeface="+mn-ea"/>
                <a:cs typeface="+mn-cs"/>
              </a:rPr>
              <a:t>Cross-platform</a:t>
            </a:r>
          </a:p>
        </p:txBody>
      </p:sp>
      <p:sp>
        <p:nvSpPr>
          <p:cNvPr id="49" name="Rectangle: Rounded Corners 34">
            <a:extLst>
              <a:ext uri="{FF2B5EF4-FFF2-40B4-BE49-F238E27FC236}">
                <a16:creationId xmlns:a16="http://schemas.microsoft.com/office/drawing/2014/main" id="{3375C3A8-BE95-4828-870C-61770417A595}"/>
              </a:ext>
            </a:extLst>
          </p:cNvPr>
          <p:cNvSpPr/>
          <p:nvPr/>
        </p:nvSpPr>
        <p:spPr>
          <a:xfrm>
            <a:off x="5429700" y="4256195"/>
            <a:ext cx="1380944" cy="483272"/>
          </a:xfrm>
          <a:prstGeom prst="roundRect">
            <a:avLst/>
          </a:prstGeom>
          <a:solidFill>
            <a:schemeClr val="accent2"/>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Windows Forms</a:t>
            </a:r>
          </a:p>
        </p:txBody>
      </p:sp>
      <p:sp>
        <p:nvSpPr>
          <p:cNvPr id="47" name="TextBox 46">
            <a:extLst>
              <a:ext uri="{FF2B5EF4-FFF2-40B4-BE49-F238E27FC236}">
                <a16:creationId xmlns:a16="http://schemas.microsoft.com/office/drawing/2014/main" id="{F41EA4AA-E215-443F-8021-2362E8DABE27}"/>
              </a:ext>
            </a:extLst>
          </p:cNvPr>
          <p:cNvSpPr txBox="1"/>
          <p:nvPr/>
        </p:nvSpPr>
        <p:spPr>
          <a:xfrm>
            <a:off x="330021" y="375323"/>
            <a:ext cx="4158114"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7030A0">
                    <a:lumMod val="50000"/>
                  </a:srgbClr>
                </a:solidFill>
                <a:effectLst/>
                <a:uLnTx/>
                <a:uFillTx/>
                <a:latin typeface="Segoe UI Semilight" panose="020B0402040204020203" pitchFamily="34" charset="0"/>
                <a:cs typeface="Segoe UI Semilight" panose="020B0402040204020203" pitchFamily="34" charset="0"/>
              </a:rPr>
              <a:t>Update .NET Framework Apps</a:t>
            </a:r>
          </a:p>
        </p:txBody>
      </p:sp>
      <p:cxnSp>
        <p:nvCxnSpPr>
          <p:cNvPr id="9" name="Straight Connector 8">
            <a:extLst>
              <a:ext uri="{FF2B5EF4-FFF2-40B4-BE49-F238E27FC236}">
                <a16:creationId xmlns:a16="http://schemas.microsoft.com/office/drawing/2014/main" id="{C9B98794-47E0-41A2-95B6-54677084C2F4}"/>
              </a:ext>
            </a:extLst>
          </p:cNvPr>
          <p:cNvCxnSpPr>
            <a:cxnSpLocks/>
          </p:cNvCxnSpPr>
          <p:nvPr/>
        </p:nvCxnSpPr>
        <p:spPr>
          <a:xfrm>
            <a:off x="4353772" y="937205"/>
            <a:ext cx="0" cy="5297993"/>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42679D37-0BE2-4A4A-8DED-D8C3E8EA9B48}"/>
              </a:ext>
            </a:extLst>
          </p:cNvPr>
          <p:cNvSpPr/>
          <p:nvPr/>
        </p:nvSpPr>
        <p:spPr>
          <a:xfrm>
            <a:off x="1352663" y="6235198"/>
            <a:ext cx="9597691" cy="584775"/>
          </a:xfrm>
          <a:prstGeom prst="rect">
            <a:avLst/>
          </a:prstGeom>
          <a:solidFill>
            <a:srgbClr val="7030A0"/>
          </a:solidFill>
          <a:ln w="19050">
            <a:solidFill>
              <a:srgbClr val="7030A0"/>
            </a:solidFill>
          </a:ln>
        </p:spPr>
        <p:txBody>
          <a:bodyPr wrap="square">
            <a:spAutoFit/>
          </a:bodyPr>
          <a:lstStyle/>
          <a:p>
            <a:pPr marL="285750" lvl="0" indent="-285750">
              <a:buFont typeface="Arial" panose="020B0604020202020204" pitchFamily="34" charset="0"/>
              <a:buChar char="•"/>
              <a:defRPr/>
            </a:pPr>
            <a:r>
              <a:rPr lang="en-US" sz="1600">
                <a:solidFill>
                  <a:schemeClr val="bg1"/>
                </a:solidFill>
                <a:latin typeface="Segoe UI Light" panose="020B0502040204020203" pitchFamily="34" charset="0"/>
                <a:cs typeface="Segoe UI Light" panose="020B0502040204020203" pitchFamily="34" charset="0"/>
              </a:rPr>
              <a:t>XAML Islands - WinForms &amp; WPF apps can host UWP controls</a:t>
            </a:r>
          </a:p>
          <a:p>
            <a:pPr marL="285750" lvl="0" indent="-285750">
              <a:buFont typeface="Arial" panose="020B0604020202020204" pitchFamily="34" charset="0"/>
              <a:buChar char="•"/>
              <a:defRPr/>
            </a:pPr>
            <a:r>
              <a:rPr lang="en-US" sz="1600">
                <a:solidFill>
                  <a:schemeClr val="bg1"/>
                </a:solidFill>
                <a:latin typeface="Segoe UI Light" panose="020B0502040204020203" pitchFamily="34" charset="0"/>
                <a:cs typeface="Segoe UI Light" panose="020B0502040204020203" pitchFamily="34" charset="0"/>
              </a:rPr>
              <a:t>Full access to Windows 10 APIs</a:t>
            </a:r>
          </a:p>
        </p:txBody>
      </p:sp>
      <p:sp>
        <p:nvSpPr>
          <p:cNvPr id="17" name="TextBox 16">
            <a:extLst>
              <a:ext uri="{FF2B5EF4-FFF2-40B4-BE49-F238E27FC236}">
                <a16:creationId xmlns:a16="http://schemas.microsoft.com/office/drawing/2014/main" id="{C01139E0-5001-4A1F-900D-411F498ACBD3}"/>
              </a:ext>
            </a:extLst>
          </p:cNvPr>
          <p:cNvSpPr txBox="1"/>
          <p:nvPr/>
        </p:nvSpPr>
        <p:spPr>
          <a:xfrm>
            <a:off x="8051803" y="6250816"/>
            <a:ext cx="3253789" cy="572464"/>
          </a:xfrm>
          <a:prstGeom prst="rect">
            <a:avLst/>
          </a:prstGeom>
          <a:noFill/>
        </p:spPr>
        <p:txBody>
          <a:bodyPr wrap="square" lIns="182880" tIns="146304" rIns="182880" bIns="146304" rtlCol="0">
            <a:spAutoFit/>
          </a:bodyPr>
          <a:lstStyle/>
          <a:p>
            <a:pPr>
              <a:lnSpc>
                <a:spcPct val="90000"/>
              </a:lnSpc>
              <a:spcAft>
                <a:spcPts val="600"/>
              </a:spcAft>
            </a:pPr>
            <a:r>
              <a:rPr lang="en-US" sz="2000">
                <a:solidFill>
                  <a:schemeClr val="bg1"/>
                </a:solidFill>
                <a:latin typeface="Segoe UI Light" panose="020B0502040204020203" pitchFamily="34" charset="0"/>
                <a:cs typeface="Segoe UI Light" panose="020B0502040204020203" pitchFamily="34" charset="0"/>
              </a:rPr>
              <a:t>FEATURES IN BOTH FXs</a:t>
            </a:r>
            <a:endParaRPr lang="en-US" sz="2000">
              <a:solidFill>
                <a:schemeClr val="bg1"/>
              </a:solidFill>
            </a:endParaRPr>
          </a:p>
        </p:txBody>
      </p:sp>
    </p:spTree>
    <p:extLst>
      <p:ext uri="{BB962C8B-B14F-4D97-AF65-F5344CB8AC3E}">
        <p14:creationId xmlns:p14="http://schemas.microsoft.com/office/powerpoint/2010/main" val="4002374955"/>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BB91F89-36D0-4244-8768-3596A79A6ED4}"/>
              </a:ext>
            </a:extLst>
          </p:cNvPr>
          <p:cNvSpPr>
            <a:spLocks noGrp="1"/>
          </p:cNvSpPr>
          <p:nvPr>
            <p:ph type="body" sz="quarter" idx="10"/>
          </p:nvPr>
        </p:nvSpPr>
        <p:spPr>
          <a:xfrm>
            <a:off x="269239" y="1189177"/>
            <a:ext cx="11653523" cy="5829288"/>
          </a:xfrm>
        </p:spPr>
        <p:txBody>
          <a:bodyPr/>
          <a:lstStyle/>
          <a:p>
            <a:r>
              <a:rPr lang="en-US" sz="3600" dirty="0">
                <a:latin typeface="+mn-lt"/>
              </a:rPr>
              <a:t>.NET Framework is slowing down</a:t>
            </a:r>
          </a:p>
          <a:p>
            <a:r>
              <a:rPr lang="en-US" sz="3600" dirty="0">
                <a:latin typeface="+mn-lt"/>
              </a:rPr>
              <a:t>Why? We want to stop breaking your apps!</a:t>
            </a:r>
          </a:p>
          <a:p>
            <a:pPr lvl="1"/>
            <a:r>
              <a:rPr lang="en-US" sz="2000" dirty="0"/>
              <a:t>Billions of installs. Getting much harder to release major features without compatibility issues </a:t>
            </a:r>
          </a:p>
          <a:p>
            <a:pPr lvl="1"/>
            <a:r>
              <a:rPr lang="en-US" sz="2000" dirty="0"/>
              <a:t>Can innovate much faster with .NET Core because of its side-by-side nature</a:t>
            </a:r>
          </a:p>
          <a:p>
            <a:r>
              <a:rPr lang="en-US" sz="3600" dirty="0">
                <a:latin typeface="+mn-lt"/>
              </a:rPr>
              <a:t>We </a:t>
            </a:r>
            <a:r>
              <a:rPr lang="en-US" sz="3600" i="1" dirty="0">
                <a:latin typeface="+mn-lt"/>
              </a:rPr>
              <a:t>will </a:t>
            </a:r>
            <a:r>
              <a:rPr lang="en-US" sz="3600" dirty="0">
                <a:latin typeface="+mn-lt"/>
              </a:rPr>
              <a:t>continue to update</a:t>
            </a:r>
          </a:p>
          <a:p>
            <a:pPr lvl="1"/>
            <a:r>
              <a:rPr lang="en-US" sz="2000" dirty="0"/>
              <a:t>Many major product lines within Microsoft depend on .NET Framework</a:t>
            </a:r>
          </a:p>
          <a:p>
            <a:pPr lvl="1"/>
            <a:r>
              <a:rPr lang="en-US" sz="2000" dirty="0"/>
              <a:t>We will continue to update .NET Framework for years to come. </a:t>
            </a:r>
            <a:r>
              <a:rPr lang="en-US" sz="2000" i="1" dirty="0"/>
              <a:t>High-</a:t>
            </a:r>
            <a:r>
              <a:rPr lang="en-US" sz="2000" i="1" dirty="0" err="1"/>
              <a:t>compat</a:t>
            </a:r>
            <a:r>
              <a:rPr lang="en-US" sz="2000" i="1" dirty="0"/>
              <a:t> features only.</a:t>
            </a:r>
          </a:p>
          <a:p>
            <a:pPr lvl="1"/>
            <a:r>
              <a:rPr lang="en-US" sz="2000" dirty="0"/>
              <a:t>Things like… new security protocols, bug fixes, Windows features, etc.</a:t>
            </a:r>
          </a:p>
          <a:p>
            <a:r>
              <a:rPr lang="en-US" sz="3600" dirty="0">
                <a:latin typeface="+mn-lt"/>
              </a:rPr>
              <a:t>No changes to support policy </a:t>
            </a:r>
          </a:p>
          <a:p>
            <a:pPr lvl="1"/>
            <a:r>
              <a:rPr lang="en-US" sz="2032" dirty="0">
                <a:latin typeface="+mn-lt"/>
              </a:rPr>
              <a:t>Support for 10 years (5 mainstream+5 custom) per Windows support policy for each release</a:t>
            </a:r>
          </a:p>
          <a:p>
            <a:pPr lvl="1"/>
            <a:r>
              <a:rPr lang="en-US" sz="2000" dirty="0"/>
              <a:t>.NET Framework will remain a Windows component and service policy is the same as Windows</a:t>
            </a:r>
          </a:p>
          <a:p>
            <a:r>
              <a:rPr lang="en-US" sz="3568" dirty="0">
                <a:latin typeface="+mn-lt"/>
              </a:rPr>
              <a:t>Recommend new development on .NET Core</a:t>
            </a:r>
          </a:p>
          <a:p>
            <a:pPr lvl="1"/>
            <a:endParaRPr lang="en-US" sz="2000" dirty="0"/>
          </a:p>
        </p:txBody>
      </p:sp>
      <p:sp>
        <p:nvSpPr>
          <p:cNvPr id="3" name="Title 2">
            <a:extLst>
              <a:ext uri="{FF2B5EF4-FFF2-40B4-BE49-F238E27FC236}">
                <a16:creationId xmlns:a16="http://schemas.microsoft.com/office/drawing/2014/main" id="{240148F7-2192-47B0-81CF-54B184D84E9D}"/>
              </a:ext>
            </a:extLst>
          </p:cNvPr>
          <p:cNvSpPr>
            <a:spLocks noGrp="1"/>
          </p:cNvSpPr>
          <p:nvPr>
            <p:ph type="title"/>
          </p:nvPr>
        </p:nvSpPr>
        <p:spPr/>
        <p:txBody>
          <a:bodyPr/>
          <a:lstStyle/>
          <a:p>
            <a:r>
              <a:rPr lang="en-US" dirty="0"/>
              <a:t>The Future of .NET Framework </a:t>
            </a:r>
          </a:p>
        </p:txBody>
      </p:sp>
    </p:spTree>
    <p:extLst>
      <p:ext uri="{BB962C8B-B14F-4D97-AF65-F5344CB8AC3E}">
        <p14:creationId xmlns:p14="http://schemas.microsoft.com/office/powerpoint/2010/main" val="2131163849"/>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36756-4ECC-4563-9847-79578B809B5C}"/>
              </a:ext>
            </a:extLst>
          </p:cNvPr>
          <p:cNvSpPr>
            <a:spLocks noGrp="1"/>
          </p:cNvSpPr>
          <p:nvPr>
            <p:ph type="title"/>
          </p:nvPr>
        </p:nvSpPr>
        <p:spPr>
          <a:xfrm>
            <a:off x="1285499" y="2881341"/>
            <a:ext cx="9774984" cy="1846659"/>
          </a:xfrm>
        </p:spPr>
        <p:txBody>
          <a:bodyPr/>
          <a:lstStyle/>
          <a:p>
            <a:r>
              <a:rPr lang="en-US" dirty="0"/>
              <a:t>Demo: .NET Core 3.0 for Desktop Apps</a:t>
            </a:r>
          </a:p>
        </p:txBody>
      </p:sp>
    </p:spTree>
    <p:extLst>
      <p:ext uri="{BB962C8B-B14F-4D97-AF65-F5344CB8AC3E}">
        <p14:creationId xmlns:p14="http://schemas.microsoft.com/office/powerpoint/2010/main" val="102044526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9F46E80-8A3A-4BEC-9584-11F945CD729E}"/>
              </a:ext>
            </a:extLst>
          </p:cNvPr>
          <p:cNvSpPr>
            <a:spLocks noGrp="1"/>
          </p:cNvSpPr>
          <p:nvPr>
            <p:ph type="title"/>
          </p:nvPr>
        </p:nvSpPr>
        <p:spPr/>
        <p:txBody>
          <a:bodyPr/>
          <a:lstStyle/>
          <a:p>
            <a:r>
              <a:rPr lang="en-US" dirty="0"/>
              <a:t>Windows Forms and .NET Core</a:t>
            </a:r>
          </a:p>
        </p:txBody>
      </p:sp>
      <p:sp>
        <p:nvSpPr>
          <p:cNvPr id="2" name="Text Placeholder 1">
            <a:extLst>
              <a:ext uri="{FF2B5EF4-FFF2-40B4-BE49-F238E27FC236}">
                <a16:creationId xmlns:a16="http://schemas.microsoft.com/office/drawing/2014/main" id="{9D248784-2C8E-44A2-899F-ED054B8CB822}"/>
              </a:ext>
            </a:extLst>
          </p:cNvPr>
          <p:cNvSpPr>
            <a:spLocks noGrp="1"/>
          </p:cNvSpPr>
          <p:nvPr>
            <p:ph type="body" sz="quarter" idx="10"/>
          </p:nvPr>
        </p:nvSpPr>
        <p:spPr>
          <a:xfrm>
            <a:off x="269239" y="1189177"/>
            <a:ext cx="11653523" cy="2450671"/>
          </a:xfrm>
        </p:spPr>
        <p:txBody>
          <a:bodyPr/>
          <a:lstStyle/>
          <a:p>
            <a:pPr fontAlgn="base"/>
            <a:r>
              <a:rPr lang="en-US" sz="3200" dirty="0">
                <a:latin typeface="+mn-lt"/>
              </a:rPr>
              <a:t>Learn more at </a:t>
            </a:r>
            <a:r>
              <a:rPr lang="en-US" sz="3200" dirty="0">
                <a:latin typeface="+mn-lt"/>
                <a:hlinkClick r:id="rId3"/>
              </a:rPr>
              <a:t>https://aka.ms/netcorewinforms</a:t>
            </a:r>
            <a:r>
              <a:rPr lang="en-US" sz="3200" dirty="0">
                <a:latin typeface="+mn-lt"/>
              </a:rPr>
              <a:t> </a:t>
            </a:r>
          </a:p>
          <a:p>
            <a:pPr lvl="1" fontAlgn="base"/>
            <a:r>
              <a:rPr lang="en-US" sz="2000" dirty="0"/>
              <a:t>Learn more about the plans for Windows Forms and .NET Core</a:t>
            </a:r>
          </a:p>
          <a:p>
            <a:pPr lvl="1" fontAlgn="base"/>
            <a:r>
              <a:rPr lang="en-US" sz="2000" dirty="0"/>
              <a:t>Get porting tips and strategies</a:t>
            </a:r>
            <a:endParaRPr lang="en-US" sz="3568" dirty="0"/>
          </a:p>
          <a:p>
            <a:pPr fontAlgn="base"/>
            <a:endParaRPr lang="en-US" sz="3568" dirty="0"/>
          </a:p>
          <a:p>
            <a:pPr fontAlgn="base"/>
            <a:endParaRPr lang="en-US" sz="3200" dirty="0">
              <a:latin typeface="+mn-lt"/>
            </a:endParaRPr>
          </a:p>
        </p:txBody>
      </p:sp>
      <p:pic>
        <p:nvPicPr>
          <p:cNvPr id="4" name="Picture 3">
            <a:extLst>
              <a:ext uri="{FF2B5EF4-FFF2-40B4-BE49-F238E27FC236}">
                <a16:creationId xmlns:a16="http://schemas.microsoft.com/office/drawing/2014/main" id="{8DE4F0B6-F6B0-AC41-8847-67DB33338970}"/>
              </a:ext>
            </a:extLst>
          </p:cNvPr>
          <p:cNvPicPr>
            <a:picLocks noChangeAspect="1"/>
          </p:cNvPicPr>
          <p:nvPr/>
        </p:nvPicPr>
        <p:blipFill>
          <a:blip r:embed="rId4"/>
          <a:stretch>
            <a:fillRect/>
          </a:stretch>
        </p:blipFill>
        <p:spPr>
          <a:xfrm>
            <a:off x="1923393" y="2629115"/>
            <a:ext cx="8050924" cy="3939374"/>
          </a:xfrm>
          <a:prstGeom prst="rect">
            <a:avLst/>
          </a:prstGeom>
        </p:spPr>
      </p:pic>
    </p:spTree>
    <p:extLst>
      <p:ext uri="{BB962C8B-B14F-4D97-AF65-F5344CB8AC3E}">
        <p14:creationId xmlns:p14="http://schemas.microsoft.com/office/powerpoint/2010/main" val="3167810919"/>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9F46E80-8A3A-4BEC-9584-11F945CD729E}"/>
              </a:ext>
            </a:extLst>
          </p:cNvPr>
          <p:cNvSpPr>
            <a:spLocks noGrp="1"/>
          </p:cNvSpPr>
          <p:nvPr>
            <p:ph type="title"/>
          </p:nvPr>
        </p:nvSpPr>
        <p:spPr/>
        <p:txBody>
          <a:bodyPr/>
          <a:lstStyle/>
          <a:p>
            <a:r>
              <a:rPr lang="en-US" dirty="0"/>
              <a:t>Web Productivity with Razor Components</a:t>
            </a:r>
          </a:p>
        </p:txBody>
      </p:sp>
      <p:sp>
        <p:nvSpPr>
          <p:cNvPr id="2" name="Text Placeholder 1">
            <a:extLst>
              <a:ext uri="{FF2B5EF4-FFF2-40B4-BE49-F238E27FC236}">
                <a16:creationId xmlns:a16="http://schemas.microsoft.com/office/drawing/2014/main" id="{9D248784-2C8E-44A2-899F-ED054B8CB822}"/>
              </a:ext>
            </a:extLst>
          </p:cNvPr>
          <p:cNvSpPr>
            <a:spLocks noGrp="1"/>
          </p:cNvSpPr>
          <p:nvPr>
            <p:ph type="body" sz="quarter" idx="10"/>
          </p:nvPr>
        </p:nvSpPr>
        <p:spPr>
          <a:xfrm>
            <a:off x="269239" y="1189177"/>
            <a:ext cx="11653523" cy="5570756"/>
          </a:xfrm>
        </p:spPr>
        <p:txBody>
          <a:bodyPr/>
          <a:lstStyle/>
          <a:p>
            <a:pPr fontAlgn="base"/>
            <a:r>
              <a:rPr lang="en-US" sz="3200" dirty="0">
                <a:latin typeface="+mn-lt"/>
              </a:rPr>
              <a:t>Build client-side Web UI in .NET</a:t>
            </a:r>
          </a:p>
          <a:p>
            <a:pPr lvl="1" fontAlgn="base"/>
            <a:r>
              <a:rPr lang="en-US" sz="2000" dirty="0"/>
              <a:t>You don’t need to know AngularJS, React, Vue, etc.</a:t>
            </a:r>
          </a:p>
          <a:p>
            <a:pPr lvl="1" fontAlgn="base"/>
            <a:r>
              <a:rPr lang="en-US" sz="2000" dirty="0"/>
              <a:t>Take advantage of stability and consistency of .NET</a:t>
            </a:r>
          </a:p>
          <a:p>
            <a:pPr fontAlgn="base"/>
            <a:r>
              <a:rPr lang="en-US" sz="3200" dirty="0">
                <a:latin typeface="+mn-lt"/>
              </a:rPr>
              <a:t>Runs in all browsers</a:t>
            </a:r>
          </a:p>
          <a:p>
            <a:pPr lvl="1" fontAlgn="base"/>
            <a:r>
              <a:rPr lang="en-US" sz="2000" dirty="0"/>
              <a:t>Strongly typed on client and server</a:t>
            </a:r>
          </a:p>
          <a:p>
            <a:pPr lvl="1" fontAlgn="base"/>
            <a:r>
              <a:rPr lang="en-US" sz="2000" dirty="0"/>
              <a:t>Share C# code with the client and the server</a:t>
            </a:r>
          </a:p>
          <a:p>
            <a:pPr fontAlgn="base"/>
            <a:r>
              <a:rPr lang="en-US" sz="3600" dirty="0">
                <a:latin typeface="+mn-lt"/>
              </a:rPr>
              <a:t>Web Assembly (Experimental)</a:t>
            </a:r>
          </a:p>
          <a:p>
            <a:pPr lvl="1" fontAlgn="base"/>
            <a:r>
              <a:rPr lang="en-US" sz="2032" dirty="0"/>
              <a:t>Native performance</a:t>
            </a:r>
          </a:p>
          <a:p>
            <a:pPr lvl="1" fontAlgn="base"/>
            <a:r>
              <a:rPr lang="en-US" sz="2032" dirty="0"/>
              <a:t>Requires no plugin or code </a:t>
            </a:r>
            <a:r>
              <a:rPr lang="en-US" sz="2032" dirty="0" err="1"/>
              <a:t>transpilation</a:t>
            </a:r>
            <a:endParaRPr lang="en-US" sz="2032" dirty="0"/>
          </a:p>
          <a:p>
            <a:pPr fontAlgn="base"/>
            <a:endParaRPr lang="en-US" sz="3568" dirty="0"/>
          </a:p>
          <a:p>
            <a:pPr fontAlgn="base"/>
            <a:endParaRPr lang="en-US" sz="3568" dirty="0"/>
          </a:p>
          <a:p>
            <a:pPr fontAlgn="base"/>
            <a:endParaRPr lang="en-US" sz="3200" dirty="0">
              <a:latin typeface="+mn-lt"/>
            </a:endParaRPr>
          </a:p>
        </p:txBody>
      </p:sp>
      <p:grpSp>
        <p:nvGrpSpPr>
          <p:cNvPr id="17" name="Group 16">
            <a:extLst>
              <a:ext uri="{FF2B5EF4-FFF2-40B4-BE49-F238E27FC236}">
                <a16:creationId xmlns:a16="http://schemas.microsoft.com/office/drawing/2014/main" id="{B0B65AAC-74B8-4F35-9999-D43ECDB9B0A1}"/>
              </a:ext>
            </a:extLst>
          </p:cNvPr>
          <p:cNvGrpSpPr/>
          <p:nvPr/>
        </p:nvGrpSpPr>
        <p:grpSpPr>
          <a:xfrm>
            <a:off x="10399558" y="5393239"/>
            <a:ext cx="1792442" cy="1436669"/>
            <a:chOff x="10130319" y="5233884"/>
            <a:chExt cx="1792442" cy="1436669"/>
          </a:xfrm>
        </p:grpSpPr>
        <p:pic>
          <p:nvPicPr>
            <p:cNvPr id="15" name="Graphic 14" descr="Server">
              <a:extLst>
                <a:ext uri="{FF2B5EF4-FFF2-40B4-BE49-F238E27FC236}">
                  <a16:creationId xmlns:a16="http://schemas.microsoft.com/office/drawing/2014/main" id="{04B0AB90-07E5-4CA8-A8EA-EB2A6C2B925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356350" y="5233884"/>
              <a:ext cx="1436669" cy="1436669"/>
            </a:xfrm>
            <a:prstGeom prst="rect">
              <a:avLst/>
            </a:prstGeom>
          </p:spPr>
        </p:pic>
        <p:sp>
          <p:nvSpPr>
            <p:cNvPr id="16" name="Rectangle 15">
              <a:extLst>
                <a:ext uri="{FF2B5EF4-FFF2-40B4-BE49-F238E27FC236}">
                  <a16:creationId xmlns:a16="http://schemas.microsoft.com/office/drawing/2014/main" id="{2F1C7D66-5A23-4974-A52D-6E1C2945E523}"/>
                </a:ext>
              </a:extLst>
            </p:cNvPr>
            <p:cNvSpPr/>
            <p:nvPr/>
          </p:nvSpPr>
          <p:spPr bwMode="auto">
            <a:xfrm>
              <a:off x="10130319" y="6236414"/>
              <a:ext cx="1792442" cy="423865"/>
            </a:xfrm>
            <a:prstGeom prst="rect">
              <a:avLst/>
            </a:prstGeom>
            <a:solidFill>
              <a:srgbClr val="F8F8F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8" name="TextBox 17">
            <a:extLst>
              <a:ext uri="{FF2B5EF4-FFF2-40B4-BE49-F238E27FC236}">
                <a16:creationId xmlns:a16="http://schemas.microsoft.com/office/drawing/2014/main" id="{CC687292-02CE-4C63-9CFF-A887CD0EDEDF}"/>
              </a:ext>
            </a:extLst>
          </p:cNvPr>
          <p:cNvSpPr txBox="1"/>
          <p:nvPr/>
        </p:nvSpPr>
        <p:spPr>
          <a:xfrm>
            <a:off x="5743253" y="5693474"/>
            <a:ext cx="5938463" cy="627864"/>
          </a:xfrm>
          <a:prstGeom prst="rect">
            <a:avLst/>
          </a:prstGeom>
          <a:noFill/>
        </p:spPr>
        <p:txBody>
          <a:bodyPr wrap="square" lIns="182880" tIns="146304" rIns="182880" bIns="146304" rtlCol="0">
            <a:spAutoFit/>
          </a:bodyPr>
          <a:lstStyle/>
          <a:p>
            <a:pPr>
              <a:lnSpc>
                <a:spcPct val="90000"/>
              </a:lnSpc>
              <a:spcAft>
                <a:spcPts val="600"/>
              </a:spcAft>
            </a:pPr>
            <a:r>
              <a:rPr lang="en-US" sz="2400" i="1" dirty="0">
                <a:gradFill>
                  <a:gsLst>
                    <a:gs pos="2917">
                      <a:schemeClr val="tx1"/>
                    </a:gs>
                    <a:gs pos="30000">
                      <a:schemeClr val="tx1"/>
                    </a:gs>
                  </a:gsLst>
                  <a:lin ang="5400000" scaled="0"/>
                </a:gradFill>
              </a:rPr>
              <a:t>Full-stack web development with C#</a:t>
            </a:r>
          </a:p>
        </p:txBody>
      </p:sp>
    </p:spTree>
    <p:extLst>
      <p:ext uri="{BB962C8B-B14F-4D97-AF65-F5344CB8AC3E}">
        <p14:creationId xmlns:p14="http://schemas.microsoft.com/office/powerpoint/2010/main" val="1775809360"/>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AF0610B-6DED-4580-A63B-10A496B908B8}"/>
              </a:ext>
            </a:extLst>
          </p:cNvPr>
          <p:cNvSpPr/>
          <p:nvPr/>
        </p:nvSpPr>
        <p:spPr bwMode="auto">
          <a:xfrm>
            <a:off x="0" y="0"/>
            <a:ext cx="12205014" cy="3313084"/>
          </a:xfrm>
          <a:prstGeom prst="rect">
            <a:avLst/>
          </a:prstGeom>
          <a:solidFill>
            <a:srgbClr val="0063B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TextBox 17">
            <a:extLst>
              <a:ext uri="{FF2B5EF4-FFF2-40B4-BE49-F238E27FC236}">
                <a16:creationId xmlns:a16="http://schemas.microsoft.com/office/drawing/2014/main" id="{F39D354F-DFE1-4D1A-A9BB-EFAB8A8C2EAD}"/>
              </a:ext>
            </a:extLst>
          </p:cNvPr>
          <p:cNvSpPr txBox="1"/>
          <p:nvPr/>
        </p:nvSpPr>
        <p:spPr>
          <a:xfrm>
            <a:off x="271586" y="4026557"/>
            <a:ext cx="1926538" cy="1611943"/>
          </a:xfrm>
          <a:prstGeom prst="rect">
            <a:avLst/>
          </a:prstGeom>
          <a:noFill/>
        </p:spPr>
        <p:txBody>
          <a:bodyPr wrap="square" lIns="179161" tIns="143331" rIns="179161"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96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Vision</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371"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From faces to feelings, allow </a:t>
            </a:r>
            <a:br>
              <a:rPr kumimoji="0" lang="en-US" sz="1371"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br>
            <a:r>
              <a:rPr kumimoji="0" lang="en-US" sz="1371"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your apps to understand </a:t>
            </a:r>
            <a:br>
              <a:rPr kumimoji="0" lang="en-US" sz="1371"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br>
            <a:r>
              <a:rPr kumimoji="0" lang="en-US" sz="1371"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images and video</a:t>
            </a:r>
          </a:p>
        </p:txBody>
      </p:sp>
      <p:sp>
        <p:nvSpPr>
          <p:cNvPr id="19" name="TextBox 18">
            <a:extLst>
              <a:ext uri="{FF2B5EF4-FFF2-40B4-BE49-F238E27FC236}">
                <a16:creationId xmlns:a16="http://schemas.microsoft.com/office/drawing/2014/main" id="{6B5CE148-D382-4CBD-8C97-2A282769FD9D}"/>
              </a:ext>
            </a:extLst>
          </p:cNvPr>
          <p:cNvSpPr txBox="1"/>
          <p:nvPr/>
        </p:nvSpPr>
        <p:spPr>
          <a:xfrm>
            <a:off x="2216508" y="4026557"/>
            <a:ext cx="1926538" cy="1805687"/>
          </a:xfrm>
          <a:prstGeom prst="rect">
            <a:avLst/>
          </a:prstGeom>
          <a:noFill/>
        </p:spPr>
        <p:txBody>
          <a:bodyPr wrap="square" lIns="179161" tIns="143331" rIns="89606"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96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Speech</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371"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Hear and speak </a:t>
            </a:r>
            <a:br>
              <a:rPr kumimoji="0" lang="en-US" sz="1371"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br>
            <a:r>
              <a:rPr kumimoji="0" lang="en-US" sz="1371"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to your users </a:t>
            </a:r>
            <a:br>
              <a:rPr kumimoji="0" lang="en-US" sz="1371"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br>
            <a:r>
              <a:rPr kumimoji="0" lang="en-US" sz="1371"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by filtering noise, identifying </a:t>
            </a:r>
            <a:br>
              <a:rPr kumimoji="0" lang="en-US" sz="1371"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br>
            <a:r>
              <a:rPr kumimoji="0" lang="en-US" sz="1371"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speakers, and understanding intent</a:t>
            </a:r>
          </a:p>
        </p:txBody>
      </p:sp>
      <p:sp>
        <p:nvSpPr>
          <p:cNvPr id="20" name="TextBox 19">
            <a:extLst>
              <a:ext uri="{FF2B5EF4-FFF2-40B4-BE49-F238E27FC236}">
                <a16:creationId xmlns:a16="http://schemas.microsoft.com/office/drawing/2014/main" id="{26531891-CD1C-4FB8-AC91-34670C52B4AF}"/>
              </a:ext>
            </a:extLst>
          </p:cNvPr>
          <p:cNvSpPr txBox="1"/>
          <p:nvPr/>
        </p:nvSpPr>
        <p:spPr>
          <a:xfrm>
            <a:off x="6106355" y="4026557"/>
            <a:ext cx="1926538" cy="1611943"/>
          </a:xfrm>
          <a:prstGeom prst="rect">
            <a:avLst/>
          </a:prstGeom>
          <a:noFill/>
        </p:spPr>
        <p:txBody>
          <a:bodyPr wrap="square" lIns="179161" tIns="143331" rIns="179161"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96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Knowledge</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371"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Tap into rich knowledge amassed from the web, academia, or your </a:t>
            </a:r>
            <a:br>
              <a:rPr kumimoji="0" lang="en-US" sz="1371"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br>
            <a:r>
              <a:rPr kumimoji="0" lang="en-US" sz="1371"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own data</a:t>
            </a:r>
          </a:p>
        </p:txBody>
      </p:sp>
      <p:sp>
        <p:nvSpPr>
          <p:cNvPr id="21" name="TextBox 20">
            <a:extLst>
              <a:ext uri="{FF2B5EF4-FFF2-40B4-BE49-F238E27FC236}">
                <a16:creationId xmlns:a16="http://schemas.microsoft.com/office/drawing/2014/main" id="{D774DB6C-D485-4533-A9F9-B16C2241F6EF}"/>
              </a:ext>
            </a:extLst>
          </p:cNvPr>
          <p:cNvSpPr txBox="1"/>
          <p:nvPr/>
        </p:nvSpPr>
        <p:spPr>
          <a:xfrm>
            <a:off x="4161433" y="4026556"/>
            <a:ext cx="1926538" cy="1712277"/>
          </a:xfrm>
          <a:prstGeom prst="rect">
            <a:avLst/>
          </a:prstGeom>
          <a:noFill/>
        </p:spPr>
        <p:txBody>
          <a:bodyPr wrap="square" lIns="179161" tIns="143331" rIns="179161"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96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Language</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371"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Process text and </a:t>
            </a:r>
            <a:br>
              <a:rPr kumimoji="0" lang="en-US" sz="1371"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br>
            <a:r>
              <a:rPr kumimoji="0" lang="en-US" sz="1371"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learn how to recognize what users want</a:t>
            </a:r>
          </a:p>
          <a:p>
            <a:pPr marL="0" marR="0" lvl="0" indent="0" algn="ctr" defTabSz="895601" rtl="0" eaLnBrk="1" fontAlgn="auto" latinLnBrk="0" hangingPunct="1">
              <a:lnSpc>
                <a:spcPct val="90000"/>
              </a:lnSpc>
              <a:spcBef>
                <a:spcPts val="0"/>
              </a:spcBef>
              <a:spcAft>
                <a:spcPts val="588"/>
              </a:spcAft>
              <a:buClrTx/>
              <a:buSzTx/>
              <a:buFontTx/>
              <a:buNone/>
              <a:tabLst/>
              <a:defRPr/>
            </a:pPr>
            <a:endParaRPr kumimoji="0" lang="en-US" sz="1537" b="0" i="0" u="none" strike="noStrike" kern="1200" cap="none" spc="0" normalizeH="0" baseline="0" noProof="0">
              <a:ln>
                <a:noFill/>
              </a:ln>
              <a:solidFill>
                <a:srgbClr val="1A1A1A"/>
              </a:solidFill>
              <a:effectLst/>
              <a:uLnTx/>
              <a:uFillTx/>
              <a:latin typeface="Segoe UI"/>
              <a:ea typeface="+mn-ea"/>
              <a:cs typeface="+mn-cs"/>
            </a:endParaRPr>
          </a:p>
        </p:txBody>
      </p:sp>
      <p:sp>
        <p:nvSpPr>
          <p:cNvPr id="27" name="TextBox 26">
            <a:extLst>
              <a:ext uri="{FF2B5EF4-FFF2-40B4-BE49-F238E27FC236}">
                <a16:creationId xmlns:a16="http://schemas.microsoft.com/office/drawing/2014/main" id="{0BF17D20-2F5A-4851-B595-1D4BBC639D7C}"/>
              </a:ext>
            </a:extLst>
          </p:cNvPr>
          <p:cNvSpPr txBox="1"/>
          <p:nvPr/>
        </p:nvSpPr>
        <p:spPr>
          <a:xfrm>
            <a:off x="9996199" y="4026556"/>
            <a:ext cx="1926538" cy="2346628"/>
          </a:xfrm>
          <a:prstGeom prst="rect">
            <a:avLst/>
          </a:prstGeom>
          <a:noFill/>
        </p:spPr>
        <p:txBody>
          <a:bodyPr wrap="square" lIns="179161" tIns="143331" rIns="179161"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96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Labs</a:t>
            </a:r>
            <a:endParaRPr kumimoji="0" lang="en-US" sz="2306" b="1" i="0" u="none" strike="noStrike" kern="1200" cap="none" spc="0" normalizeH="0" baseline="0" noProof="0">
              <a:ln>
                <a:noFill/>
              </a:ln>
              <a:solidFill>
                <a:srgbClr val="1A1A1A"/>
              </a:solidFill>
              <a:effectLst/>
              <a:uLnTx/>
              <a:uFillTx/>
              <a:latin typeface="Segoe UI Semilight" panose="020B0402040204020203" pitchFamily="34" charset="0"/>
              <a:ea typeface="+mn-ea"/>
              <a:cs typeface="Segoe UI Semilight" panose="020B0402040204020203" pitchFamily="34" charset="0"/>
            </a:endParaRPr>
          </a:p>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371"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An early look at emerging Cognitive Services technologies: discover, try and give feedback on new technologies before general availability</a:t>
            </a:r>
          </a:p>
        </p:txBody>
      </p:sp>
      <p:sp>
        <p:nvSpPr>
          <p:cNvPr id="28" name="TextBox 27">
            <a:extLst>
              <a:ext uri="{FF2B5EF4-FFF2-40B4-BE49-F238E27FC236}">
                <a16:creationId xmlns:a16="http://schemas.microsoft.com/office/drawing/2014/main" id="{69BFCF29-AE15-44DB-8239-E086782C646E}"/>
              </a:ext>
            </a:extLst>
          </p:cNvPr>
          <p:cNvSpPr txBox="1"/>
          <p:nvPr/>
        </p:nvSpPr>
        <p:spPr>
          <a:xfrm>
            <a:off x="8051277" y="4026557"/>
            <a:ext cx="1926538" cy="1611943"/>
          </a:xfrm>
          <a:prstGeom prst="rect">
            <a:avLst/>
          </a:prstGeom>
          <a:noFill/>
        </p:spPr>
        <p:txBody>
          <a:bodyPr wrap="square" lIns="179161" tIns="143331" rIns="179161"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96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Search</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371"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Access billions of web pages, images, videos, and news with the power of Bing APIs</a:t>
            </a:r>
          </a:p>
        </p:txBody>
      </p:sp>
      <p:sp>
        <p:nvSpPr>
          <p:cNvPr id="5" name="Rectangle 4"/>
          <p:cNvSpPr/>
          <p:nvPr/>
        </p:nvSpPr>
        <p:spPr>
          <a:xfrm>
            <a:off x="321754" y="1096341"/>
            <a:ext cx="7292266" cy="1088989"/>
          </a:xfrm>
          <a:prstGeom prst="rect">
            <a:avLst/>
          </a:prstGeom>
        </p:spPr>
        <p:txBody>
          <a:bodyPr wrap="square" anchor="ctr">
            <a:spAutoFit/>
          </a:bodyPr>
          <a:lstStyle/>
          <a:p>
            <a:pPr marL="0" marR="0" lvl="0" indent="0" algn="l" defTabSz="895601" rtl="0" eaLnBrk="1" fontAlgn="auto" latinLnBrk="0" hangingPunct="1">
              <a:lnSpc>
                <a:spcPct val="90000"/>
              </a:lnSpc>
              <a:spcBef>
                <a:spcPts val="0"/>
              </a:spcBef>
              <a:spcAft>
                <a:spcPts val="0"/>
              </a:spcAft>
              <a:buClrTx/>
              <a:buSzTx/>
              <a:buFontTx/>
              <a:buNone/>
              <a:tabLst/>
              <a:defRPr/>
            </a:pPr>
            <a:r>
              <a:rPr kumimoji="0" lang="en-US" altLang="en-US" sz="4311" b="0" i="0" u="none" strike="noStrike" kern="1200" cap="none" spc="0" normalizeH="0" baseline="0" noProof="0" dirty="0">
                <a:ln>
                  <a:noFill/>
                </a:ln>
                <a:solidFill>
                  <a:schemeClr val="bg1"/>
                </a:solidFill>
                <a:effectLst/>
                <a:uLnTx/>
                <a:uFillTx/>
                <a:latin typeface="Segoe UI Light"/>
                <a:ea typeface="+mn-ea"/>
                <a:cs typeface="+mn-cs"/>
              </a:rPr>
              <a:t>Microsoft Cognitive Services</a:t>
            </a:r>
          </a:p>
          <a:p>
            <a:pPr marL="0" marR="0" lvl="0" indent="0" algn="l" defTabSz="895601" rtl="0" eaLnBrk="1" fontAlgn="auto" latinLnBrk="0" hangingPunct="1">
              <a:lnSpc>
                <a:spcPct val="90000"/>
              </a:lnSpc>
              <a:spcBef>
                <a:spcPts val="0"/>
              </a:spcBef>
              <a:spcAft>
                <a:spcPts val="1440"/>
              </a:spcAft>
              <a:buClrTx/>
              <a:buSzTx/>
              <a:buFontTx/>
              <a:buNone/>
              <a:tabLst/>
              <a:defRPr/>
            </a:pPr>
            <a:r>
              <a:rPr kumimoji="0" lang="en-US" sz="2744" b="0" i="0" u="none" strike="noStrike" kern="1200" cap="none" spc="0" normalizeH="0" baseline="0" noProof="0" dirty="0">
                <a:ln>
                  <a:noFill/>
                </a:ln>
                <a:solidFill>
                  <a:schemeClr val="bg1"/>
                </a:solidFill>
                <a:effectLst/>
                <a:uLnTx/>
                <a:uFillTx/>
                <a:latin typeface="Segoe UI Semilight"/>
                <a:ea typeface="+mn-ea"/>
                <a:cs typeface="+mn-cs"/>
              </a:rPr>
              <a:t>Commoditized AI</a:t>
            </a:r>
          </a:p>
        </p:txBody>
      </p:sp>
      <p:cxnSp>
        <p:nvCxnSpPr>
          <p:cNvPr id="13" name="Straight Connector 12"/>
          <p:cNvCxnSpPr/>
          <p:nvPr/>
        </p:nvCxnSpPr>
        <p:spPr>
          <a:xfrm>
            <a:off x="2453" y="3313088"/>
            <a:ext cx="12205014" cy="0"/>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82" name="Group 81"/>
          <p:cNvGrpSpPr/>
          <p:nvPr/>
        </p:nvGrpSpPr>
        <p:grpSpPr>
          <a:xfrm>
            <a:off x="697215" y="2877597"/>
            <a:ext cx="1075277" cy="1075277"/>
            <a:chOff x="1635346" y="1767983"/>
            <a:chExt cx="1287898" cy="1287898"/>
          </a:xfrm>
        </p:grpSpPr>
        <p:sp>
          <p:nvSpPr>
            <p:cNvPr id="83" name="Oval 82"/>
            <p:cNvSpPr/>
            <p:nvPr/>
          </p:nvSpPr>
          <p:spPr bwMode="auto">
            <a:xfrm>
              <a:off x="1635346" y="1767983"/>
              <a:ext cx="1287898" cy="1287898"/>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84" name="Picture 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0804" y="1997048"/>
              <a:ext cx="793508" cy="799216"/>
            </a:xfrm>
            <a:prstGeom prst="rect">
              <a:avLst/>
            </a:prstGeom>
          </p:spPr>
        </p:pic>
      </p:grpSp>
      <p:grpSp>
        <p:nvGrpSpPr>
          <p:cNvPr id="85" name="Group 84"/>
          <p:cNvGrpSpPr/>
          <p:nvPr/>
        </p:nvGrpSpPr>
        <p:grpSpPr>
          <a:xfrm>
            <a:off x="2642139" y="2877597"/>
            <a:ext cx="1075277" cy="1075277"/>
            <a:chOff x="1920558" y="3040063"/>
            <a:chExt cx="1097280" cy="1097280"/>
          </a:xfrm>
        </p:grpSpPr>
        <p:sp>
          <p:nvSpPr>
            <p:cNvPr id="86" name="Oval 85"/>
            <p:cNvSpPr/>
            <p:nvPr/>
          </p:nvSpPr>
          <p:spPr bwMode="auto">
            <a:xfrm>
              <a:off x="1920558" y="3040063"/>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87" name="Picture 8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57065" y="3241523"/>
              <a:ext cx="667702" cy="667702"/>
            </a:xfrm>
            <a:prstGeom prst="rect">
              <a:avLst/>
            </a:prstGeom>
          </p:spPr>
        </p:pic>
      </p:grpSp>
      <p:grpSp>
        <p:nvGrpSpPr>
          <p:cNvPr id="24" name="Group 23">
            <a:extLst>
              <a:ext uri="{FF2B5EF4-FFF2-40B4-BE49-F238E27FC236}">
                <a16:creationId xmlns:a16="http://schemas.microsoft.com/office/drawing/2014/main" id="{583CD957-47EF-4320-BD8D-CB33173E1681}"/>
              </a:ext>
            </a:extLst>
          </p:cNvPr>
          <p:cNvGrpSpPr/>
          <p:nvPr/>
        </p:nvGrpSpPr>
        <p:grpSpPr>
          <a:xfrm>
            <a:off x="4587061" y="2877597"/>
            <a:ext cx="1075277" cy="1075277"/>
            <a:chOff x="4678421" y="2934576"/>
            <a:chExt cx="1097280" cy="1097280"/>
          </a:xfrm>
        </p:grpSpPr>
        <p:sp>
          <p:nvSpPr>
            <p:cNvPr id="88" name="Oval 87"/>
            <p:cNvSpPr/>
            <p:nvPr/>
          </p:nvSpPr>
          <p:spPr bwMode="auto">
            <a:xfrm>
              <a:off x="4678421" y="2934576"/>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3" name="Picture 2">
              <a:extLst>
                <a:ext uri="{FF2B5EF4-FFF2-40B4-BE49-F238E27FC236}">
                  <a16:creationId xmlns:a16="http://schemas.microsoft.com/office/drawing/2014/main" id="{55A56C49-A446-4359-9EAF-9E22D7F29D1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69582" y="3125737"/>
              <a:ext cx="714959" cy="714959"/>
            </a:xfrm>
            <a:prstGeom prst="rect">
              <a:avLst/>
            </a:prstGeom>
          </p:spPr>
        </p:pic>
      </p:grpSp>
      <p:grpSp>
        <p:nvGrpSpPr>
          <p:cNvPr id="31" name="Group 30">
            <a:extLst>
              <a:ext uri="{FF2B5EF4-FFF2-40B4-BE49-F238E27FC236}">
                <a16:creationId xmlns:a16="http://schemas.microsoft.com/office/drawing/2014/main" id="{CF49ECCD-DDB7-43CE-B704-76FD7B1896A4}"/>
              </a:ext>
            </a:extLst>
          </p:cNvPr>
          <p:cNvGrpSpPr/>
          <p:nvPr/>
        </p:nvGrpSpPr>
        <p:grpSpPr>
          <a:xfrm>
            <a:off x="6531984" y="2877597"/>
            <a:ext cx="1075277" cy="1075277"/>
            <a:chOff x="6663142" y="2934576"/>
            <a:chExt cx="1097280" cy="1097280"/>
          </a:xfrm>
        </p:grpSpPr>
        <p:sp>
          <p:nvSpPr>
            <p:cNvPr id="89" name="Oval 88"/>
            <p:cNvSpPr/>
            <p:nvPr/>
          </p:nvSpPr>
          <p:spPr bwMode="auto">
            <a:xfrm>
              <a:off x="6663142" y="2934576"/>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11" name="Picture 10">
              <a:extLst>
                <a:ext uri="{FF2B5EF4-FFF2-40B4-BE49-F238E27FC236}">
                  <a16:creationId xmlns:a16="http://schemas.microsoft.com/office/drawing/2014/main" id="{D883A65B-06F0-49B3-B523-654E5814B57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74944" y="3143724"/>
              <a:ext cx="673678" cy="678983"/>
            </a:xfrm>
            <a:prstGeom prst="rect">
              <a:avLst/>
            </a:prstGeom>
          </p:spPr>
        </p:pic>
      </p:grpSp>
      <p:grpSp>
        <p:nvGrpSpPr>
          <p:cNvPr id="35" name="Group 34">
            <a:extLst>
              <a:ext uri="{FF2B5EF4-FFF2-40B4-BE49-F238E27FC236}">
                <a16:creationId xmlns:a16="http://schemas.microsoft.com/office/drawing/2014/main" id="{09855BE8-D98E-4C80-9274-B4046F8A9C8C}"/>
              </a:ext>
            </a:extLst>
          </p:cNvPr>
          <p:cNvGrpSpPr/>
          <p:nvPr/>
        </p:nvGrpSpPr>
        <p:grpSpPr>
          <a:xfrm>
            <a:off x="8481050" y="2877597"/>
            <a:ext cx="1075277" cy="1075277"/>
            <a:chOff x="8652091" y="2934576"/>
            <a:chExt cx="1097280" cy="1097280"/>
          </a:xfrm>
        </p:grpSpPr>
        <p:sp>
          <p:nvSpPr>
            <p:cNvPr id="90" name="Oval 89"/>
            <p:cNvSpPr/>
            <p:nvPr/>
          </p:nvSpPr>
          <p:spPr bwMode="auto">
            <a:xfrm>
              <a:off x="8652091" y="2934576"/>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16" name="Picture 15">
              <a:extLst>
                <a:ext uri="{FF2B5EF4-FFF2-40B4-BE49-F238E27FC236}">
                  <a16:creationId xmlns:a16="http://schemas.microsoft.com/office/drawing/2014/main" id="{6E5CF031-57F4-45D9-AA33-D3997DAEE54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914610" y="3197095"/>
              <a:ext cx="572244" cy="572244"/>
            </a:xfrm>
            <a:prstGeom prst="rect">
              <a:avLst/>
            </a:prstGeom>
          </p:spPr>
        </p:pic>
      </p:grpSp>
      <p:grpSp>
        <p:nvGrpSpPr>
          <p:cNvPr id="26" name="Group 25">
            <a:extLst>
              <a:ext uri="{FF2B5EF4-FFF2-40B4-BE49-F238E27FC236}">
                <a16:creationId xmlns:a16="http://schemas.microsoft.com/office/drawing/2014/main" id="{88E62920-8263-47D7-9D31-12D9A382DE61}"/>
              </a:ext>
            </a:extLst>
          </p:cNvPr>
          <p:cNvGrpSpPr/>
          <p:nvPr/>
        </p:nvGrpSpPr>
        <p:grpSpPr>
          <a:xfrm>
            <a:off x="10421829" y="2877597"/>
            <a:ext cx="1075277" cy="1075277"/>
            <a:chOff x="10632583" y="2934576"/>
            <a:chExt cx="1097280" cy="1097280"/>
          </a:xfrm>
        </p:grpSpPr>
        <p:sp>
          <p:nvSpPr>
            <p:cNvPr id="91" name="Oval 90"/>
            <p:cNvSpPr/>
            <p:nvPr/>
          </p:nvSpPr>
          <p:spPr bwMode="auto">
            <a:xfrm>
              <a:off x="10632583" y="2934576"/>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103" name="Picture 102">
              <a:extLst>
                <a:ext uri="{FF2B5EF4-FFF2-40B4-BE49-F238E27FC236}">
                  <a16:creationId xmlns:a16="http://schemas.microsoft.com/office/drawing/2014/main" id="{BFC99DAF-49A7-4950-ADFE-DAE6F878733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976803" y="3238448"/>
              <a:ext cx="408842" cy="489536"/>
            </a:xfrm>
            <a:prstGeom prst="rect">
              <a:avLst/>
            </a:prstGeom>
          </p:spPr>
        </p:pic>
      </p:grpSp>
    </p:spTree>
    <p:extLst>
      <p:ext uri="{BB962C8B-B14F-4D97-AF65-F5344CB8AC3E}">
        <p14:creationId xmlns:p14="http://schemas.microsoft.com/office/powerpoint/2010/main" val="1861978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82"/>
                                        </p:tgtEl>
                                        <p:attrNameLst>
                                          <p:attrName>style.visibility</p:attrName>
                                        </p:attrNameLst>
                                      </p:cBhvr>
                                      <p:to>
                                        <p:strVal val="visible"/>
                                      </p:to>
                                    </p:set>
                                    <p:anim calcmode="lin" valueType="num">
                                      <p:cBhvr>
                                        <p:cTn id="7" dur="500" fill="hold"/>
                                        <p:tgtEl>
                                          <p:spTgt spid="82"/>
                                        </p:tgtEl>
                                        <p:attrNameLst>
                                          <p:attrName>ppt_w</p:attrName>
                                        </p:attrNameLst>
                                      </p:cBhvr>
                                      <p:tavLst>
                                        <p:tav tm="0">
                                          <p:val>
                                            <p:fltVal val="0"/>
                                          </p:val>
                                        </p:tav>
                                        <p:tav tm="100000">
                                          <p:val>
                                            <p:strVal val="#ppt_w"/>
                                          </p:val>
                                        </p:tav>
                                      </p:tavLst>
                                    </p:anim>
                                    <p:anim calcmode="lin" valueType="num">
                                      <p:cBhvr>
                                        <p:cTn id="8" dur="500" fill="hold"/>
                                        <p:tgtEl>
                                          <p:spTgt spid="82"/>
                                        </p:tgtEl>
                                        <p:attrNameLst>
                                          <p:attrName>ppt_h</p:attrName>
                                        </p:attrNameLst>
                                      </p:cBhvr>
                                      <p:tavLst>
                                        <p:tav tm="0">
                                          <p:val>
                                            <p:fltVal val="0"/>
                                          </p:val>
                                        </p:tav>
                                        <p:tav tm="100000">
                                          <p:val>
                                            <p:strVal val="#ppt_h"/>
                                          </p:val>
                                        </p:tav>
                                      </p:tavLst>
                                    </p:anim>
                                    <p:animEffect transition="in" filter="fade">
                                      <p:cBhvr>
                                        <p:cTn id="9" dur="500"/>
                                        <p:tgtEl>
                                          <p:spTgt spid="82"/>
                                        </p:tgtEl>
                                      </p:cBhvr>
                                    </p:animEffect>
                                  </p:childTnLst>
                                </p:cTn>
                              </p:par>
                              <p:par>
                                <p:cTn id="10" presetID="53" presetClass="entr" presetSubtype="16" fill="hold" nodeType="withEffect">
                                  <p:stCondLst>
                                    <p:cond delay="0"/>
                                  </p:stCondLst>
                                  <p:childTnLst>
                                    <p:set>
                                      <p:cBhvr>
                                        <p:cTn id="11" dur="1" fill="hold">
                                          <p:stCondLst>
                                            <p:cond delay="0"/>
                                          </p:stCondLst>
                                        </p:cTn>
                                        <p:tgtEl>
                                          <p:spTgt spid="85"/>
                                        </p:tgtEl>
                                        <p:attrNameLst>
                                          <p:attrName>style.visibility</p:attrName>
                                        </p:attrNameLst>
                                      </p:cBhvr>
                                      <p:to>
                                        <p:strVal val="visible"/>
                                      </p:to>
                                    </p:set>
                                    <p:anim calcmode="lin" valueType="num">
                                      <p:cBhvr>
                                        <p:cTn id="12" dur="500" fill="hold"/>
                                        <p:tgtEl>
                                          <p:spTgt spid="85"/>
                                        </p:tgtEl>
                                        <p:attrNameLst>
                                          <p:attrName>ppt_w</p:attrName>
                                        </p:attrNameLst>
                                      </p:cBhvr>
                                      <p:tavLst>
                                        <p:tav tm="0">
                                          <p:val>
                                            <p:fltVal val="0"/>
                                          </p:val>
                                        </p:tav>
                                        <p:tav tm="100000">
                                          <p:val>
                                            <p:strVal val="#ppt_w"/>
                                          </p:val>
                                        </p:tav>
                                      </p:tavLst>
                                    </p:anim>
                                    <p:anim calcmode="lin" valueType="num">
                                      <p:cBhvr>
                                        <p:cTn id="13" dur="500" fill="hold"/>
                                        <p:tgtEl>
                                          <p:spTgt spid="85"/>
                                        </p:tgtEl>
                                        <p:attrNameLst>
                                          <p:attrName>ppt_h</p:attrName>
                                        </p:attrNameLst>
                                      </p:cBhvr>
                                      <p:tavLst>
                                        <p:tav tm="0">
                                          <p:val>
                                            <p:fltVal val="0"/>
                                          </p:val>
                                        </p:tav>
                                        <p:tav tm="100000">
                                          <p:val>
                                            <p:strVal val="#ppt_h"/>
                                          </p:val>
                                        </p:tav>
                                      </p:tavLst>
                                    </p:anim>
                                    <p:animEffect transition="in" filter="fade">
                                      <p:cBhvr>
                                        <p:cTn id="14" dur="500"/>
                                        <p:tgtEl>
                                          <p:spTgt spid="85"/>
                                        </p:tgtEl>
                                      </p:cBhvr>
                                    </p:animEffect>
                                  </p:childTnLst>
                                </p:cTn>
                              </p:par>
                              <p:par>
                                <p:cTn id="15" presetID="53" presetClass="entr" presetSubtype="16" fill="hold" nodeType="withEffect">
                                  <p:stCondLst>
                                    <p:cond delay="0"/>
                                  </p:stCondLst>
                                  <p:childTnLst>
                                    <p:set>
                                      <p:cBhvr>
                                        <p:cTn id="16" dur="1" fill="hold">
                                          <p:stCondLst>
                                            <p:cond delay="0"/>
                                          </p:stCondLst>
                                        </p:cTn>
                                        <p:tgtEl>
                                          <p:spTgt spid="24"/>
                                        </p:tgtEl>
                                        <p:attrNameLst>
                                          <p:attrName>style.visibility</p:attrName>
                                        </p:attrNameLst>
                                      </p:cBhvr>
                                      <p:to>
                                        <p:strVal val="visible"/>
                                      </p:to>
                                    </p:set>
                                    <p:anim calcmode="lin" valueType="num">
                                      <p:cBhvr>
                                        <p:cTn id="17" dur="500" fill="hold"/>
                                        <p:tgtEl>
                                          <p:spTgt spid="24"/>
                                        </p:tgtEl>
                                        <p:attrNameLst>
                                          <p:attrName>ppt_w</p:attrName>
                                        </p:attrNameLst>
                                      </p:cBhvr>
                                      <p:tavLst>
                                        <p:tav tm="0">
                                          <p:val>
                                            <p:fltVal val="0"/>
                                          </p:val>
                                        </p:tav>
                                        <p:tav tm="100000">
                                          <p:val>
                                            <p:strVal val="#ppt_w"/>
                                          </p:val>
                                        </p:tav>
                                      </p:tavLst>
                                    </p:anim>
                                    <p:anim calcmode="lin" valueType="num">
                                      <p:cBhvr>
                                        <p:cTn id="18" dur="500" fill="hold"/>
                                        <p:tgtEl>
                                          <p:spTgt spid="24"/>
                                        </p:tgtEl>
                                        <p:attrNameLst>
                                          <p:attrName>ppt_h</p:attrName>
                                        </p:attrNameLst>
                                      </p:cBhvr>
                                      <p:tavLst>
                                        <p:tav tm="0">
                                          <p:val>
                                            <p:fltVal val="0"/>
                                          </p:val>
                                        </p:tav>
                                        <p:tav tm="100000">
                                          <p:val>
                                            <p:strVal val="#ppt_h"/>
                                          </p:val>
                                        </p:tav>
                                      </p:tavLst>
                                    </p:anim>
                                    <p:animEffect transition="in" filter="fade">
                                      <p:cBhvr>
                                        <p:cTn id="19" dur="500"/>
                                        <p:tgtEl>
                                          <p:spTgt spid="24"/>
                                        </p:tgtEl>
                                      </p:cBhvr>
                                    </p:animEffect>
                                  </p:childTnLst>
                                </p:cTn>
                              </p:par>
                              <p:par>
                                <p:cTn id="20" presetID="53" presetClass="entr" presetSubtype="16" fill="hold" nodeType="withEffect">
                                  <p:stCondLst>
                                    <p:cond delay="0"/>
                                  </p:stCondLst>
                                  <p:childTnLst>
                                    <p:set>
                                      <p:cBhvr>
                                        <p:cTn id="21" dur="1" fill="hold">
                                          <p:stCondLst>
                                            <p:cond delay="0"/>
                                          </p:stCondLst>
                                        </p:cTn>
                                        <p:tgtEl>
                                          <p:spTgt spid="31"/>
                                        </p:tgtEl>
                                        <p:attrNameLst>
                                          <p:attrName>style.visibility</p:attrName>
                                        </p:attrNameLst>
                                      </p:cBhvr>
                                      <p:to>
                                        <p:strVal val="visible"/>
                                      </p:to>
                                    </p:set>
                                    <p:anim calcmode="lin" valueType="num">
                                      <p:cBhvr>
                                        <p:cTn id="22" dur="500" fill="hold"/>
                                        <p:tgtEl>
                                          <p:spTgt spid="31"/>
                                        </p:tgtEl>
                                        <p:attrNameLst>
                                          <p:attrName>ppt_w</p:attrName>
                                        </p:attrNameLst>
                                      </p:cBhvr>
                                      <p:tavLst>
                                        <p:tav tm="0">
                                          <p:val>
                                            <p:fltVal val="0"/>
                                          </p:val>
                                        </p:tav>
                                        <p:tav tm="100000">
                                          <p:val>
                                            <p:strVal val="#ppt_w"/>
                                          </p:val>
                                        </p:tav>
                                      </p:tavLst>
                                    </p:anim>
                                    <p:anim calcmode="lin" valueType="num">
                                      <p:cBhvr>
                                        <p:cTn id="23" dur="500" fill="hold"/>
                                        <p:tgtEl>
                                          <p:spTgt spid="31"/>
                                        </p:tgtEl>
                                        <p:attrNameLst>
                                          <p:attrName>ppt_h</p:attrName>
                                        </p:attrNameLst>
                                      </p:cBhvr>
                                      <p:tavLst>
                                        <p:tav tm="0">
                                          <p:val>
                                            <p:fltVal val="0"/>
                                          </p:val>
                                        </p:tav>
                                        <p:tav tm="100000">
                                          <p:val>
                                            <p:strVal val="#ppt_h"/>
                                          </p:val>
                                        </p:tav>
                                      </p:tavLst>
                                    </p:anim>
                                    <p:animEffect transition="in" filter="fade">
                                      <p:cBhvr>
                                        <p:cTn id="24" dur="500"/>
                                        <p:tgtEl>
                                          <p:spTgt spid="31"/>
                                        </p:tgtEl>
                                      </p:cBhvr>
                                    </p:animEffect>
                                  </p:childTnLst>
                                </p:cTn>
                              </p:par>
                              <p:par>
                                <p:cTn id="25" presetID="53" presetClass="entr" presetSubtype="16" fill="hold" nodeType="withEffect">
                                  <p:stCondLst>
                                    <p:cond delay="0"/>
                                  </p:stCondLst>
                                  <p:childTnLst>
                                    <p:set>
                                      <p:cBhvr>
                                        <p:cTn id="26" dur="1" fill="hold">
                                          <p:stCondLst>
                                            <p:cond delay="0"/>
                                          </p:stCondLst>
                                        </p:cTn>
                                        <p:tgtEl>
                                          <p:spTgt spid="35"/>
                                        </p:tgtEl>
                                        <p:attrNameLst>
                                          <p:attrName>style.visibility</p:attrName>
                                        </p:attrNameLst>
                                      </p:cBhvr>
                                      <p:to>
                                        <p:strVal val="visible"/>
                                      </p:to>
                                    </p:set>
                                    <p:anim calcmode="lin" valueType="num">
                                      <p:cBhvr>
                                        <p:cTn id="27" dur="500" fill="hold"/>
                                        <p:tgtEl>
                                          <p:spTgt spid="35"/>
                                        </p:tgtEl>
                                        <p:attrNameLst>
                                          <p:attrName>ppt_w</p:attrName>
                                        </p:attrNameLst>
                                      </p:cBhvr>
                                      <p:tavLst>
                                        <p:tav tm="0">
                                          <p:val>
                                            <p:fltVal val="0"/>
                                          </p:val>
                                        </p:tav>
                                        <p:tav tm="100000">
                                          <p:val>
                                            <p:strVal val="#ppt_w"/>
                                          </p:val>
                                        </p:tav>
                                      </p:tavLst>
                                    </p:anim>
                                    <p:anim calcmode="lin" valueType="num">
                                      <p:cBhvr>
                                        <p:cTn id="28" dur="500" fill="hold"/>
                                        <p:tgtEl>
                                          <p:spTgt spid="35"/>
                                        </p:tgtEl>
                                        <p:attrNameLst>
                                          <p:attrName>ppt_h</p:attrName>
                                        </p:attrNameLst>
                                      </p:cBhvr>
                                      <p:tavLst>
                                        <p:tav tm="0">
                                          <p:val>
                                            <p:fltVal val="0"/>
                                          </p:val>
                                        </p:tav>
                                        <p:tav tm="100000">
                                          <p:val>
                                            <p:strVal val="#ppt_h"/>
                                          </p:val>
                                        </p:tav>
                                      </p:tavLst>
                                    </p:anim>
                                    <p:animEffect transition="in" filter="fade">
                                      <p:cBhvr>
                                        <p:cTn id="29" dur="500"/>
                                        <p:tgtEl>
                                          <p:spTgt spid="35"/>
                                        </p:tgtEl>
                                      </p:cBhvr>
                                    </p:animEffect>
                                  </p:childTnLst>
                                </p:cTn>
                              </p:par>
                              <p:par>
                                <p:cTn id="30" presetID="53" presetClass="entr" presetSubtype="16" fill="hold" nodeType="withEffect">
                                  <p:stCondLst>
                                    <p:cond delay="0"/>
                                  </p:stCondLst>
                                  <p:childTnLst>
                                    <p:set>
                                      <p:cBhvr>
                                        <p:cTn id="31" dur="1" fill="hold">
                                          <p:stCondLst>
                                            <p:cond delay="0"/>
                                          </p:stCondLst>
                                        </p:cTn>
                                        <p:tgtEl>
                                          <p:spTgt spid="26"/>
                                        </p:tgtEl>
                                        <p:attrNameLst>
                                          <p:attrName>style.visibility</p:attrName>
                                        </p:attrNameLst>
                                      </p:cBhvr>
                                      <p:to>
                                        <p:strVal val="visible"/>
                                      </p:to>
                                    </p:set>
                                    <p:anim calcmode="lin" valueType="num">
                                      <p:cBhvr>
                                        <p:cTn id="32" dur="500" fill="hold"/>
                                        <p:tgtEl>
                                          <p:spTgt spid="26"/>
                                        </p:tgtEl>
                                        <p:attrNameLst>
                                          <p:attrName>ppt_w</p:attrName>
                                        </p:attrNameLst>
                                      </p:cBhvr>
                                      <p:tavLst>
                                        <p:tav tm="0">
                                          <p:val>
                                            <p:fltVal val="0"/>
                                          </p:val>
                                        </p:tav>
                                        <p:tav tm="100000">
                                          <p:val>
                                            <p:strVal val="#ppt_w"/>
                                          </p:val>
                                        </p:tav>
                                      </p:tavLst>
                                    </p:anim>
                                    <p:anim calcmode="lin" valueType="num">
                                      <p:cBhvr>
                                        <p:cTn id="33" dur="500" fill="hold"/>
                                        <p:tgtEl>
                                          <p:spTgt spid="26"/>
                                        </p:tgtEl>
                                        <p:attrNameLst>
                                          <p:attrName>ppt_h</p:attrName>
                                        </p:attrNameLst>
                                      </p:cBhvr>
                                      <p:tavLst>
                                        <p:tav tm="0">
                                          <p:val>
                                            <p:fltVal val="0"/>
                                          </p:val>
                                        </p:tav>
                                        <p:tav tm="100000">
                                          <p:val>
                                            <p:strVal val="#ppt_h"/>
                                          </p:val>
                                        </p:tav>
                                      </p:tavLst>
                                    </p:anim>
                                    <p:animEffect transition="in" filter="fade">
                                      <p:cBhvr>
                                        <p:cTn id="34" dur="500"/>
                                        <p:tgtEl>
                                          <p:spTgt spid="26"/>
                                        </p:tgtEl>
                                      </p:cBhvr>
                                    </p:animEffect>
                                  </p:childTnLst>
                                </p:cTn>
                              </p:par>
                            </p:childTnLst>
                          </p:cTn>
                        </p:par>
                        <p:par>
                          <p:cTn id="35" fill="hold">
                            <p:stCondLst>
                              <p:cond delay="500"/>
                            </p:stCondLst>
                            <p:childTnLst>
                              <p:par>
                                <p:cTn id="36" presetID="10" presetClass="entr" presetSubtype="0" fill="hold" grpId="0" nodeType="afterEffect">
                                  <p:stCondLst>
                                    <p:cond delay="0"/>
                                  </p:stCondLst>
                                  <p:childTnLst>
                                    <p:set>
                                      <p:cBhvr>
                                        <p:cTn id="37" dur="1" fill="hold">
                                          <p:stCondLst>
                                            <p:cond delay="0"/>
                                          </p:stCondLst>
                                        </p:cTn>
                                        <p:tgtEl>
                                          <p:spTgt spid="27"/>
                                        </p:tgtEl>
                                        <p:attrNameLst>
                                          <p:attrName>style.visibility</p:attrName>
                                        </p:attrNameLst>
                                      </p:cBhvr>
                                      <p:to>
                                        <p:strVal val="visible"/>
                                      </p:to>
                                    </p:set>
                                    <p:animEffect transition="in" filter="fade">
                                      <p:cBhvr>
                                        <p:cTn id="38" dur="500"/>
                                        <p:tgtEl>
                                          <p:spTgt spid="27"/>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8"/>
                                        </p:tgtEl>
                                        <p:attrNameLst>
                                          <p:attrName>style.visibility</p:attrName>
                                        </p:attrNameLst>
                                      </p:cBhvr>
                                      <p:to>
                                        <p:strVal val="visible"/>
                                      </p:to>
                                    </p:set>
                                    <p:animEffect transition="in" filter="fade">
                                      <p:cBhvr>
                                        <p:cTn id="41" dur="500"/>
                                        <p:tgtEl>
                                          <p:spTgt spid="28"/>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0"/>
                                        </p:tgtEl>
                                        <p:attrNameLst>
                                          <p:attrName>style.visibility</p:attrName>
                                        </p:attrNameLst>
                                      </p:cBhvr>
                                      <p:to>
                                        <p:strVal val="visible"/>
                                      </p:to>
                                    </p:set>
                                    <p:animEffect transition="in" filter="fade">
                                      <p:cBhvr>
                                        <p:cTn id="44" dur="500"/>
                                        <p:tgtEl>
                                          <p:spTgt spid="20"/>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fade">
                                      <p:cBhvr>
                                        <p:cTn id="47" dur="500"/>
                                        <p:tgtEl>
                                          <p:spTgt spid="21"/>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9"/>
                                        </p:tgtEl>
                                        <p:attrNameLst>
                                          <p:attrName>style.visibility</p:attrName>
                                        </p:attrNameLst>
                                      </p:cBhvr>
                                      <p:to>
                                        <p:strVal val="visible"/>
                                      </p:to>
                                    </p:set>
                                    <p:animEffect transition="in" filter="fade">
                                      <p:cBhvr>
                                        <p:cTn id="50" dur="500"/>
                                        <p:tgtEl>
                                          <p:spTgt spid="19"/>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8"/>
                                        </p:tgtEl>
                                        <p:attrNameLst>
                                          <p:attrName>style.visibility</p:attrName>
                                        </p:attrNameLst>
                                      </p:cBhvr>
                                      <p:to>
                                        <p:strVal val="visible"/>
                                      </p:to>
                                    </p:set>
                                    <p:animEffect transition="in" filter="fade">
                                      <p:cBhvr>
                                        <p:cTn id="53"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0" grpId="0"/>
      <p:bldP spid="21" grpId="0"/>
      <p:bldP spid="27" grpId="0"/>
      <p:bldP spid="28"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68DEFE3-DF89-41DD-B27D-566BB0E28E8B}"/>
              </a:ext>
            </a:extLst>
          </p:cNvPr>
          <p:cNvSpPr/>
          <p:nvPr/>
        </p:nvSpPr>
        <p:spPr bwMode="auto">
          <a:xfrm>
            <a:off x="-9541" y="0"/>
            <a:ext cx="12217008" cy="3307232"/>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TextBox 18">
            <a:extLst>
              <a:ext uri="{FF2B5EF4-FFF2-40B4-BE49-F238E27FC236}">
                <a16:creationId xmlns:a16="http://schemas.microsoft.com/office/drawing/2014/main" id="{6B5CE148-D382-4CBD-8C97-2A282769FD9D}"/>
              </a:ext>
            </a:extLst>
          </p:cNvPr>
          <p:cNvSpPr txBox="1"/>
          <p:nvPr/>
        </p:nvSpPr>
        <p:spPr>
          <a:xfrm>
            <a:off x="1076639" y="3924409"/>
            <a:ext cx="1926538" cy="1668813"/>
          </a:xfrm>
          <a:prstGeom prst="rect">
            <a:avLst/>
          </a:prstGeom>
          <a:noFill/>
        </p:spPr>
        <p:txBody>
          <a:bodyPr wrap="square" lIns="179161" tIns="143331" rIns="89606"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lang="en-US" sz="1960" b="1" dirty="0">
                <a:solidFill>
                  <a:srgbClr val="1A1A1A"/>
                </a:solidFill>
                <a:latin typeface="Segoe UI" panose="020B0502040204020203" pitchFamily="34" charset="0"/>
                <a:cs typeface="Segoe UI" panose="020B0502040204020203" pitchFamily="34" charset="0"/>
              </a:rPr>
              <a:t>Build-your-own</a:t>
            </a:r>
            <a:endParaRPr kumimoji="0" lang="en-US" sz="1960" b="1"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endParaRP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371"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Build your own</a:t>
            </a:r>
            <a:r>
              <a:rPr kumimoji="0" lang="en-US" sz="1371" b="0" i="0" u="none" strike="noStrike" kern="1200" cap="none" spc="0" normalizeH="0" noProof="0" dirty="0">
                <a:ln>
                  <a:noFill/>
                </a:ln>
                <a:solidFill>
                  <a:srgbClr val="1A1A1A"/>
                </a:solidFill>
                <a:effectLst/>
                <a:uLnTx/>
                <a:uFillTx/>
                <a:latin typeface="Segoe UI" panose="020B0502040204020203" pitchFamily="34" charset="0"/>
                <a:ea typeface="+mn-ea"/>
                <a:cs typeface="Segoe UI" panose="020B0502040204020203" pitchFamily="34" charset="0"/>
              </a:rPr>
              <a:t> custom models by writing C# or F# code</a:t>
            </a:r>
            <a:endParaRPr kumimoji="0" lang="en-US" sz="1371"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endParaRPr>
          </a:p>
        </p:txBody>
      </p:sp>
      <p:sp>
        <p:nvSpPr>
          <p:cNvPr id="20" name="TextBox 19">
            <a:extLst>
              <a:ext uri="{FF2B5EF4-FFF2-40B4-BE49-F238E27FC236}">
                <a16:creationId xmlns:a16="http://schemas.microsoft.com/office/drawing/2014/main" id="{26531891-CD1C-4FB8-AC91-34670C52B4AF}"/>
              </a:ext>
            </a:extLst>
          </p:cNvPr>
          <p:cNvSpPr txBox="1"/>
          <p:nvPr/>
        </p:nvSpPr>
        <p:spPr>
          <a:xfrm>
            <a:off x="4966486" y="3924409"/>
            <a:ext cx="1926538" cy="1587189"/>
          </a:xfrm>
          <a:prstGeom prst="rect">
            <a:avLst/>
          </a:prstGeom>
          <a:noFill/>
        </p:spPr>
        <p:txBody>
          <a:bodyPr wrap="square" lIns="179161" tIns="143331" rIns="179161"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960" b="1"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Extensible</a:t>
            </a:r>
          </a:p>
          <a:p>
            <a:pPr marL="0" marR="0" lvl="0" indent="0" algn="ctr" defTabSz="913950" rtl="0" eaLnBrk="1" fontAlgn="auto" latinLnBrk="0" hangingPunct="1">
              <a:lnSpc>
                <a:spcPct val="90000"/>
              </a:lnSpc>
              <a:spcBef>
                <a:spcPts val="0"/>
              </a:spcBef>
              <a:spcAft>
                <a:spcPts val="575"/>
              </a:spcAft>
              <a:buClrTx/>
              <a:buSzTx/>
              <a:buFontTx/>
              <a:buNone/>
              <a:tabLst/>
              <a:defRPr/>
            </a:pPr>
            <a:r>
              <a:rPr lang="en-US" sz="1371" dirty="0">
                <a:solidFill>
                  <a:srgbClr val="1A1A1A"/>
                </a:solidFill>
                <a:latin typeface="Segoe UI" panose="020B0502040204020203" pitchFamily="34" charset="0"/>
                <a:cs typeface="Segoe UI" panose="020B0502040204020203" pitchFamily="34" charset="0"/>
              </a:rPr>
              <a:t>Tap into other machine learning toolkits with the rich extensibility model like TensorFlow</a:t>
            </a:r>
            <a:endParaRPr kumimoji="0" lang="en-US" sz="1371"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endParaRPr>
          </a:p>
        </p:txBody>
      </p:sp>
      <p:sp>
        <p:nvSpPr>
          <p:cNvPr id="21" name="TextBox 20">
            <a:extLst>
              <a:ext uri="{FF2B5EF4-FFF2-40B4-BE49-F238E27FC236}">
                <a16:creationId xmlns:a16="http://schemas.microsoft.com/office/drawing/2014/main" id="{D774DB6C-D485-4533-A9F9-B16C2241F6EF}"/>
              </a:ext>
            </a:extLst>
          </p:cNvPr>
          <p:cNvSpPr txBox="1"/>
          <p:nvPr/>
        </p:nvSpPr>
        <p:spPr>
          <a:xfrm>
            <a:off x="3021564" y="3924408"/>
            <a:ext cx="1926538" cy="1858032"/>
          </a:xfrm>
          <a:prstGeom prst="rect">
            <a:avLst/>
          </a:prstGeom>
          <a:noFill/>
        </p:spPr>
        <p:txBody>
          <a:bodyPr wrap="square" lIns="179161" tIns="143331" rIns="179161"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96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Developer focused</a:t>
            </a:r>
          </a:p>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370" b="0" i="0" u="none" strike="noStrike" kern="1200" cap="none" spc="0" normalizeH="0" baseline="0" noProof="0">
                <a:ln>
                  <a:noFill/>
                </a:ln>
                <a:solidFill>
                  <a:srgbClr val="1A1A1A"/>
                </a:solidFill>
                <a:effectLst/>
                <a:uLnTx/>
                <a:uFillTx/>
                <a:latin typeface="Segoe UI"/>
                <a:ea typeface="+mn-ea"/>
                <a:cs typeface="+mn-cs"/>
              </a:rPr>
              <a:t>ML.NET provides just the</a:t>
            </a:r>
            <a:r>
              <a:rPr kumimoji="0" lang="en-US" sz="1370" b="0" i="0" u="none" strike="noStrike" kern="1200" cap="none" spc="0" normalizeH="0" noProof="0">
                <a:ln>
                  <a:noFill/>
                </a:ln>
                <a:solidFill>
                  <a:srgbClr val="1A1A1A"/>
                </a:solidFill>
                <a:effectLst/>
                <a:uLnTx/>
                <a:uFillTx/>
                <a:latin typeface="Segoe UI"/>
                <a:ea typeface="+mn-ea"/>
                <a:cs typeface="+mn-cs"/>
              </a:rPr>
              <a:t> right amount of productivity and control</a:t>
            </a:r>
            <a:endParaRPr kumimoji="0" lang="en-US" sz="1370" b="0" i="0" u="none" strike="noStrike" kern="1200" cap="none" spc="0" normalizeH="0" baseline="0" noProof="0">
              <a:ln>
                <a:noFill/>
              </a:ln>
              <a:solidFill>
                <a:srgbClr val="1A1A1A"/>
              </a:solidFill>
              <a:effectLst/>
              <a:uLnTx/>
              <a:uFillTx/>
              <a:latin typeface="Segoe UI"/>
              <a:ea typeface="+mn-ea"/>
              <a:cs typeface="+mn-cs"/>
            </a:endParaRPr>
          </a:p>
        </p:txBody>
      </p:sp>
      <p:sp>
        <p:nvSpPr>
          <p:cNvPr id="28" name="TextBox 27">
            <a:extLst>
              <a:ext uri="{FF2B5EF4-FFF2-40B4-BE49-F238E27FC236}">
                <a16:creationId xmlns:a16="http://schemas.microsoft.com/office/drawing/2014/main" id="{69BFCF29-AE15-44DB-8239-E086782C646E}"/>
              </a:ext>
            </a:extLst>
          </p:cNvPr>
          <p:cNvSpPr txBox="1"/>
          <p:nvPr/>
        </p:nvSpPr>
        <p:spPr>
          <a:xfrm>
            <a:off x="6911408" y="3924409"/>
            <a:ext cx="1926538" cy="1397329"/>
          </a:xfrm>
          <a:prstGeom prst="rect">
            <a:avLst/>
          </a:prstGeom>
          <a:noFill/>
        </p:spPr>
        <p:txBody>
          <a:bodyPr wrap="square" lIns="179161" tIns="143331" rIns="179161"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96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Proven</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371"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ML.NET has been used internally </a:t>
            </a:r>
            <a:r>
              <a:rPr lang="en-US" sz="1371" noProof="0">
                <a:solidFill>
                  <a:srgbClr val="1A1A1A"/>
                </a:solidFill>
                <a:latin typeface="Segoe UI" panose="020B0502040204020203" pitchFamily="34" charset="0"/>
                <a:cs typeface="Segoe UI" panose="020B0502040204020203" pitchFamily="34" charset="0"/>
              </a:rPr>
              <a:t>in products like Office and Bing for years</a:t>
            </a:r>
            <a:endParaRPr kumimoji="0" lang="en-US" sz="1371"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p:txBody>
      </p:sp>
      <p:sp>
        <p:nvSpPr>
          <p:cNvPr id="5" name="Rectangle 4"/>
          <p:cNvSpPr/>
          <p:nvPr/>
        </p:nvSpPr>
        <p:spPr>
          <a:xfrm>
            <a:off x="321754" y="1106138"/>
            <a:ext cx="8659408" cy="1069395"/>
          </a:xfrm>
          <a:prstGeom prst="rect">
            <a:avLst/>
          </a:prstGeom>
        </p:spPr>
        <p:txBody>
          <a:bodyPr wrap="square" anchor="ctr">
            <a:spAutoFit/>
          </a:bodyPr>
          <a:lstStyle/>
          <a:p>
            <a:pPr marL="0" marR="0" lvl="0" indent="0" algn="l" defTabSz="895601" rtl="0" eaLnBrk="1" fontAlgn="auto" latinLnBrk="0" hangingPunct="1">
              <a:lnSpc>
                <a:spcPct val="90000"/>
              </a:lnSpc>
              <a:spcBef>
                <a:spcPts val="0"/>
              </a:spcBef>
              <a:spcAft>
                <a:spcPts val="0"/>
              </a:spcAft>
              <a:buClrTx/>
              <a:buSzTx/>
              <a:buFontTx/>
              <a:buNone/>
              <a:tabLst/>
              <a:defRPr/>
            </a:pPr>
            <a:r>
              <a:rPr kumimoji="0" lang="en-US" altLang="en-US" sz="4311" b="0" i="0" u="none" strike="noStrike" kern="1200" cap="none" spc="0" normalizeH="0" baseline="0" noProof="0" dirty="0">
                <a:ln>
                  <a:noFill/>
                </a:ln>
                <a:solidFill>
                  <a:schemeClr val="bg1"/>
                </a:solidFill>
                <a:effectLst/>
                <a:uLnTx/>
                <a:uFillTx/>
                <a:latin typeface="Segoe UI Light"/>
                <a:ea typeface="+mn-ea"/>
                <a:cs typeface="+mn-cs"/>
              </a:rPr>
              <a:t>ML.NET</a:t>
            </a:r>
          </a:p>
          <a:p>
            <a:pPr lvl="0" defTabSz="895601">
              <a:lnSpc>
                <a:spcPct val="90000"/>
              </a:lnSpc>
              <a:spcAft>
                <a:spcPts val="1440"/>
              </a:spcAft>
              <a:defRPr/>
            </a:pPr>
            <a:r>
              <a:rPr lang="en-US" sz="2744" dirty="0">
                <a:solidFill>
                  <a:schemeClr val="bg1"/>
                </a:solidFill>
                <a:latin typeface="Segoe UI Semilight"/>
              </a:rPr>
              <a:t>Machine Learning framework made for .NET developers</a:t>
            </a:r>
          </a:p>
        </p:txBody>
      </p:sp>
      <p:cxnSp>
        <p:nvCxnSpPr>
          <p:cNvPr id="13" name="Straight Connector 12"/>
          <p:cNvCxnSpPr/>
          <p:nvPr/>
        </p:nvCxnSpPr>
        <p:spPr>
          <a:xfrm>
            <a:off x="2453" y="3313088"/>
            <a:ext cx="12205014" cy="0"/>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998CF6-991B-4FC6-8479-589335DE6136}"/>
              </a:ext>
            </a:extLst>
          </p:cNvPr>
          <p:cNvGrpSpPr/>
          <p:nvPr/>
        </p:nvGrpSpPr>
        <p:grpSpPr>
          <a:xfrm>
            <a:off x="1502270" y="2775449"/>
            <a:ext cx="1075277" cy="1075277"/>
            <a:chOff x="1502270" y="2775449"/>
            <a:chExt cx="1075277" cy="1075277"/>
          </a:xfrm>
        </p:grpSpPr>
        <p:sp>
          <p:nvSpPr>
            <p:cNvPr id="86" name="Oval 85"/>
            <p:cNvSpPr/>
            <p:nvPr/>
          </p:nvSpPr>
          <p:spPr bwMode="auto">
            <a:xfrm>
              <a:off x="1502270" y="2775449"/>
              <a:ext cx="1075277" cy="1075277"/>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29" name="tool" title="Icon of a skrewdriver and wrench">
              <a:extLst>
                <a:ext uri="{FF2B5EF4-FFF2-40B4-BE49-F238E27FC236}">
                  <a16:creationId xmlns:a16="http://schemas.microsoft.com/office/drawing/2014/main" id="{9AE2F17D-D6CE-4C11-9A55-EAC8CE960954}"/>
                </a:ext>
              </a:extLst>
            </p:cNvPr>
            <p:cNvSpPr>
              <a:spLocks noChangeAspect="1" noEditPoints="1"/>
            </p:cNvSpPr>
            <p:nvPr/>
          </p:nvSpPr>
          <p:spPr bwMode="auto">
            <a:xfrm>
              <a:off x="1794130" y="2980649"/>
              <a:ext cx="491555" cy="692405"/>
            </a:xfrm>
            <a:custGeom>
              <a:avLst/>
              <a:gdLst>
                <a:gd name="T0" fmla="*/ 196 w 256"/>
                <a:gd name="T1" fmla="*/ 0 h 360"/>
                <a:gd name="T2" fmla="*/ 256 w 256"/>
                <a:gd name="T3" fmla="*/ 60 h 360"/>
                <a:gd name="T4" fmla="*/ 230 w 256"/>
                <a:gd name="T5" fmla="*/ 110 h 360"/>
                <a:gd name="T6" fmla="*/ 222 w 256"/>
                <a:gd name="T7" fmla="*/ 114 h 360"/>
                <a:gd name="T8" fmla="*/ 222 w 256"/>
                <a:gd name="T9" fmla="*/ 334 h 360"/>
                <a:gd name="T10" fmla="*/ 196 w 256"/>
                <a:gd name="T11" fmla="*/ 360 h 360"/>
                <a:gd name="T12" fmla="*/ 170 w 256"/>
                <a:gd name="T13" fmla="*/ 334 h 360"/>
                <a:gd name="T14" fmla="*/ 170 w 256"/>
                <a:gd name="T15" fmla="*/ 114 h 360"/>
                <a:gd name="T16" fmla="*/ 162 w 256"/>
                <a:gd name="T17" fmla="*/ 110 h 360"/>
                <a:gd name="T18" fmla="*/ 136 w 256"/>
                <a:gd name="T19" fmla="*/ 60 h 360"/>
                <a:gd name="T20" fmla="*/ 196 w 256"/>
                <a:gd name="T21" fmla="*/ 0 h 360"/>
                <a:gd name="T22" fmla="*/ 0 w 256"/>
                <a:gd name="T23" fmla="*/ 193 h 360"/>
                <a:gd name="T24" fmla="*/ 0 w 256"/>
                <a:gd name="T25" fmla="*/ 219 h 360"/>
                <a:gd name="T26" fmla="*/ 0 w 256"/>
                <a:gd name="T27" fmla="*/ 287 h 360"/>
                <a:gd name="T28" fmla="*/ 0 w 256"/>
                <a:gd name="T29" fmla="*/ 334 h 360"/>
                <a:gd name="T30" fmla="*/ 26 w 256"/>
                <a:gd name="T31" fmla="*/ 360 h 360"/>
                <a:gd name="T32" fmla="*/ 53 w 256"/>
                <a:gd name="T33" fmla="*/ 334 h 360"/>
                <a:gd name="T34" fmla="*/ 53 w 256"/>
                <a:gd name="T35" fmla="*/ 287 h 360"/>
                <a:gd name="T36" fmla="*/ 53 w 256"/>
                <a:gd name="T37" fmla="*/ 219 h 360"/>
                <a:gd name="T38" fmla="*/ 53 w 256"/>
                <a:gd name="T39" fmla="*/ 193 h 360"/>
                <a:gd name="T40" fmla="*/ 26 w 256"/>
                <a:gd name="T41" fmla="*/ 193 h 360"/>
                <a:gd name="T42" fmla="*/ 0 w 256"/>
                <a:gd name="T43" fmla="*/ 193 h 360"/>
                <a:gd name="T44" fmla="*/ 53 w 256"/>
                <a:gd name="T45" fmla="*/ 0 h 360"/>
                <a:gd name="T46" fmla="*/ 0 w 256"/>
                <a:gd name="T47" fmla="*/ 0 h 360"/>
                <a:gd name="T48" fmla="*/ 0 w 256"/>
                <a:gd name="T49" fmla="*/ 42 h 360"/>
                <a:gd name="T50" fmla="*/ 26 w 256"/>
                <a:gd name="T51" fmla="*/ 68 h 360"/>
                <a:gd name="T52" fmla="*/ 53 w 256"/>
                <a:gd name="T53" fmla="*/ 42 h 360"/>
                <a:gd name="T54" fmla="*/ 53 w 256"/>
                <a:gd name="T55" fmla="*/ 0 h 360"/>
                <a:gd name="T56" fmla="*/ 26 w 256"/>
                <a:gd name="T57" fmla="*/ 68 h 360"/>
                <a:gd name="T58" fmla="*/ 26 w 256"/>
                <a:gd name="T59" fmla="*/ 193 h 360"/>
                <a:gd name="T60" fmla="*/ 193 w 256"/>
                <a:gd name="T61" fmla="*/ 0 h 360"/>
                <a:gd name="T62" fmla="*/ 193 w 256"/>
                <a:gd name="T63" fmla="*/ 57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56" h="360">
                  <a:moveTo>
                    <a:pt x="196" y="0"/>
                  </a:moveTo>
                  <a:cubicBezTo>
                    <a:pt x="229" y="0"/>
                    <a:pt x="256" y="27"/>
                    <a:pt x="256" y="60"/>
                  </a:cubicBezTo>
                  <a:cubicBezTo>
                    <a:pt x="256" y="81"/>
                    <a:pt x="246" y="99"/>
                    <a:pt x="230" y="110"/>
                  </a:cubicBezTo>
                  <a:cubicBezTo>
                    <a:pt x="222" y="114"/>
                    <a:pt x="222" y="114"/>
                    <a:pt x="222" y="114"/>
                  </a:cubicBezTo>
                  <a:cubicBezTo>
                    <a:pt x="222" y="334"/>
                    <a:pt x="222" y="334"/>
                    <a:pt x="222" y="334"/>
                  </a:cubicBezTo>
                  <a:cubicBezTo>
                    <a:pt x="222" y="348"/>
                    <a:pt x="210" y="360"/>
                    <a:pt x="196" y="360"/>
                  </a:cubicBezTo>
                  <a:cubicBezTo>
                    <a:pt x="182" y="360"/>
                    <a:pt x="170" y="348"/>
                    <a:pt x="170" y="334"/>
                  </a:cubicBezTo>
                  <a:cubicBezTo>
                    <a:pt x="170" y="114"/>
                    <a:pt x="170" y="114"/>
                    <a:pt x="170" y="114"/>
                  </a:cubicBezTo>
                  <a:cubicBezTo>
                    <a:pt x="162" y="110"/>
                    <a:pt x="162" y="110"/>
                    <a:pt x="162" y="110"/>
                  </a:cubicBezTo>
                  <a:cubicBezTo>
                    <a:pt x="147" y="99"/>
                    <a:pt x="136" y="81"/>
                    <a:pt x="136" y="60"/>
                  </a:cubicBezTo>
                  <a:cubicBezTo>
                    <a:pt x="136" y="27"/>
                    <a:pt x="163" y="0"/>
                    <a:pt x="196" y="0"/>
                  </a:cubicBezTo>
                  <a:close/>
                  <a:moveTo>
                    <a:pt x="0" y="193"/>
                  </a:moveTo>
                  <a:cubicBezTo>
                    <a:pt x="0" y="219"/>
                    <a:pt x="0" y="219"/>
                    <a:pt x="0" y="219"/>
                  </a:cubicBezTo>
                  <a:cubicBezTo>
                    <a:pt x="0" y="287"/>
                    <a:pt x="0" y="287"/>
                    <a:pt x="0" y="287"/>
                  </a:cubicBezTo>
                  <a:cubicBezTo>
                    <a:pt x="0" y="334"/>
                    <a:pt x="0" y="334"/>
                    <a:pt x="0" y="334"/>
                  </a:cubicBezTo>
                  <a:cubicBezTo>
                    <a:pt x="0" y="348"/>
                    <a:pt x="12" y="360"/>
                    <a:pt x="26" y="360"/>
                  </a:cubicBezTo>
                  <a:cubicBezTo>
                    <a:pt x="41" y="360"/>
                    <a:pt x="53" y="348"/>
                    <a:pt x="53" y="334"/>
                  </a:cubicBezTo>
                  <a:cubicBezTo>
                    <a:pt x="53" y="287"/>
                    <a:pt x="53" y="287"/>
                    <a:pt x="53" y="287"/>
                  </a:cubicBezTo>
                  <a:cubicBezTo>
                    <a:pt x="53" y="219"/>
                    <a:pt x="53" y="219"/>
                    <a:pt x="53" y="219"/>
                  </a:cubicBezTo>
                  <a:cubicBezTo>
                    <a:pt x="53" y="193"/>
                    <a:pt x="53" y="193"/>
                    <a:pt x="53" y="193"/>
                  </a:cubicBezTo>
                  <a:cubicBezTo>
                    <a:pt x="26" y="193"/>
                    <a:pt x="26" y="193"/>
                    <a:pt x="26" y="193"/>
                  </a:cubicBezTo>
                  <a:cubicBezTo>
                    <a:pt x="0" y="193"/>
                    <a:pt x="0" y="193"/>
                    <a:pt x="0" y="193"/>
                  </a:cubicBezTo>
                  <a:close/>
                  <a:moveTo>
                    <a:pt x="53" y="0"/>
                  </a:moveTo>
                  <a:cubicBezTo>
                    <a:pt x="0" y="0"/>
                    <a:pt x="0" y="0"/>
                    <a:pt x="0" y="0"/>
                  </a:cubicBezTo>
                  <a:cubicBezTo>
                    <a:pt x="0" y="42"/>
                    <a:pt x="0" y="42"/>
                    <a:pt x="0" y="42"/>
                  </a:cubicBezTo>
                  <a:cubicBezTo>
                    <a:pt x="26" y="68"/>
                    <a:pt x="26" y="68"/>
                    <a:pt x="26" y="68"/>
                  </a:cubicBezTo>
                  <a:cubicBezTo>
                    <a:pt x="53" y="42"/>
                    <a:pt x="53" y="42"/>
                    <a:pt x="53" y="42"/>
                  </a:cubicBezTo>
                  <a:cubicBezTo>
                    <a:pt x="53" y="0"/>
                    <a:pt x="53" y="0"/>
                    <a:pt x="53" y="0"/>
                  </a:cubicBezTo>
                  <a:close/>
                  <a:moveTo>
                    <a:pt x="26" y="68"/>
                  </a:moveTo>
                  <a:cubicBezTo>
                    <a:pt x="26" y="193"/>
                    <a:pt x="26" y="193"/>
                    <a:pt x="26" y="193"/>
                  </a:cubicBezTo>
                  <a:moveTo>
                    <a:pt x="193" y="0"/>
                  </a:moveTo>
                  <a:cubicBezTo>
                    <a:pt x="193" y="57"/>
                    <a:pt x="193" y="57"/>
                    <a:pt x="193" y="57"/>
                  </a:cubicBezTo>
                </a:path>
              </a:pathLst>
            </a:custGeom>
            <a:noFill/>
            <a:ln w="31750" cap="sq">
              <a:solidFill>
                <a:schemeClr val="tx2"/>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grpSp>
        <p:nvGrpSpPr>
          <p:cNvPr id="4" name="Group 3">
            <a:extLst>
              <a:ext uri="{FF2B5EF4-FFF2-40B4-BE49-F238E27FC236}">
                <a16:creationId xmlns:a16="http://schemas.microsoft.com/office/drawing/2014/main" id="{564A4FAA-33D4-49D2-8166-8D2395FE2314}"/>
              </a:ext>
            </a:extLst>
          </p:cNvPr>
          <p:cNvGrpSpPr/>
          <p:nvPr/>
        </p:nvGrpSpPr>
        <p:grpSpPr>
          <a:xfrm>
            <a:off x="3447192" y="2775449"/>
            <a:ext cx="1075277" cy="1075277"/>
            <a:chOff x="3447192" y="2775449"/>
            <a:chExt cx="1075277" cy="1075277"/>
          </a:xfrm>
        </p:grpSpPr>
        <p:sp>
          <p:nvSpPr>
            <p:cNvPr id="88" name="Oval 87"/>
            <p:cNvSpPr/>
            <p:nvPr/>
          </p:nvSpPr>
          <p:spPr bwMode="auto">
            <a:xfrm>
              <a:off x="3447192" y="2775449"/>
              <a:ext cx="1075277" cy="1075277"/>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30" name="people_3" title="Icon of a person surrounded by brackets">
              <a:extLst>
                <a:ext uri="{FF2B5EF4-FFF2-40B4-BE49-F238E27FC236}">
                  <a16:creationId xmlns:a16="http://schemas.microsoft.com/office/drawing/2014/main" id="{DAFE09C1-73A5-4F29-BACF-324D5D3F4EA1}"/>
                </a:ext>
              </a:extLst>
            </p:cNvPr>
            <p:cNvSpPr>
              <a:spLocks noChangeAspect="1" noEditPoints="1"/>
            </p:cNvSpPr>
            <p:nvPr/>
          </p:nvSpPr>
          <p:spPr bwMode="auto">
            <a:xfrm>
              <a:off x="3659435" y="2980402"/>
              <a:ext cx="635677" cy="640759"/>
            </a:xfrm>
            <a:custGeom>
              <a:avLst/>
              <a:gdLst>
                <a:gd name="T0" fmla="*/ 346 w 346"/>
                <a:gd name="T1" fmla="*/ 265 h 348"/>
                <a:gd name="T2" fmla="*/ 346 w 346"/>
                <a:gd name="T3" fmla="*/ 348 h 348"/>
                <a:gd name="T4" fmla="*/ 263 w 346"/>
                <a:gd name="T5" fmla="*/ 348 h 348"/>
                <a:gd name="T6" fmla="*/ 346 w 346"/>
                <a:gd name="T7" fmla="*/ 83 h 348"/>
                <a:gd name="T8" fmla="*/ 346 w 346"/>
                <a:gd name="T9" fmla="*/ 0 h 348"/>
                <a:gd name="T10" fmla="*/ 263 w 346"/>
                <a:gd name="T11" fmla="*/ 0 h 348"/>
                <a:gd name="T12" fmla="*/ 83 w 346"/>
                <a:gd name="T13" fmla="*/ 0 h 348"/>
                <a:gd name="T14" fmla="*/ 0 w 346"/>
                <a:gd name="T15" fmla="*/ 0 h 348"/>
                <a:gd name="T16" fmla="*/ 0 w 346"/>
                <a:gd name="T17" fmla="*/ 83 h 348"/>
                <a:gd name="T18" fmla="*/ 0 w 346"/>
                <a:gd name="T19" fmla="*/ 265 h 348"/>
                <a:gd name="T20" fmla="*/ 0 w 346"/>
                <a:gd name="T21" fmla="*/ 348 h 348"/>
                <a:gd name="T22" fmla="*/ 83 w 346"/>
                <a:gd name="T23" fmla="*/ 348 h 348"/>
                <a:gd name="T24" fmla="*/ 173 w 346"/>
                <a:gd name="T25" fmla="*/ 184 h 348"/>
                <a:gd name="T26" fmla="*/ 229 w 346"/>
                <a:gd name="T27" fmla="*/ 129 h 348"/>
                <a:gd name="T28" fmla="*/ 173 w 346"/>
                <a:gd name="T29" fmla="*/ 73 h 348"/>
                <a:gd name="T30" fmla="*/ 117 w 346"/>
                <a:gd name="T31" fmla="*/ 129 h 348"/>
                <a:gd name="T32" fmla="*/ 173 w 346"/>
                <a:gd name="T33" fmla="*/ 184 h 348"/>
                <a:gd name="T34" fmla="*/ 262 w 346"/>
                <a:gd name="T35" fmla="*/ 275 h 348"/>
                <a:gd name="T36" fmla="*/ 172 w 346"/>
                <a:gd name="T37" fmla="*/ 184 h 348"/>
                <a:gd name="T38" fmla="*/ 82 w 346"/>
                <a:gd name="T39" fmla="*/ 275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46" h="348">
                  <a:moveTo>
                    <a:pt x="346" y="265"/>
                  </a:moveTo>
                  <a:cubicBezTo>
                    <a:pt x="346" y="348"/>
                    <a:pt x="346" y="348"/>
                    <a:pt x="346" y="348"/>
                  </a:cubicBezTo>
                  <a:cubicBezTo>
                    <a:pt x="263" y="348"/>
                    <a:pt x="263" y="348"/>
                    <a:pt x="263" y="348"/>
                  </a:cubicBezTo>
                  <a:moveTo>
                    <a:pt x="346" y="83"/>
                  </a:moveTo>
                  <a:cubicBezTo>
                    <a:pt x="346" y="0"/>
                    <a:pt x="346" y="0"/>
                    <a:pt x="346" y="0"/>
                  </a:cubicBezTo>
                  <a:cubicBezTo>
                    <a:pt x="263" y="0"/>
                    <a:pt x="263" y="0"/>
                    <a:pt x="263" y="0"/>
                  </a:cubicBezTo>
                  <a:moveTo>
                    <a:pt x="83" y="0"/>
                  </a:moveTo>
                  <a:cubicBezTo>
                    <a:pt x="0" y="0"/>
                    <a:pt x="0" y="0"/>
                    <a:pt x="0" y="0"/>
                  </a:cubicBezTo>
                  <a:cubicBezTo>
                    <a:pt x="0" y="83"/>
                    <a:pt x="0" y="83"/>
                    <a:pt x="0" y="83"/>
                  </a:cubicBezTo>
                  <a:moveTo>
                    <a:pt x="0" y="265"/>
                  </a:moveTo>
                  <a:cubicBezTo>
                    <a:pt x="0" y="348"/>
                    <a:pt x="0" y="348"/>
                    <a:pt x="0" y="348"/>
                  </a:cubicBezTo>
                  <a:cubicBezTo>
                    <a:pt x="83" y="348"/>
                    <a:pt x="83" y="348"/>
                    <a:pt x="83" y="348"/>
                  </a:cubicBezTo>
                  <a:moveTo>
                    <a:pt x="173" y="184"/>
                  </a:moveTo>
                  <a:cubicBezTo>
                    <a:pt x="204" y="184"/>
                    <a:pt x="229" y="159"/>
                    <a:pt x="229" y="129"/>
                  </a:cubicBezTo>
                  <a:cubicBezTo>
                    <a:pt x="229" y="98"/>
                    <a:pt x="204" y="73"/>
                    <a:pt x="173" y="73"/>
                  </a:cubicBezTo>
                  <a:cubicBezTo>
                    <a:pt x="142" y="73"/>
                    <a:pt x="117" y="98"/>
                    <a:pt x="117" y="129"/>
                  </a:cubicBezTo>
                  <a:cubicBezTo>
                    <a:pt x="117" y="159"/>
                    <a:pt x="142" y="184"/>
                    <a:pt x="173" y="184"/>
                  </a:cubicBezTo>
                  <a:close/>
                  <a:moveTo>
                    <a:pt x="262" y="275"/>
                  </a:moveTo>
                  <a:cubicBezTo>
                    <a:pt x="262" y="225"/>
                    <a:pt x="222" y="184"/>
                    <a:pt x="172" y="184"/>
                  </a:cubicBezTo>
                  <a:cubicBezTo>
                    <a:pt x="122" y="184"/>
                    <a:pt x="82" y="225"/>
                    <a:pt x="82" y="275"/>
                  </a:cubicBezTo>
                </a:path>
              </a:pathLst>
            </a:custGeom>
            <a:noFill/>
            <a:ln w="31750" cap="sq">
              <a:solidFill>
                <a:schemeClr val="tx2"/>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grpSp>
        <p:nvGrpSpPr>
          <p:cNvPr id="6" name="Group 5">
            <a:extLst>
              <a:ext uri="{FF2B5EF4-FFF2-40B4-BE49-F238E27FC236}">
                <a16:creationId xmlns:a16="http://schemas.microsoft.com/office/drawing/2014/main" id="{B6AE98BD-9E41-4FF4-B7F4-3E3BCE9A19E3}"/>
              </a:ext>
            </a:extLst>
          </p:cNvPr>
          <p:cNvGrpSpPr/>
          <p:nvPr/>
        </p:nvGrpSpPr>
        <p:grpSpPr>
          <a:xfrm>
            <a:off x="5392115" y="2775449"/>
            <a:ext cx="1075277" cy="1075277"/>
            <a:chOff x="5392115" y="2775449"/>
            <a:chExt cx="1075277" cy="1075277"/>
          </a:xfrm>
        </p:grpSpPr>
        <p:sp>
          <p:nvSpPr>
            <p:cNvPr id="89" name="Oval 88"/>
            <p:cNvSpPr/>
            <p:nvPr/>
          </p:nvSpPr>
          <p:spPr bwMode="auto">
            <a:xfrm>
              <a:off x="5392115" y="2775449"/>
              <a:ext cx="1075277" cy="1075277"/>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nvGrpSpPr>
            <p:cNvPr id="32" name="Group 31">
              <a:extLst>
                <a:ext uri="{FF2B5EF4-FFF2-40B4-BE49-F238E27FC236}">
                  <a16:creationId xmlns:a16="http://schemas.microsoft.com/office/drawing/2014/main" id="{780564ED-221B-4F27-8650-9F8E8B8C648C}"/>
                </a:ext>
              </a:extLst>
            </p:cNvPr>
            <p:cNvGrpSpPr/>
            <p:nvPr/>
          </p:nvGrpSpPr>
          <p:grpSpPr>
            <a:xfrm>
              <a:off x="5611657" y="2993279"/>
              <a:ext cx="681168" cy="676541"/>
              <a:chOff x="6801633" y="2701234"/>
              <a:chExt cx="1309659" cy="1179767"/>
            </a:xfrm>
          </p:grpSpPr>
          <p:sp>
            <p:nvSpPr>
              <p:cNvPr id="33" name="Rectangle 32">
                <a:extLst>
                  <a:ext uri="{FF2B5EF4-FFF2-40B4-BE49-F238E27FC236}">
                    <a16:creationId xmlns:a16="http://schemas.microsoft.com/office/drawing/2014/main" id="{126D6AA2-C264-45F1-A9EF-1EDF93FF2925}"/>
                  </a:ext>
                </a:extLst>
              </p:cNvPr>
              <p:cNvSpPr/>
              <p:nvPr/>
            </p:nvSpPr>
            <p:spPr bwMode="auto">
              <a:xfrm>
                <a:off x="6801633" y="2701234"/>
                <a:ext cx="613775" cy="574322"/>
              </a:xfrm>
              <a:prstGeom prst="rect">
                <a:avLst/>
              </a:prstGeom>
              <a:noFill/>
              <a:ln w="317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a:extLst>
                  <a:ext uri="{FF2B5EF4-FFF2-40B4-BE49-F238E27FC236}">
                    <a16:creationId xmlns:a16="http://schemas.microsoft.com/office/drawing/2014/main" id="{E95D557D-4F99-4A6D-ADB1-EEB224182EEC}"/>
                  </a:ext>
                </a:extLst>
              </p:cNvPr>
              <p:cNvSpPr/>
              <p:nvPr/>
            </p:nvSpPr>
            <p:spPr bwMode="auto">
              <a:xfrm>
                <a:off x="6803721" y="3280133"/>
                <a:ext cx="611687" cy="560933"/>
              </a:xfrm>
              <a:prstGeom prst="rect">
                <a:avLst/>
              </a:prstGeom>
              <a:noFill/>
              <a:ln w="317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6" name="Rectangle 35">
                <a:extLst>
                  <a:ext uri="{FF2B5EF4-FFF2-40B4-BE49-F238E27FC236}">
                    <a16:creationId xmlns:a16="http://schemas.microsoft.com/office/drawing/2014/main" id="{8DD66384-A338-4533-8DA1-7F4CA16A2B1C}"/>
                  </a:ext>
                </a:extLst>
              </p:cNvPr>
              <p:cNvSpPr/>
              <p:nvPr/>
            </p:nvSpPr>
            <p:spPr bwMode="auto">
              <a:xfrm>
                <a:off x="7420263" y="2701234"/>
                <a:ext cx="613775" cy="574373"/>
              </a:xfrm>
              <a:prstGeom prst="rect">
                <a:avLst/>
              </a:prstGeom>
              <a:noFill/>
              <a:ln w="317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37" name="Straight Connector 36">
                <a:extLst>
                  <a:ext uri="{FF2B5EF4-FFF2-40B4-BE49-F238E27FC236}">
                    <a16:creationId xmlns:a16="http://schemas.microsoft.com/office/drawing/2014/main" id="{755C81ED-69A0-44D3-9E29-F77E435A4607}"/>
                  </a:ext>
                </a:extLst>
              </p:cNvPr>
              <p:cNvCxnSpPr/>
              <p:nvPr/>
            </p:nvCxnSpPr>
            <p:spPr>
              <a:xfrm flipH="1">
                <a:off x="7693887" y="3454286"/>
                <a:ext cx="417405" cy="426715"/>
              </a:xfrm>
              <a:prstGeom prst="line">
                <a:avLst/>
              </a:prstGeom>
              <a:ln w="317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1FDB20E-22EB-451B-ACCB-6062C33C3917}"/>
                  </a:ext>
                </a:extLst>
              </p:cNvPr>
              <p:cNvCxnSpPr>
                <a:cxnSpLocks/>
              </p:cNvCxnSpPr>
              <p:nvPr/>
            </p:nvCxnSpPr>
            <p:spPr>
              <a:xfrm flipH="1" flipV="1">
                <a:off x="7572620" y="3735118"/>
                <a:ext cx="132777" cy="120205"/>
              </a:xfrm>
              <a:prstGeom prst="line">
                <a:avLst/>
              </a:prstGeom>
              <a:ln w="317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7" name="Group 6">
            <a:extLst>
              <a:ext uri="{FF2B5EF4-FFF2-40B4-BE49-F238E27FC236}">
                <a16:creationId xmlns:a16="http://schemas.microsoft.com/office/drawing/2014/main" id="{98FC41BF-BBF1-4FC5-8B50-D53ACB787362}"/>
              </a:ext>
            </a:extLst>
          </p:cNvPr>
          <p:cNvGrpSpPr/>
          <p:nvPr/>
        </p:nvGrpSpPr>
        <p:grpSpPr>
          <a:xfrm>
            <a:off x="7341181" y="2775449"/>
            <a:ext cx="1075277" cy="1075277"/>
            <a:chOff x="7341181" y="2775449"/>
            <a:chExt cx="1075277" cy="1075277"/>
          </a:xfrm>
        </p:grpSpPr>
        <p:sp>
          <p:nvSpPr>
            <p:cNvPr id="90" name="Oval 89"/>
            <p:cNvSpPr/>
            <p:nvPr/>
          </p:nvSpPr>
          <p:spPr bwMode="auto">
            <a:xfrm>
              <a:off x="7341181" y="2775449"/>
              <a:ext cx="1075277" cy="1075277"/>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39" name="Commitments_EC4D" title="Icon of a handshake">
              <a:extLst>
                <a:ext uri="{FF2B5EF4-FFF2-40B4-BE49-F238E27FC236}">
                  <a16:creationId xmlns:a16="http://schemas.microsoft.com/office/drawing/2014/main" id="{21CB6C1D-1AA8-4B45-880C-8D16DDF4DCEB}"/>
                </a:ext>
              </a:extLst>
            </p:cNvPr>
            <p:cNvSpPr>
              <a:spLocks noChangeAspect="1" noEditPoints="1"/>
            </p:cNvSpPr>
            <p:nvPr/>
          </p:nvSpPr>
          <p:spPr bwMode="auto">
            <a:xfrm>
              <a:off x="7502464" y="2977854"/>
              <a:ext cx="744426" cy="697994"/>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317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lin ang="5400000" scaled="1"/>
                </a:gradFill>
              </a:endParaRPr>
            </a:p>
          </p:txBody>
        </p:sp>
      </p:grpSp>
      <p:grpSp>
        <p:nvGrpSpPr>
          <p:cNvPr id="8" name="Group 7">
            <a:extLst>
              <a:ext uri="{FF2B5EF4-FFF2-40B4-BE49-F238E27FC236}">
                <a16:creationId xmlns:a16="http://schemas.microsoft.com/office/drawing/2014/main" id="{A3BDAD03-94B3-448B-B893-6D98EFB05C67}"/>
              </a:ext>
            </a:extLst>
          </p:cNvPr>
          <p:cNvGrpSpPr/>
          <p:nvPr/>
        </p:nvGrpSpPr>
        <p:grpSpPr>
          <a:xfrm>
            <a:off x="9293052" y="2761853"/>
            <a:ext cx="1075277" cy="1075277"/>
            <a:chOff x="9293052" y="2761853"/>
            <a:chExt cx="1075277" cy="1075277"/>
          </a:xfrm>
        </p:grpSpPr>
        <p:sp>
          <p:nvSpPr>
            <p:cNvPr id="40" name="Oval 39">
              <a:extLst>
                <a:ext uri="{FF2B5EF4-FFF2-40B4-BE49-F238E27FC236}">
                  <a16:creationId xmlns:a16="http://schemas.microsoft.com/office/drawing/2014/main" id="{B8A01BC3-9E12-4B76-8DA8-4704BB28F53D}"/>
                </a:ext>
              </a:extLst>
            </p:cNvPr>
            <p:cNvSpPr/>
            <p:nvPr/>
          </p:nvSpPr>
          <p:spPr bwMode="auto">
            <a:xfrm>
              <a:off x="9293052" y="2761853"/>
              <a:ext cx="1075277" cy="1075277"/>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nvGrpSpPr>
            <p:cNvPr id="41" name="Group 40">
              <a:extLst>
                <a:ext uri="{FF2B5EF4-FFF2-40B4-BE49-F238E27FC236}">
                  <a16:creationId xmlns:a16="http://schemas.microsoft.com/office/drawing/2014/main" id="{3BD39F40-EC8B-43D5-92FD-DBB389B92370}"/>
                </a:ext>
              </a:extLst>
            </p:cNvPr>
            <p:cNvGrpSpPr/>
            <p:nvPr/>
          </p:nvGrpSpPr>
          <p:grpSpPr>
            <a:xfrm>
              <a:off x="9580169" y="2875613"/>
              <a:ext cx="578439" cy="803330"/>
              <a:chOff x="10058398" y="2680569"/>
              <a:chExt cx="883976" cy="1276519"/>
            </a:xfrm>
          </p:grpSpPr>
          <p:sp>
            <p:nvSpPr>
              <p:cNvPr id="42" name="Oval 41">
                <a:extLst>
                  <a:ext uri="{FF2B5EF4-FFF2-40B4-BE49-F238E27FC236}">
                    <a16:creationId xmlns:a16="http://schemas.microsoft.com/office/drawing/2014/main" id="{88671D98-F747-4238-9E76-164597725625}"/>
                  </a:ext>
                </a:extLst>
              </p:cNvPr>
              <p:cNvSpPr/>
              <p:nvPr/>
            </p:nvSpPr>
            <p:spPr bwMode="auto">
              <a:xfrm>
                <a:off x="10058398" y="2680569"/>
                <a:ext cx="325677" cy="333845"/>
              </a:xfrm>
              <a:prstGeom prst="ellipse">
                <a:avLst/>
              </a:prstGeom>
              <a:noFill/>
              <a:ln w="317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3" name="Oval 42">
                <a:extLst>
                  <a:ext uri="{FF2B5EF4-FFF2-40B4-BE49-F238E27FC236}">
                    <a16:creationId xmlns:a16="http://schemas.microsoft.com/office/drawing/2014/main" id="{16724E81-0F58-468E-8B2F-2C6208B5D780}"/>
                  </a:ext>
                </a:extLst>
              </p:cNvPr>
              <p:cNvSpPr/>
              <p:nvPr/>
            </p:nvSpPr>
            <p:spPr bwMode="auto">
              <a:xfrm>
                <a:off x="10062344" y="3623243"/>
                <a:ext cx="325677" cy="333845"/>
              </a:xfrm>
              <a:prstGeom prst="ellipse">
                <a:avLst/>
              </a:prstGeom>
              <a:noFill/>
              <a:ln w="317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4" name="Oval 43">
                <a:extLst>
                  <a:ext uri="{FF2B5EF4-FFF2-40B4-BE49-F238E27FC236}">
                    <a16:creationId xmlns:a16="http://schemas.microsoft.com/office/drawing/2014/main" id="{1BDAB5E6-39F5-42B3-B14B-A6C0C9BD24B3}"/>
                  </a:ext>
                </a:extLst>
              </p:cNvPr>
              <p:cNvSpPr/>
              <p:nvPr/>
            </p:nvSpPr>
            <p:spPr bwMode="auto">
              <a:xfrm>
                <a:off x="10616697" y="2890446"/>
                <a:ext cx="325677" cy="333845"/>
              </a:xfrm>
              <a:prstGeom prst="ellipse">
                <a:avLst/>
              </a:prstGeom>
              <a:noFill/>
              <a:ln w="317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45" name="Straight Connector 44">
                <a:extLst>
                  <a:ext uri="{FF2B5EF4-FFF2-40B4-BE49-F238E27FC236}">
                    <a16:creationId xmlns:a16="http://schemas.microsoft.com/office/drawing/2014/main" id="{6E09463E-A5BE-410E-92B1-D61FFD4CD41E}"/>
                  </a:ext>
                </a:extLst>
              </p:cNvPr>
              <p:cNvCxnSpPr>
                <a:stCxn id="42" idx="4"/>
                <a:endCxn id="43" idx="0"/>
              </p:cNvCxnSpPr>
              <p:nvPr/>
            </p:nvCxnSpPr>
            <p:spPr>
              <a:xfrm>
                <a:off x="10221237" y="3014414"/>
                <a:ext cx="3946" cy="608829"/>
              </a:xfrm>
              <a:prstGeom prst="line">
                <a:avLst/>
              </a:prstGeom>
              <a:ln w="317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6" name="Freeform: Shape 45">
                <a:extLst>
                  <a:ext uri="{FF2B5EF4-FFF2-40B4-BE49-F238E27FC236}">
                    <a16:creationId xmlns:a16="http://schemas.microsoft.com/office/drawing/2014/main" id="{69E36918-3C7D-4BC9-B3DA-7471C394AC69}"/>
                  </a:ext>
                </a:extLst>
              </p:cNvPr>
              <p:cNvSpPr/>
              <p:nvPr/>
            </p:nvSpPr>
            <p:spPr bwMode="auto">
              <a:xfrm>
                <a:off x="10221238" y="3244241"/>
                <a:ext cx="538620" cy="388307"/>
              </a:xfrm>
              <a:custGeom>
                <a:avLst/>
                <a:gdLst>
                  <a:gd name="connsiteX0" fmla="*/ 0 w 538620"/>
                  <a:gd name="connsiteY0" fmla="*/ 388307 h 388307"/>
                  <a:gd name="connsiteX1" fmla="*/ 538620 w 538620"/>
                  <a:gd name="connsiteY1" fmla="*/ 0 h 388307"/>
                </a:gdLst>
                <a:ahLst/>
                <a:cxnLst>
                  <a:cxn ang="0">
                    <a:pos x="connsiteX0" y="connsiteY0"/>
                  </a:cxn>
                  <a:cxn ang="0">
                    <a:pos x="connsiteX1" y="connsiteY1"/>
                  </a:cxn>
                </a:cxnLst>
                <a:rect l="l" t="t" r="r" b="b"/>
                <a:pathLst>
                  <a:path w="538620" h="388307">
                    <a:moveTo>
                      <a:pt x="0" y="388307"/>
                    </a:moveTo>
                    <a:cubicBezTo>
                      <a:pt x="197285" y="205635"/>
                      <a:pt x="394571" y="22964"/>
                      <a:pt x="538620" y="0"/>
                    </a:cubicBezTo>
                  </a:path>
                </a:pathLst>
              </a:cu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48" name="Freeform: Shape 47">
                <a:extLst>
                  <a:ext uri="{FF2B5EF4-FFF2-40B4-BE49-F238E27FC236}">
                    <a16:creationId xmlns:a16="http://schemas.microsoft.com/office/drawing/2014/main" id="{3CFBDCC1-4868-469F-BCB5-1AD09D27F596}"/>
                  </a:ext>
                </a:extLst>
              </p:cNvPr>
              <p:cNvSpPr/>
              <p:nvPr/>
            </p:nvSpPr>
            <p:spPr bwMode="auto">
              <a:xfrm>
                <a:off x="10196186" y="3227452"/>
                <a:ext cx="590477" cy="405096"/>
              </a:xfrm>
              <a:custGeom>
                <a:avLst/>
                <a:gdLst>
                  <a:gd name="connsiteX0" fmla="*/ 0 w 590477"/>
                  <a:gd name="connsiteY0" fmla="*/ 405096 h 405096"/>
                  <a:gd name="connsiteX1" fmla="*/ 137787 w 590477"/>
                  <a:gd name="connsiteY1" fmla="*/ 254784 h 405096"/>
                  <a:gd name="connsiteX2" fmla="*/ 501041 w 590477"/>
                  <a:gd name="connsiteY2" fmla="*/ 229732 h 405096"/>
                  <a:gd name="connsiteX3" fmla="*/ 588724 w 590477"/>
                  <a:gd name="connsiteY3" fmla="*/ 16789 h 405096"/>
                  <a:gd name="connsiteX4" fmla="*/ 551146 w 590477"/>
                  <a:gd name="connsiteY4" fmla="*/ 29315 h 405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477" h="405096">
                    <a:moveTo>
                      <a:pt x="0" y="405096"/>
                    </a:moveTo>
                    <a:cubicBezTo>
                      <a:pt x="27140" y="344553"/>
                      <a:pt x="54280" y="284011"/>
                      <a:pt x="137787" y="254784"/>
                    </a:cubicBezTo>
                    <a:cubicBezTo>
                      <a:pt x="221294" y="225557"/>
                      <a:pt x="425885" y="269398"/>
                      <a:pt x="501041" y="229732"/>
                    </a:cubicBezTo>
                    <a:cubicBezTo>
                      <a:pt x="576197" y="190066"/>
                      <a:pt x="580373" y="50192"/>
                      <a:pt x="588724" y="16789"/>
                    </a:cubicBezTo>
                    <a:cubicBezTo>
                      <a:pt x="597075" y="-16614"/>
                      <a:pt x="574110" y="6350"/>
                      <a:pt x="551146" y="29315"/>
                    </a:cubicBezTo>
                  </a:path>
                </a:pathLst>
              </a:custGeom>
              <a:noFill/>
              <a:ln w="317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grpSp>
      </p:grpSp>
      <p:sp>
        <p:nvSpPr>
          <p:cNvPr id="49" name="TextBox 48">
            <a:extLst>
              <a:ext uri="{FF2B5EF4-FFF2-40B4-BE49-F238E27FC236}">
                <a16:creationId xmlns:a16="http://schemas.microsoft.com/office/drawing/2014/main" id="{44ECECDD-5992-4075-B328-0457F02D5892}"/>
              </a:ext>
            </a:extLst>
          </p:cNvPr>
          <p:cNvSpPr txBox="1"/>
          <p:nvPr/>
        </p:nvSpPr>
        <p:spPr>
          <a:xfrm>
            <a:off x="8899682" y="3919879"/>
            <a:ext cx="1926538" cy="1940298"/>
          </a:xfrm>
          <a:prstGeom prst="rect">
            <a:avLst/>
          </a:prstGeom>
          <a:noFill/>
        </p:spPr>
        <p:txBody>
          <a:bodyPr wrap="square" lIns="179161" tIns="143331" rIns="179161"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96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Open source and Cross-platform</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371"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Runs on Windows,</a:t>
            </a:r>
            <a:r>
              <a:rPr kumimoji="0" lang="en-US" sz="1371" b="0" i="0" u="none" strike="noStrike" kern="1200" cap="none" spc="0" normalizeH="0" noProof="0">
                <a:ln>
                  <a:noFill/>
                </a:ln>
                <a:solidFill>
                  <a:srgbClr val="1A1A1A"/>
                </a:solidFill>
                <a:effectLst/>
                <a:uLnTx/>
                <a:uFillTx/>
                <a:latin typeface="Segoe UI" panose="020B0502040204020203" pitchFamily="34" charset="0"/>
                <a:ea typeface="+mn-ea"/>
                <a:cs typeface="Segoe UI" panose="020B0502040204020203" pitchFamily="34" charset="0"/>
              </a:rPr>
              <a:t> macOS </a:t>
            </a:r>
            <a:r>
              <a:rPr lang="en-US" sz="1371" noProof="0">
                <a:solidFill>
                  <a:srgbClr val="1A1A1A"/>
                </a:solidFill>
                <a:latin typeface="Segoe UI" panose="020B0502040204020203" pitchFamily="34" charset="0"/>
                <a:cs typeface="Segoe UI" panose="020B0502040204020203" pitchFamily="34" charset="0"/>
              </a:rPr>
              <a:t>and Linux and developed in the open on GitHub</a:t>
            </a:r>
            <a:endParaRPr kumimoji="0" lang="en-US" sz="1371"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p:txBody>
      </p:sp>
      <p:sp>
        <p:nvSpPr>
          <p:cNvPr id="50" name="Rectangle 49">
            <a:extLst>
              <a:ext uri="{FF2B5EF4-FFF2-40B4-BE49-F238E27FC236}">
                <a16:creationId xmlns:a16="http://schemas.microsoft.com/office/drawing/2014/main" id="{18DB5EB9-40D7-4283-BBD7-E4892B62F42C}"/>
              </a:ext>
            </a:extLst>
          </p:cNvPr>
          <p:cNvSpPr/>
          <p:nvPr/>
        </p:nvSpPr>
        <p:spPr>
          <a:xfrm>
            <a:off x="-9541" y="5990966"/>
            <a:ext cx="12191999" cy="461665"/>
          </a:xfrm>
          <a:prstGeom prst="rect">
            <a:avLst/>
          </a:prstGeom>
        </p:spPr>
        <p:txBody>
          <a:bodyPr wrap="square" anchor="t">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75BDA7"/>
                </a:solidFill>
                <a:effectLst/>
                <a:uLnTx/>
                <a:uFillTx/>
                <a:latin typeface="Segoe UI" panose="020B0502040204020203" pitchFamily="34" charset="0"/>
                <a:ea typeface="Segoe UI" charset="0"/>
                <a:cs typeface="Segoe UI" panose="020B0502040204020203" pitchFamily="34" charset="0"/>
                <a:hlinkClick r:id="rId3"/>
              </a:rPr>
              <a:t>https://github.com/dotnet/machinelearning</a:t>
            </a:r>
            <a:endParaRPr kumimoji="0" lang="en-US" sz="2400" b="0" i="0" u="none" strike="noStrike" kern="1200" cap="none" spc="0" normalizeH="0" baseline="0" noProof="0">
              <a:ln>
                <a:noFill/>
              </a:ln>
              <a:solidFill>
                <a:srgbClr val="75BDA7"/>
              </a:solidFill>
              <a:effectLst/>
              <a:uLnTx/>
              <a:uFillTx/>
              <a:latin typeface="Segoe UI" panose="020B0502040204020203" pitchFamily="34" charset="0"/>
              <a:ea typeface="Segoe UI" charset="0"/>
              <a:cs typeface="Segoe UI" panose="020B0502040204020203" pitchFamily="34" charset="0"/>
            </a:endParaRPr>
          </a:p>
        </p:txBody>
      </p:sp>
    </p:spTree>
    <p:extLst>
      <p:ext uri="{BB962C8B-B14F-4D97-AF65-F5344CB8AC3E}">
        <p14:creationId xmlns:p14="http://schemas.microsoft.com/office/powerpoint/2010/main" val="3911677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par>
                                <p:cTn id="10" presetID="53" presetClass="entr" presetSubtype="16" fill="hold" nodeType="with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p:cTn id="12" dur="500" fill="hold"/>
                                        <p:tgtEl>
                                          <p:spTgt spid="4"/>
                                        </p:tgtEl>
                                        <p:attrNameLst>
                                          <p:attrName>ppt_w</p:attrName>
                                        </p:attrNameLst>
                                      </p:cBhvr>
                                      <p:tavLst>
                                        <p:tav tm="0">
                                          <p:val>
                                            <p:fltVal val="0"/>
                                          </p:val>
                                        </p:tav>
                                        <p:tav tm="100000">
                                          <p:val>
                                            <p:strVal val="#ppt_w"/>
                                          </p:val>
                                        </p:tav>
                                      </p:tavLst>
                                    </p:anim>
                                    <p:anim calcmode="lin" valueType="num">
                                      <p:cBhvr>
                                        <p:cTn id="13" dur="500" fill="hold"/>
                                        <p:tgtEl>
                                          <p:spTgt spid="4"/>
                                        </p:tgtEl>
                                        <p:attrNameLst>
                                          <p:attrName>ppt_h</p:attrName>
                                        </p:attrNameLst>
                                      </p:cBhvr>
                                      <p:tavLst>
                                        <p:tav tm="0">
                                          <p:val>
                                            <p:fltVal val="0"/>
                                          </p:val>
                                        </p:tav>
                                        <p:tav tm="100000">
                                          <p:val>
                                            <p:strVal val="#ppt_h"/>
                                          </p:val>
                                        </p:tav>
                                      </p:tavLst>
                                    </p:anim>
                                    <p:animEffect transition="in" filter="fade">
                                      <p:cBhvr>
                                        <p:cTn id="14" dur="500"/>
                                        <p:tgtEl>
                                          <p:spTgt spid="4"/>
                                        </p:tgtEl>
                                      </p:cBhvr>
                                    </p:animEffect>
                                  </p:childTnLst>
                                </p:cTn>
                              </p:par>
                              <p:par>
                                <p:cTn id="15" presetID="53" presetClass="entr" presetSubtype="16" fill="hold" nodeType="with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p:cTn id="17" dur="500" fill="hold"/>
                                        <p:tgtEl>
                                          <p:spTgt spid="6"/>
                                        </p:tgtEl>
                                        <p:attrNameLst>
                                          <p:attrName>ppt_w</p:attrName>
                                        </p:attrNameLst>
                                      </p:cBhvr>
                                      <p:tavLst>
                                        <p:tav tm="0">
                                          <p:val>
                                            <p:fltVal val="0"/>
                                          </p:val>
                                        </p:tav>
                                        <p:tav tm="100000">
                                          <p:val>
                                            <p:strVal val="#ppt_w"/>
                                          </p:val>
                                        </p:tav>
                                      </p:tavLst>
                                    </p:anim>
                                    <p:anim calcmode="lin" valueType="num">
                                      <p:cBhvr>
                                        <p:cTn id="18" dur="500" fill="hold"/>
                                        <p:tgtEl>
                                          <p:spTgt spid="6"/>
                                        </p:tgtEl>
                                        <p:attrNameLst>
                                          <p:attrName>ppt_h</p:attrName>
                                        </p:attrNameLst>
                                      </p:cBhvr>
                                      <p:tavLst>
                                        <p:tav tm="0">
                                          <p:val>
                                            <p:fltVal val="0"/>
                                          </p:val>
                                        </p:tav>
                                        <p:tav tm="100000">
                                          <p:val>
                                            <p:strVal val="#ppt_h"/>
                                          </p:val>
                                        </p:tav>
                                      </p:tavLst>
                                    </p:anim>
                                    <p:animEffect transition="in" filter="fade">
                                      <p:cBhvr>
                                        <p:cTn id="19" dur="500"/>
                                        <p:tgtEl>
                                          <p:spTgt spid="6"/>
                                        </p:tgtEl>
                                      </p:cBhvr>
                                    </p:animEffect>
                                  </p:childTnLst>
                                </p:cTn>
                              </p:par>
                              <p:par>
                                <p:cTn id="20" presetID="53" presetClass="entr" presetSubtype="16" fill="hold" nodeType="with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p:cTn id="22" dur="500" fill="hold"/>
                                        <p:tgtEl>
                                          <p:spTgt spid="7"/>
                                        </p:tgtEl>
                                        <p:attrNameLst>
                                          <p:attrName>ppt_w</p:attrName>
                                        </p:attrNameLst>
                                      </p:cBhvr>
                                      <p:tavLst>
                                        <p:tav tm="0">
                                          <p:val>
                                            <p:fltVal val="0"/>
                                          </p:val>
                                        </p:tav>
                                        <p:tav tm="100000">
                                          <p:val>
                                            <p:strVal val="#ppt_w"/>
                                          </p:val>
                                        </p:tav>
                                      </p:tavLst>
                                    </p:anim>
                                    <p:anim calcmode="lin" valueType="num">
                                      <p:cBhvr>
                                        <p:cTn id="23" dur="500" fill="hold"/>
                                        <p:tgtEl>
                                          <p:spTgt spid="7"/>
                                        </p:tgtEl>
                                        <p:attrNameLst>
                                          <p:attrName>ppt_h</p:attrName>
                                        </p:attrNameLst>
                                      </p:cBhvr>
                                      <p:tavLst>
                                        <p:tav tm="0">
                                          <p:val>
                                            <p:fltVal val="0"/>
                                          </p:val>
                                        </p:tav>
                                        <p:tav tm="100000">
                                          <p:val>
                                            <p:strVal val="#ppt_h"/>
                                          </p:val>
                                        </p:tav>
                                      </p:tavLst>
                                    </p:anim>
                                    <p:animEffect transition="in" filter="fade">
                                      <p:cBhvr>
                                        <p:cTn id="24" dur="500"/>
                                        <p:tgtEl>
                                          <p:spTgt spid="7"/>
                                        </p:tgtEl>
                                      </p:cBhvr>
                                    </p:animEffect>
                                  </p:childTnLst>
                                </p:cTn>
                              </p:par>
                              <p:par>
                                <p:cTn id="25" presetID="53" presetClass="entr" presetSubtype="16" fill="hold" nodeType="with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p:cTn id="27" dur="500" fill="hold"/>
                                        <p:tgtEl>
                                          <p:spTgt spid="8"/>
                                        </p:tgtEl>
                                        <p:attrNameLst>
                                          <p:attrName>ppt_w</p:attrName>
                                        </p:attrNameLst>
                                      </p:cBhvr>
                                      <p:tavLst>
                                        <p:tav tm="0">
                                          <p:val>
                                            <p:fltVal val="0"/>
                                          </p:val>
                                        </p:tav>
                                        <p:tav tm="100000">
                                          <p:val>
                                            <p:strVal val="#ppt_w"/>
                                          </p:val>
                                        </p:tav>
                                      </p:tavLst>
                                    </p:anim>
                                    <p:anim calcmode="lin" valueType="num">
                                      <p:cBhvr>
                                        <p:cTn id="28" dur="500" fill="hold"/>
                                        <p:tgtEl>
                                          <p:spTgt spid="8"/>
                                        </p:tgtEl>
                                        <p:attrNameLst>
                                          <p:attrName>ppt_h</p:attrName>
                                        </p:attrNameLst>
                                      </p:cBhvr>
                                      <p:tavLst>
                                        <p:tav tm="0">
                                          <p:val>
                                            <p:fltVal val="0"/>
                                          </p:val>
                                        </p:tav>
                                        <p:tav tm="100000">
                                          <p:val>
                                            <p:strVal val="#ppt_h"/>
                                          </p:val>
                                        </p:tav>
                                      </p:tavLst>
                                    </p:anim>
                                    <p:animEffect transition="in" filter="fade">
                                      <p:cBhvr>
                                        <p:cTn id="29" dur="500"/>
                                        <p:tgtEl>
                                          <p:spTgt spid="8"/>
                                        </p:tgtEl>
                                      </p:cBhvr>
                                    </p:animEffect>
                                  </p:childTnLst>
                                </p:cTn>
                              </p:par>
                            </p:childTnLst>
                          </p:cTn>
                        </p:par>
                        <p:par>
                          <p:cTn id="30" fill="hold">
                            <p:stCondLst>
                              <p:cond delay="500"/>
                            </p:stCondLst>
                            <p:childTnLst>
                              <p:par>
                                <p:cTn id="31" presetID="10" presetClass="entr" presetSubtype="0" fill="hold" grpId="0" nodeType="afterEffect">
                                  <p:stCondLst>
                                    <p:cond delay="0"/>
                                  </p:stCondLst>
                                  <p:childTnLst>
                                    <p:set>
                                      <p:cBhvr>
                                        <p:cTn id="32" dur="1" fill="hold">
                                          <p:stCondLst>
                                            <p:cond delay="0"/>
                                          </p:stCondLst>
                                        </p:cTn>
                                        <p:tgtEl>
                                          <p:spTgt spid="28"/>
                                        </p:tgtEl>
                                        <p:attrNameLst>
                                          <p:attrName>style.visibility</p:attrName>
                                        </p:attrNameLst>
                                      </p:cBhvr>
                                      <p:to>
                                        <p:strVal val="visible"/>
                                      </p:to>
                                    </p:set>
                                    <p:animEffect transition="in" filter="fade">
                                      <p:cBhvr>
                                        <p:cTn id="33" dur="500"/>
                                        <p:tgtEl>
                                          <p:spTgt spid="28"/>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0"/>
                                        </p:tgtEl>
                                        <p:attrNameLst>
                                          <p:attrName>style.visibility</p:attrName>
                                        </p:attrNameLst>
                                      </p:cBhvr>
                                      <p:to>
                                        <p:strVal val="visible"/>
                                      </p:to>
                                    </p:set>
                                    <p:animEffect transition="in" filter="fade">
                                      <p:cBhvr>
                                        <p:cTn id="36" dur="500"/>
                                        <p:tgtEl>
                                          <p:spTgt spid="20"/>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1"/>
                                        </p:tgtEl>
                                        <p:attrNameLst>
                                          <p:attrName>style.visibility</p:attrName>
                                        </p:attrNameLst>
                                      </p:cBhvr>
                                      <p:to>
                                        <p:strVal val="visible"/>
                                      </p:to>
                                    </p:set>
                                    <p:animEffect transition="in" filter="fade">
                                      <p:cBhvr>
                                        <p:cTn id="39" dur="500"/>
                                        <p:tgtEl>
                                          <p:spTgt spid="21"/>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fade">
                                      <p:cBhvr>
                                        <p:cTn id="42" dur="500"/>
                                        <p:tgtEl>
                                          <p:spTgt spid="19"/>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49"/>
                                        </p:tgtEl>
                                        <p:attrNameLst>
                                          <p:attrName>style.visibility</p:attrName>
                                        </p:attrNameLst>
                                      </p:cBhvr>
                                      <p:to>
                                        <p:strVal val="visible"/>
                                      </p:to>
                                    </p:set>
                                    <p:animEffect transition="in" filter="fade">
                                      <p:cBhvr>
                                        <p:cTn id="45" dur="500"/>
                                        <p:tgtEl>
                                          <p:spTgt spid="49"/>
                                        </p:tgtEl>
                                      </p:cBhvr>
                                    </p:animEffect>
                                  </p:childTnLst>
                                </p:cTn>
                              </p:par>
                            </p:childTnLst>
                          </p:cTn>
                        </p:par>
                        <p:par>
                          <p:cTn id="46" fill="hold">
                            <p:stCondLst>
                              <p:cond delay="1000"/>
                            </p:stCondLst>
                            <p:childTnLst>
                              <p:par>
                                <p:cTn id="47" presetID="42" presetClass="entr" presetSubtype="0" fill="hold" grpId="0" nodeType="afterEffect">
                                  <p:stCondLst>
                                    <p:cond delay="0"/>
                                  </p:stCondLst>
                                  <p:childTnLst>
                                    <p:set>
                                      <p:cBhvr>
                                        <p:cTn id="48" dur="1" fill="hold">
                                          <p:stCondLst>
                                            <p:cond delay="0"/>
                                          </p:stCondLst>
                                        </p:cTn>
                                        <p:tgtEl>
                                          <p:spTgt spid="50"/>
                                        </p:tgtEl>
                                        <p:attrNameLst>
                                          <p:attrName>style.visibility</p:attrName>
                                        </p:attrNameLst>
                                      </p:cBhvr>
                                      <p:to>
                                        <p:strVal val="visible"/>
                                      </p:to>
                                    </p:set>
                                    <p:animEffect transition="in" filter="fade">
                                      <p:cBhvr>
                                        <p:cTn id="49" dur="1000"/>
                                        <p:tgtEl>
                                          <p:spTgt spid="50"/>
                                        </p:tgtEl>
                                      </p:cBhvr>
                                    </p:animEffect>
                                    <p:anim calcmode="lin" valueType="num">
                                      <p:cBhvr>
                                        <p:cTn id="50" dur="1000" fill="hold"/>
                                        <p:tgtEl>
                                          <p:spTgt spid="50"/>
                                        </p:tgtEl>
                                        <p:attrNameLst>
                                          <p:attrName>ppt_x</p:attrName>
                                        </p:attrNameLst>
                                      </p:cBhvr>
                                      <p:tavLst>
                                        <p:tav tm="0">
                                          <p:val>
                                            <p:strVal val="#ppt_x"/>
                                          </p:val>
                                        </p:tav>
                                        <p:tav tm="100000">
                                          <p:val>
                                            <p:strVal val="#ppt_x"/>
                                          </p:val>
                                        </p:tav>
                                      </p:tavLst>
                                    </p:anim>
                                    <p:anim calcmode="lin" valueType="num">
                                      <p:cBhvr>
                                        <p:cTn id="51" dur="1000" fill="hold"/>
                                        <p:tgtEl>
                                          <p:spTgt spid="5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1" grpId="0"/>
      <p:bldP spid="28" grpId="0"/>
      <p:bldP spid="49" grpId="0"/>
      <p:bldP spid="50"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TextBox 68">
            <a:extLst>
              <a:ext uri="{FF2B5EF4-FFF2-40B4-BE49-F238E27FC236}">
                <a16:creationId xmlns:a16="http://schemas.microsoft.com/office/drawing/2014/main" id="{6A9A3110-A034-4F1D-A47D-9BE62A164F09}"/>
              </a:ext>
            </a:extLst>
          </p:cNvPr>
          <p:cNvSpPr txBox="1"/>
          <p:nvPr/>
        </p:nvSpPr>
        <p:spPr>
          <a:xfrm>
            <a:off x="1333423" y="5933060"/>
            <a:ext cx="10143577" cy="664797"/>
          </a:xfrm>
          <a:prstGeom prst="rect">
            <a:avLst/>
          </a:prstGeom>
          <a:solidFill>
            <a:schemeClr val="bg1">
              <a:lumMod val="95000"/>
            </a:schemeClr>
          </a:solidFill>
        </p:spPr>
        <p:txBody>
          <a:bodyPr wrap="square" lIns="182880" tIns="146304" rIns="182880" bIns="146304" rtlCol="0" anchor="ctr">
            <a:spAutoFit/>
          </a:bodyPr>
          <a:lstStyle/>
          <a:p>
            <a:pPr lvl="0">
              <a:defRPr/>
            </a:pPr>
            <a:r>
              <a:rPr lang="en-US" sz="2400" dirty="0">
                <a:solidFill>
                  <a:srgbClr val="F2F2F2">
                    <a:lumMod val="25000"/>
                  </a:srgbClr>
                </a:solidFill>
              </a:rPr>
              <a:t>And more! Samples @ </a:t>
            </a:r>
            <a:r>
              <a:rPr lang="en-US" sz="2000" dirty="0">
                <a:solidFill>
                  <a:srgbClr val="505050"/>
                </a:solidFill>
                <a:hlinkClick r:id="rId3"/>
              </a:rPr>
              <a:t>https://github.com/dotnet/machinelearning-samples</a:t>
            </a:r>
            <a:r>
              <a:rPr lang="en-US" sz="2000" dirty="0">
                <a:solidFill>
                  <a:srgbClr val="F2F2F2">
                    <a:lumMod val="25000"/>
                  </a:srgbClr>
                </a:solidFill>
              </a:rPr>
              <a:t> </a:t>
            </a:r>
            <a:endParaRPr lang="en-US" sz="2400" dirty="0">
              <a:solidFill>
                <a:srgbClr val="F2F2F2">
                  <a:lumMod val="25000"/>
                </a:srgbClr>
              </a:solidFill>
            </a:endParaRPr>
          </a:p>
        </p:txBody>
      </p:sp>
      <p:sp>
        <p:nvSpPr>
          <p:cNvPr id="66" name="Rectangle 65">
            <a:extLst>
              <a:ext uri="{FF2B5EF4-FFF2-40B4-BE49-F238E27FC236}">
                <a16:creationId xmlns:a16="http://schemas.microsoft.com/office/drawing/2014/main" id="{72808CAC-9195-40F1-A29D-E3B07CD5E481}"/>
              </a:ext>
            </a:extLst>
          </p:cNvPr>
          <p:cNvSpPr/>
          <p:nvPr/>
        </p:nvSpPr>
        <p:spPr bwMode="auto">
          <a:xfrm>
            <a:off x="6219672" y="4751058"/>
            <a:ext cx="685800" cy="6858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67" name="TextBox 66">
            <a:extLst>
              <a:ext uri="{FF2B5EF4-FFF2-40B4-BE49-F238E27FC236}">
                <a16:creationId xmlns:a16="http://schemas.microsoft.com/office/drawing/2014/main" id="{3FECCF71-683B-41DA-89CC-F25FA9A418F1}"/>
              </a:ext>
            </a:extLst>
          </p:cNvPr>
          <p:cNvSpPr txBox="1"/>
          <p:nvPr/>
        </p:nvSpPr>
        <p:spPr>
          <a:xfrm>
            <a:off x="6905001" y="4761559"/>
            <a:ext cx="4572000" cy="664797"/>
          </a:xfrm>
          <a:prstGeom prst="rect">
            <a:avLst/>
          </a:prstGeom>
          <a:solidFill>
            <a:schemeClr val="bg1">
              <a:lumMod val="95000"/>
            </a:schemeClr>
          </a:solidFill>
        </p:spPr>
        <p:txBody>
          <a:bodyPr wrap="square" lIns="182880" tIns="146304" rIns="182880" bIns="146304" rtlCol="0" anchor="ctr">
            <a:spAutoFit/>
          </a:bodyPr>
          <a:lstStyle/>
          <a:p>
            <a:pPr lvl="0">
              <a:defRPr/>
            </a:pPr>
            <a:r>
              <a:rPr lang="en-US" sz="2400" dirty="0">
                <a:solidFill>
                  <a:srgbClr val="F2F2F2">
                    <a:lumMod val="25000"/>
                  </a:srgbClr>
                </a:solidFill>
              </a:rPr>
              <a:t>Customer segmentation </a:t>
            </a:r>
          </a:p>
        </p:txBody>
      </p:sp>
      <p:sp>
        <p:nvSpPr>
          <p:cNvPr id="64" name="Rectangle 63">
            <a:extLst>
              <a:ext uri="{FF2B5EF4-FFF2-40B4-BE49-F238E27FC236}">
                <a16:creationId xmlns:a16="http://schemas.microsoft.com/office/drawing/2014/main" id="{8589843F-F8C1-408F-BEC6-DD182E4A9BD1}"/>
              </a:ext>
            </a:extLst>
          </p:cNvPr>
          <p:cNvSpPr/>
          <p:nvPr/>
        </p:nvSpPr>
        <p:spPr bwMode="auto">
          <a:xfrm>
            <a:off x="6219672" y="3765616"/>
            <a:ext cx="685800" cy="6858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65" name="TextBox 64">
            <a:extLst>
              <a:ext uri="{FF2B5EF4-FFF2-40B4-BE49-F238E27FC236}">
                <a16:creationId xmlns:a16="http://schemas.microsoft.com/office/drawing/2014/main" id="{F4ADC8C9-69A5-4B09-9FFC-3EAC572DF919}"/>
              </a:ext>
            </a:extLst>
          </p:cNvPr>
          <p:cNvSpPr txBox="1"/>
          <p:nvPr/>
        </p:nvSpPr>
        <p:spPr>
          <a:xfrm>
            <a:off x="6905001" y="3776117"/>
            <a:ext cx="4572000" cy="664797"/>
          </a:xfrm>
          <a:prstGeom prst="rect">
            <a:avLst/>
          </a:prstGeom>
          <a:solidFill>
            <a:schemeClr val="bg1">
              <a:lumMod val="95000"/>
            </a:schemeClr>
          </a:solidFill>
        </p:spPr>
        <p:txBody>
          <a:bodyPr wrap="square" lIns="182880" tIns="146304" rIns="182880" bIns="146304" rtlCol="0" anchor="ctr">
            <a:spAutoFit/>
          </a:bodyPr>
          <a:lstStyle/>
          <a:p>
            <a:pPr lvl="0">
              <a:defRPr/>
            </a:pPr>
            <a:r>
              <a:rPr lang="en-US" sz="2400">
                <a:solidFill>
                  <a:srgbClr val="F2F2F2">
                    <a:lumMod val="25000"/>
                  </a:srgbClr>
                </a:solidFill>
              </a:rPr>
              <a:t>Recommendations</a:t>
            </a:r>
            <a:endParaRPr lang="en-US" sz="2400" dirty="0">
              <a:solidFill>
                <a:srgbClr val="F2F2F2">
                  <a:lumMod val="25000"/>
                </a:srgbClr>
              </a:solidFill>
            </a:endParaRPr>
          </a:p>
        </p:txBody>
      </p:sp>
      <p:sp>
        <p:nvSpPr>
          <p:cNvPr id="51" name="Rectangle 50">
            <a:extLst>
              <a:ext uri="{FF2B5EF4-FFF2-40B4-BE49-F238E27FC236}">
                <a16:creationId xmlns:a16="http://schemas.microsoft.com/office/drawing/2014/main" id="{809D2EBA-E234-419E-9ABB-AF0C23A4AD91}"/>
              </a:ext>
            </a:extLst>
          </p:cNvPr>
          <p:cNvSpPr/>
          <p:nvPr/>
        </p:nvSpPr>
        <p:spPr bwMode="auto">
          <a:xfrm>
            <a:off x="6219672" y="2808814"/>
            <a:ext cx="685800" cy="6858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63" name="TextBox 62">
            <a:extLst>
              <a:ext uri="{FF2B5EF4-FFF2-40B4-BE49-F238E27FC236}">
                <a16:creationId xmlns:a16="http://schemas.microsoft.com/office/drawing/2014/main" id="{1D238F16-5FE9-4209-BBFA-446065FCD69F}"/>
              </a:ext>
            </a:extLst>
          </p:cNvPr>
          <p:cNvSpPr txBox="1"/>
          <p:nvPr/>
        </p:nvSpPr>
        <p:spPr>
          <a:xfrm>
            <a:off x="6905001" y="2819315"/>
            <a:ext cx="4572000" cy="664797"/>
          </a:xfrm>
          <a:prstGeom prst="rect">
            <a:avLst/>
          </a:prstGeom>
          <a:solidFill>
            <a:schemeClr val="bg1">
              <a:lumMod val="95000"/>
            </a:schemeClr>
          </a:solidFill>
        </p:spPr>
        <p:txBody>
          <a:bodyPr wrap="square" lIns="182880" tIns="146304" rIns="182880" bIns="146304" rtlCol="0" anchor="ctr">
            <a:spAutoFit/>
          </a:bodyPr>
          <a:lstStyle/>
          <a:p>
            <a:pPr lvl="0">
              <a:defRPr/>
            </a:pPr>
            <a:r>
              <a:rPr lang="en-US" sz="2400" dirty="0">
                <a:solidFill>
                  <a:srgbClr val="F2F2F2">
                    <a:lumMod val="25000"/>
                  </a:srgbClr>
                </a:solidFill>
              </a:rPr>
              <a:t>Predictive maintenance </a:t>
            </a:r>
          </a:p>
        </p:txBody>
      </p:sp>
      <p:sp>
        <p:nvSpPr>
          <p:cNvPr id="49" name="Rectangle 48">
            <a:extLst>
              <a:ext uri="{FF2B5EF4-FFF2-40B4-BE49-F238E27FC236}">
                <a16:creationId xmlns:a16="http://schemas.microsoft.com/office/drawing/2014/main" id="{893F2445-8FBF-497E-9FBF-333EC9A7394E}"/>
              </a:ext>
            </a:extLst>
          </p:cNvPr>
          <p:cNvSpPr/>
          <p:nvPr/>
        </p:nvSpPr>
        <p:spPr bwMode="auto">
          <a:xfrm>
            <a:off x="6219672" y="1813435"/>
            <a:ext cx="685800" cy="6858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50" name="TextBox 49">
            <a:extLst>
              <a:ext uri="{FF2B5EF4-FFF2-40B4-BE49-F238E27FC236}">
                <a16:creationId xmlns:a16="http://schemas.microsoft.com/office/drawing/2014/main" id="{45C0826F-EAFE-469B-8D93-8B62480635EC}"/>
              </a:ext>
            </a:extLst>
          </p:cNvPr>
          <p:cNvSpPr txBox="1"/>
          <p:nvPr/>
        </p:nvSpPr>
        <p:spPr>
          <a:xfrm>
            <a:off x="6905001" y="1842403"/>
            <a:ext cx="4572000" cy="627864"/>
          </a:xfrm>
          <a:prstGeom prst="rect">
            <a:avLst/>
          </a:prstGeom>
          <a:solidFill>
            <a:schemeClr val="bg1">
              <a:lumMod val="95000"/>
            </a:schemeClr>
          </a:solidFill>
        </p:spPr>
        <p:txBody>
          <a:bodyPr wrap="square" lIns="182880" tIns="146304" rIns="182880" bIns="146304" rtlCol="0" anchor="ctr">
            <a:spAutoFit/>
          </a:bodyPr>
          <a:lstStyle/>
          <a:p>
            <a:pPr lvl="0">
              <a:lnSpc>
                <a:spcPct val="90000"/>
              </a:lnSpc>
              <a:spcAft>
                <a:spcPts val="600"/>
              </a:spcAft>
              <a:defRPr/>
            </a:pPr>
            <a:r>
              <a:rPr lang="en-US" sz="2400" dirty="0">
                <a:solidFill>
                  <a:srgbClr val="F2F2F2">
                    <a:lumMod val="25000"/>
                  </a:srgbClr>
                </a:solidFill>
              </a:rPr>
              <a:t>Forecasting</a:t>
            </a:r>
            <a:endParaRPr kumimoji="0" lang="en-US" sz="2400" b="0" i="0" u="none" strike="noStrike" kern="1200" cap="none" spc="0" normalizeH="0" baseline="0" noProof="0" dirty="0">
              <a:ln>
                <a:noFill/>
              </a:ln>
              <a:solidFill>
                <a:srgbClr val="C00000"/>
              </a:solidFill>
              <a:effectLst/>
              <a:uLnTx/>
              <a:uFillTx/>
              <a:latin typeface="Segoe UI"/>
              <a:ea typeface="+mn-ea"/>
              <a:cs typeface="+mn-cs"/>
            </a:endParaRPr>
          </a:p>
        </p:txBody>
      </p:sp>
      <p:sp>
        <p:nvSpPr>
          <p:cNvPr id="40" name="Rectangle 39">
            <a:extLst>
              <a:ext uri="{FF2B5EF4-FFF2-40B4-BE49-F238E27FC236}">
                <a16:creationId xmlns:a16="http://schemas.microsoft.com/office/drawing/2014/main" id="{C9E384AE-CA2E-43D1-BB2D-ED764BDB577F}"/>
              </a:ext>
            </a:extLst>
          </p:cNvPr>
          <p:cNvSpPr/>
          <p:nvPr/>
        </p:nvSpPr>
        <p:spPr bwMode="auto">
          <a:xfrm>
            <a:off x="659118" y="3748363"/>
            <a:ext cx="685800" cy="6858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41" name="Rectangle 40">
            <a:extLst>
              <a:ext uri="{FF2B5EF4-FFF2-40B4-BE49-F238E27FC236}">
                <a16:creationId xmlns:a16="http://schemas.microsoft.com/office/drawing/2014/main" id="{B3CF6B14-6B93-4E6A-867E-CB47CE093BD8}"/>
              </a:ext>
            </a:extLst>
          </p:cNvPr>
          <p:cNvSpPr/>
          <p:nvPr/>
        </p:nvSpPr>
        <p:spPr bwMode="auto">
          <a:xfrm>
            <a:off x="651497" y="4769453"/>
            <a:ext cx="685800" cy="6858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38" name="Rectangle 37">
            <a:extLst>
              <a:ext uri="{FF2B5EF4-FFF2-40B4-BE49-F238E27FC236}">
                <a16:creationId xmlns:a16="http://schemas.microsoft.com/office/drawing/2014/main" id="{93DDA144-D699-4275-8D69-C1A57B5AB301}"/>
              </a:ext>
            </a:extLst>
          </p:cNvPr>
          <p:cNvSpPr/>
          <p:nvPr/>
        </p:nvSpPr>
        <p:spPr bwMode="auto">
          <a:xfrm>
            <a:off x="659118" y="2813610"/>
            <a:ext cx="685800" cy="6858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grpSp>
        <p:nvGrpSpPr>
          <p:cNvPr id="29" name="Group 28">
            <a:extLst>
              <a:ext uri="{FF2B5EF4-FFF2-40B4-BE49-F238E27FC236}">
                <a16:creationId xmlns:a16="http://schemas.microsoft.com/office/drawing/2014/main" id="{41A2054A-82A5-4713-82C4-08FA1882E5E4}"/>
              </a:ext>
            </a:extLst>
          </p:cNvPr>
          <p:cNvGrpSpPr/>
          <p:nvPr/>
        </p:nvGrpSpPr>
        <p:grpSpPr>
          <a:xfrm>
            <a:off x="568928" y="3836164"/>
            <a:ext cx="2584879" cy="831587"/>
            <a:chOff x="413448" y="3327187"/>
            <a:chExt cx="2584878" cy="831586"/>
          </a:xfrm>
        </p:grpSpPr>
        <p:sp>
          <p:nvSpPr>
            <p:cNvPr id="30" name="TextBox 29">
              <a:extLst>
                <a:ext uri="{FF2B5EF4-FFF2-40B4-BE49-F238E27FC236}">
                  <a16:creationId xmlns:a16="http://schemas.microsoft.com/office/drawing/2014/main" id="{1FFC6B3D-B785-4770-8201-5C5206F9CF06}"/>
                </a:ext>
              </a:extLst>
            </p:cNvPr>
            <p:cNvSpPr txBox="1"/>
            <p:nvPr/>
          </p:nvSpPr>
          <p:spPr>
            <a:xfrm>
              <a:off x="1613529" y="3327187"/>
              <a:ext cx="184730" cy="461664"/>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78D7"/>
                </a:solidFill>
                <a:effectLst/>
                <a:uLnTx/>
                <a:uFillTx/>
                <a:latin typeface="Segoe UI Light" charset="0"/>
                <a:ea typeface="Segoe UI Light" charset="0"/>
                <a:cs typeface="Segoe UI Light" charset="0"/>
              </a:endParaRPr>
            </a:p>
          </p:txBody>
        </p:sp>
        <p:sp>
          <p:nvSpPr>
            <p:cNvPr id="31" name="Rectangle 30">
              <a:extLst>
                <a:ext uri="{FF2B5EF4-FFF2-40B4-BE49-F238E27FC236}">
                  <a16:creationId xmlns:a16="http://schemas.microsoft.com/office/drawing/2014/main" id="{D4E33073-F9E0-465A-8221-E96249F1A813}"/>
                </a:ext>
              </a:extLst>
            </p:cNvPr>
            <p:cNvSpPr/>
            <p:nvPr/>
          </p:nvSpPr>
          <p:spPr>
            <a:xfrm>
              <a:off x="413448" y="3789441"/>
              <a:ext cx="2584878" cy="369332"/>
            </a:xfrm>
            <a:prstGeom prst="rect">
              <a:avLst/>
            </a:prstGeom>
          </p:spPr>
          <p:txBody>
            <a:bodyPr wrap="square">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Segoe UI" charset="0"/>
                <a:cs typeface="Segoe UI" charset="0"/>
              </a:endParaRPr>
            </a:p>
          </p:txBody>
        </p:sp>
      </p:grpSp>
      <p:grpSp>
        <p:nvGrpSpPr>
          <p:cNvPr id="33" name="Group 32">
            <a:extLst>
              <a:ext uri="{FF2B5EF4-FFF2-40B4-BE49-F238E27FC236}">
                <a16:creationId xmlns:a16="http://schemas.microsoft.com/office/drawing/2014/main" id="{EADFF36D-0438-4EA8-A6BD-A3AD4C54376E}"/>
              </a:ext>
            </a:extLst>
          </p:cNvPr>
          <p:cNvGrpSpPr/>
          <p:nvPr/>
        </p:nvGrpSpPr>
        <p:grpSpPr>
          <a:xfrm>
            <a:off x="3524321" y="3834589"/>
            <a:ext cx="2584879" cy="800809"/>
            <a:chOff x="413448" y="3327187"/>
            <a:chExt cx="2584878" cy="800808"/>
          </a:xfrm>
        </p:grpSpPr>
        <p:sp>
          <p:nvSpPr>
            <p:cNvPr id="34" name="TextBox 33">
              <a:extLst>
                <a:ext uri="{FF2B5EF4-FFF2-40B4-BE49-F238E27FC236}">
                  <a16:creationId xmlns:a16="http://schemas.microsoft.com/office/drawing/2014/main" id="{D9FF5781-FAD0-4873-B88D-8B2FAE7F1C35}"/>
                </a:ext>
              </a:extLst>
            </p:cNvPr>
            <p:cNvSpPr txBox="1"/>
            <p:nvPr/>
          </p:nvSpPr>
          <p:spPr>
            <a:xfrm>
              <a:off x="1613553" y="3327187"/>
              <a:ext cx="184730" cy="461664"/>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78D7"/>
                </a:solidFill>
                <a:effectLst/>
                <a:uLnTx/>
                <a:uFillTx/>
                <a:latin typeface="Segoe UI Light" charset="0"/>
                <a:ea typeface="Segoe UI Light" charset="0"/>
                <a:cs typeface="Segoe UI Light" charset="0"/>
              </a:endParaRPr>
            </a:p>
          </p:txBody>
        </p:sp>
        <p:sp>
          <p:nvSpPr>
            <p:cNvPr id="35" name="Rectangle 34">
              <a:extLst>
                <a:ext uri="{FF2B5EF4-FFF2-40B4-BE49-F238E27FC236}">
                  <a16:creationId xmlns:a16="http://schemas.microsoft.com/office/drawing/2014/main" id="{A429D672-A7DB-468D-9074-85C039693DBE}"/>
                </a:ext>
              </a:extLst>
            </p:cNvPr>
            <p:cNvSpPr/>
            <p:nvPr/>
          </p:nvSpPr>
          <p:spPr>
            <a:xfrm>
              <a:off x="413448" y="3789441"/>
              <a:ext cx="2584878" cy="338554"/>
            </a:xfrm>
            <a:prstGeom prst="rect">
              <a:avLst/>
            </a:prstGeom>
          </p:spPr>
          <p:txBody>
            <a:bodyPr wrap="square">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Segoe UI"/>
                <a:ea typeface="Segoe UI" charset="0"/>
                <a:cs typeface="Segoe UI" charset="0"/>
              </a:endParaRPr>
            </a:p>
          </p:txBody>
        </p:sp>
      </p:grpSp>
      <p:sp>
        <p:nvSpPr>
          <p:cNvPr id="44" name="TextBox 43">
            <a:extLst>
              <a:ext uri="{FF2B5EF4-FFF2-40B4-BE49-F238E27FC236}">
                <a16:creationId xmlns:a16="http://schemas.microsoft.com/office/drawing/2014/main" id="{A4E63B2B-BF25-4A8E-A43B-28EDDE9F7637}"/>
              </a:ext>
            </a:extLst>
          </p:cNvPr>
          <p:cNvSpPr txBox="1"/>
          <p:nvPr/>
        </p:nvSpPr>
        <p:spPr>
          <a:xfrm>
            <a:off x="4012523" y="4066677"/>
            <a:ext cx="1847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5" name="TextBox 44">
            <a:extLst>
              <a:ext uri="{FF2B5EF4-FFF2-40B4-BE49-F238E27FC236}">
                <a16:creationId xmlns:a16="http://schemas.microsoft.com/office/drawing/2014/main" id="{5841E3BB-6186-4342-95BB-505E2A9DEC08}"/>
              </a:ext>
            </a:extLst>
          </p:cNvPr>
          <p:cNvSpPr txBox="1"/>
          <p:nvPr/>
        </p:nvSpPr>
        <p:spPr>
          <a:xfrm>
            <a:off x="4736818" y="3835174"/>
            <a:ext cx="184730" cy="461664"/>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78D7"/>
              </a:solidFill>
              <a:effectLst/>
              <a:uLnTx/>
              <a:uFillTx/>
              <a:latin typeface="Segoe UI Light" charset="0"/>
              <a:ea typeface="Segoe UI Light" charset="0"/>
              <a:cs typeface="Segoe UI Light" charset="0"/>
            </a:endParaRPr>
          </a:p>
        </p:txBody>
      </p:sp>
      <p:sp>
        <p:nvSpPr>
          <p:cNvPr id="53" name="TextBox 52">
            <a:extLst>
              <a:ext uri="{FF2B5EF4-FFF2-40B4-BE49-F238E27FC236}">
                <a16:creationId xmlns:a16="http://schemas.microsoft.com/office/drawing/2014/main" id="{D2ACE1E4-2DAC-433C-8230-E902F73669CA}"/>
              </a:ext>
            </a:extLst>
          </p:cNvPr>
          <p:cNvSpPr txBox="1"/>
          <p:nvPr/>
        </p:nvSpPr>
        <p:spPr>
          <a:xfrm>
            <a:off x="1344447" y="2842578"/>
            <a:ext cx="4572000" cy="627864"/>
          </a:xfrm>
          <a:prstGeom prst="rect">
            <a:avLst/>
          </a:prstGeom>
          <a:solidFill>
            <a:schemeClr val="bg1">
              <a:lumMod val="95000"/>
            </a:schemeClr>
          </a:solidFill>
        </p:spPr>
        <p:txBody>
          <a:bodyPr wrap="square" lIns="182880" tIns="146304" rIns="182880" bIns="146304" rtlCol="0" anchor="ctr">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2F2F2">
                    <a:lumMod val="25000"/>
                  </a:srgbClr>
                </a:solidFill>
                <a:effectLst/>
                <a:uLnTx/>
                <a:uFillTx/>
                <a:latin typeface="Segoe UI"/>
                <a:ea typeface="+mn-ea"/>
                <a:cs typeface="+mn-cs"/>
              </a:rPr>
              <a:t>Issue Classification </a:t>
            </a:r>
            <a:endParaRPr kumimoji="0" lang="en-US" sz="2400" b="0" i="0" u="none" strike="noStrike" kern="1200" cap="none" spc="0" normalizeH="0" baseline="0" noProof="0" dirty="0">
              <a:ln>
                <a:noFill/>
              </a:ln>
              <a:solidFill>
                <a:srgbClr val="C00000"/>
              </a:solidFill>
              <a:effectLst/>
              <a:uLnTx/>
              <a:uFillTx/>
              <a:latin typeface="Segoe UI"/>
              <a:ea typeface="+mn-ea"/>
              <a:cs typeface="+mn-cs"/>
            </a:endParaRPr>
          </a:p>
        </p:txBody>
      </p:sp>
      <p:sp>
        <p:nvSpPr>
          <p:cNvPr id="58" name="TextBox 57">
            <a:extLst>
              <a:ext uri="{FF2B5EF4-FFF2-40B4-BE49-F238E27FC236}">
                <a16:creationId xmlns:a16="http://schemas.microsoft.com/office/drawing/2014/main" id="{5EF18167-CA6D-4442-935C-8B3862384731}"/>
              </a:ext>
            </a:extLst>
          </p:cNvPr>
          <p:cNvSpPr txBox="1"/>
          <p:nvPr/>
        </p:nvSpPr>
        <p:spPr>
          <a:xfrm>
            <a:off x="6679267" y="1761895"/>
            <a:ext cx="454292" cy="6278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2F2F2">
                    <a:lumMod val="25000"/>
                  </a:srgbClr>
                </a:solidFill>
                <a:effectLst/>
                <a:uLnTx/>
                <a:uFillTx/>
                <a:latin typeface="Segoe UI"/>
                <a:ea typeface="+mn-ea"/>
                <a:cs typeface="+mn-cs"/>
              </a:rPr>
              <a:t> </a:t>
            </a:r>
          </a:p>
        </p:txBody>
      </p:sp>
      <p:cxnSp>
        <p:nvCxnSpPr>
          <p:cNvPr id="61" name="Straight Connector 60">
            <a:extLst>
              <a:ext uri="{FF2B5EF4-FFF2-40B4-BE49-F238E27FC236}">
                <a16:creationId xmlns:a16="http://schemas.microsoft.com/office/drawing/2014/main" id="{3EFBDB09-6F54-4E30-898D-D94BB0C1750C}"/>
              </a:ext>
            </a:extLst>
          </p:cNvPr>
          <p:cNvCxnSpPr>
            <a:cxnSpLocks/>
          </p:cNvCxnSpPr>
          <p:nvPr/>
        </p:nvCxnSpPr>
        <p:spPr>
          <a:xfrm flipV="1">
            <a:off x="816283" y="5685070"/>
            <a:ext cx="9871399" cy="1"/>
          </a:xfrm>
          <a:prstGeom prst="line">
            <a:avLst/>
          </a:prstGeom>
          <a:ln>
            <a:solidFill>
              <a:schemeClr val="tx1">
                <a:lumMod val="40000"/>
                <a:lumOff val="60000"/>
              </a:schemeClr>
            </a:solidFill>
            <a:headEnd type="none"/>
            <a:tailEnd type="none"/>
          </a:ln>
        </p:spPr>
        <p:style>
          <a:lnRef idx="1">
            <a:schemeClr val="dk1"/>
          </a:lnRef>
          <a:fillRef idx="0">
            <a:schemeClr val="dk1"/>
          </a:fillRef>
          <a:effectRef idx="0">
            <a:schemeClr val="dk1"/>
          </a:effectRef>
          <a:fontRef idx="minor">
            <a:schemeClr val="tx1"/>
          </a:fontRef>
        </p:style>
      </p:cxnSp>
      <p:cxnSp>
        <p:nvCxnSpPr>
          <p:cNvPr id="62" name="Straight Connector 61">
            <a:extLst>
              <a:ext uri="{FF2B5EF4-FFF2-40B4-BE49-F238E27FC236}">
                <a16:creationId xmlns:a16="http://schemas.microsoft.com/office/drawing/2014/main" id="{317C54C7-3E36-4EB7-A3BD-C2417F7547E9}"/>
              </a:ext>
            </a:extLst>
          </p:cNvPr>
          <p:cNvCxnSpPr>
            <a:cxnSpLocks/>
          </p:cNvCxnSpPr>
          <p:nvPr/>
        </p:nvCxnSpPr>
        <p:spPr>
          <a:xfrm flipV="1">
            <a:off x="735621" y="1539229"/>
            <a:ext cx="9871399" cy="1"/>
          </a:xfrm>
          <a:prstGeom prst="line">
            <a:avLst/>
          </a:prstGeom>
          <a:ln>
            <a:solidFill>
              <a:schemeClr val="tx1">
                <a:lumMod val="40000"/>
                <a:lumOff val="60000"/>
              </a:schemeClr>
            </a:solidFill>
            <a:headEnd type="none"/>
            <a:tailEnd type="none"/>
          </a:ln>
        </p:spPr>
        <p:style>
          <a:lnRef idx="1">
            <a:schemeClr val="dk1"/>
          </a:lnRef>
          <a:fillRef idx="0">
            <a:schemeClr val="dk1"/>
          </a:fillRef>
          <a:effectRef idx="0">
            <a:schemeClr val="dk1"/>
          </a:effectRef>
          <a:fontRef idx="minor">
            <a:schemeClr val="tx1"/>
          </a:fontRef>
        </p:style>
      </p:cxnSp>
      <p:sp>
        <p:nvSpPr>
          <p:cNvPr id="25" name="Trackers_EADF" title="Icon of a clipboard with a checklist on it">
            <a:extLst>
              <a:ext uri="{FF2B5EF4-FFF2-40B4-BE49-F238E27FC236}">
                <a16:creationId xmlns:a16="http://schemas.microsoft.com/office/drawing/2014/main" id="{431CE3BB-632A-4B3E-87A0-FEB84CCE2AC6}"/>
              </a:ext>
            </a:extLst>
          </p:cNvPr>
          <p:cNvSpPr>
            <a:spLocks noChangeAspect="1" noEditPoints="1"/>
          </p:cNvSpPr>
          <p:nvPr/>
        </p:nvSpPr>
        <p:spPr bwMode="auto">
          <a:xfrm>
            <a:off x="844119" y="2939554"/>
            <a:ext cx="324771" cy="442840"/>
          </a:xfrm>
          <a:custGeom>
            <a:avLst/>
            <a:gdLst>
              <a:gd name="T0" fmla="*/ 1000 w 2750"/>
              <a:gd name="T1" fmla="*/ 375 h 3750"/>
              <a:gd name="T2" fmla="*/ 1375 w 2750"/>
              <a:gd name="T3" fmla="*/ 0 h 3750"/>
              <a:gd name="T4" fmla="*/ 1750 w 2750"/>
              <a:gd name="T5" fmla="*/ 375 h 3750"/>
              <a:gd name="T6" fmla="*/ 1750 w 2750"/>
              <a:gd name="T7" fmla="*/ 500 h 3750"/>
              <a:gd name="T8" fmla="*/ 2250 w 2750"/>
              <a:gd name="T9" fmla="*/ 500 h 3750"/>
              <a:gd name="T10" fmla="*/ 2250 w 2750"/>
              <a:gd name="T11" fmla="*/ 1000 h 3750"/>
              <a:gd name="T12" fmla="*/ 500 w 2750"/>
              <a:gd name="T13" fmla="*/ 1000 h 3750"/>
              <a:gd name="T14" fmla="*/ 500 w 2750"/>
              <a:gd name="T15" fmla="*/ 500 h 3750"/>
              <a:gd name="T16" fmla="*/ 1000 w 2750"/>
              <a:gd name="T17" fmla="*/ 500 h 3750"/>
              <a:gd name="T18" fmla="*/ 1000 w 2750"/>
              <a:gd name="T19" fmla="*/ 375 h 3750"/>
              <a:gd name="T20" fmla="*/ 500 w 2750"/>
              <a:gd name="T21" fmla="*/ 500 h 3750"/>
              <a:gd name="T22" fmla="*/ 0 w 2750"/>
              <a:gd name="T23" fmla="*/ 500 h 3750"/>
              <a:gd name="T24" fmla="*/ 0 w 2750"/>
              <a:gd name="T25" fmla="*/ 3750 h 3750"/>
              <a:gd name="T26" fmla="*/ 2750 w 2750"/>
              <a:gd name="T27" fmla="*/ 3750 h 3750"/>
              <a:gd name="T28" fmla="*/ 2750 w 2750"/>
              <a:gd name="T29" fmla="*/ 500 h 3750"/>
              <a:gd name="T30" fmla="*/ 2250 w 2750"/>
              <a:gd name="T31" fmla="*/ 500 h 3750"/>
              <a:gd name="T32" fmla="*/ 2375 w 2750"/>
              <a:gd name="T33" fmla="*/ 1750 h 3750"/>
              <a:gd name="T34" fmla="*/ 1375 w 2750"/>
              <a:gd name="T35" fmla="*/ 1750 h 3750"/>
              <a:gd name="T36" fmla="*/ 2375 w 2750"/>
              <a:gd name="T37" fmla="*/ 2500 h 3750"/>
              <a:gd name="T38" fmla="*/ 1375 w 2750"/>
              <a:gd name="T39" fmla="*/ 2500 h 3750"/>
              <a:gd name="T40" fmla="*/ 2375 w 2750"/>
              <a:gd name="T41" fmla="*/ 3250 h 3750"/>
              <a:gd name="T42" fmla="*/ 1375 w 2750"/>
              <a:gd name="T43" fmla="*/ 3250 h 3750"/>
              <a:gd name="T44" fmla="*/ 500 w 2750"/>
              <a:gd name="T45" fmla="*/ 1500 h 3750"/>
              <a:gd name="T46" fmla="*/ 750 w 2750"/>
              <a:gd name="T47" fmla="*/ 1750 h 3750"/>
              <a:gd name="T48" fmla="*/ 1125 w 2750"/>
              <a:gd name="T49" fmla="*/ 1375 h 3750"/>
              <a:gd name="T50" fmla="*/ 500 w 2750"/>
              <a:gd name="T51" fmla="*/ 2250 h 3750"/>
              <a:gd name="T52" fmla="*/ 750 w 2750"/>
              <a:gd name="T53" fmla="*/ 2500 h 3750"/>
              <a:gd name="T54" fmla="*/ 1125 w 2750"/>
              <a:gd name="T55" fmla="*/ 2125 h 3750"/>
              <a:gd name="T56" fmla="*/ 500 w 2750"/>
              <a:gd name="T57" fmla="*/ 3000 h 3750"/>
              <a:gd name="T58" fmla="*/ 750 w 2750"/>
              <a:gd name="T59" fmla="*/ 3250 h 3750"/>
              <a:gd name="T60" fmla="*/ 1125 w 2750"/>
              <a:gd name="T61" fmla="*/ 28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50" h="3750">
                <a:moveTo>
                  <a:pt x="1000" y="375"/>
                </a:moveTo>
                <a:cubicBezTo>
                  <a:pt x="1000" y="168"/>
                  <a:pt x="1168" y="0"/>
                  <a:pt x="1375" y="0"/>
                </a:cubicBezTo>
                <a:cubicBezTo>
                  <a:pt x="1582" y="0"/>
                  <a:pt x="1750" y="168"/>
                  <a:pt x="1750" y="375"/>
                </a:cubicBezTo>
                <a:cubicBezTo>
                  <a:pt x="1750" y="500"/>
                  <a:pt x="1750" y="500"/>
                  <a:pt x="1750" y="500"/>
                </a:cubicBezTo>
                <a:cubicBezTo>
                  <a:pt x="2250" y="500"/>
                  <a:pt x="2250" y="500"/>
                  <a:pt x="2250" y="500"/>
                </a:cubicBezTo>
                <a:cubicBezTo>
                  <a:pt x="2250" y="1000"/>
                  <a:pt x="2250" y="1000"/>
                  <a:pt x="2250" y="1000"/>
                </a:cubicBezTo>
                <a:cubicBezTo>
                  <a:pt x="500" y="1000"/>
                  <a:pt x="500" y="1000"/>
                  <a:pt x="500" y="1000"/>
                </a:cubicBezTo>
                <a:cubicBezTo>
                  <a:pt x="500" y="500"/>
                  <a:pt x="500" y="500"/>
                  <a:pt x="500" y="500"/>
                </a:cubicBezTo>
                <a:cubicBezTo>
                  <a:pt x="1000" y="500"/>
                  <a:pt x="1000" y="500"/>
                  <a:pt x="1000" y="500"/>
                </a:cubicBezTo>
                <a:lnTo>
                  <a:pt x="1000" y="375"/>
                </a:lnTo>
                <a:close/>
                <a:moveTo>
                  <a:pt x="500" y="500"/>
                </a:moveTo>
                <a:cubicBezTo>
                  <a:pt x="0" y="500"/>
                  <a:pt x="0" y="500"/>
                  <a:pt x="0" y="500"/>
                </a:cubicBezTo>
                <a:cubicBezTo>
                  <a:pt x="0" y="3750"/>
                  <a:pt x="0" y="3750"/>
                  <a:pt x="0" y="3750"/>
                </a:cubicBezTo>
                <a:cubicBezTo>
                  <a:pt x="2750" y="3750"/>
                  <a:pt x="2750" y="3750"/>
                  <a:pt x="2750" y="3750"/>
                </a:cubicBezTo>
                <a:cubicBezTo>
                  <a:pt x="2750" y="500"/>
                  <a:pt x="2750" y="500"/>
                  <a:pt x="2750" y="500"/>
                </a:cubicBezTo>
                <a:cubicBezTo>
                  <a:pt x="2250" y="500"/>
                  <a:pt x="2250" y="500"/>
                  <a:pt x="2250" y="500"/>
                </a:cubicBezTo>
                <a:moveTo>
                  <a:pt x="2375" y="1750"/>
                </a:moveTo>
                <a:cubicBezTo>
                  <a:pt x="1375" y="1750"/>
                  <a:pt x="1375" y="1750"/>
                  <a:pt x="1375" y="1750"/>
                </a:cubicBezTo>
                <a:moveTo>
                  <a:pt x="2375" y="2500"/>
                </a:moveTo>
                <a:cubicBezTo>
                  <a:pt x="1375" y="2500"/>
                  <a:pt x="1375" y="2500"/>
                  <a:pt x="1375" y="2500"/>
                </a:cubicBezTo>
                <a:moveTo>
                  <a:pt x="2375" y="3250"/>
                </a:moveTo>
                <a:cubicBezTo>
                  <a:pt x="1375" y="3250"/>
                  <a:pt x="1375" y="3250"/>
                  <a:pt x="1375" y="3250"/>
                </a:cubicBezTo>
                <a:moveTo>
                  <a:pt x="500" y="1500"/>
                </a:moveTo>
                <a:cubicBezTo>
                  <a:pt x="750" y="1750"/>
                  <a:pt x="750" y="1750"/>
                  <a:pt x="750" y="1750"/>
                </a:cubicBezTo>
                <a:cubicBezTo>
                  <a:pt x="1125" y="1375"/>
                  <a:pt x="1125" y="1375"/>
                  <a:pt x="1125" y="1375"/>
                </a:cubicBezTo>
                <a:moveTo>
                  <a:pt x="500" y="2250"/>
                </a:moveTo>
                <a:cubicBezTo>
                  <a:pt x="750" y="2500"/>
                  <a:pt x="750" y="2500"/>
                  <a:pt x="750" y="2500"/>
                </a:cubicBezTo>
                <a:cubicBezTo>
                  <a:pt x="1125" y="2125"/>
                  <a:pt x="1125" y="2125"/>
                  <a:pt x="1125" y="2125"/>
                </a:cubicBezTo>
                <a:moveTo>
                  <a:pt x="500" y="3000"/>
                </a:moveTo>
                <a:cubicBezTo>
                  <a:pt x="750" y="3250"/>
                  <a:pt x="750" y="3250"/>
                  <a:pt x="750" y="3250"/>
                </a:cubicBezTo>
                <a:cubicBezTo>
                  <a:pt x="1125" y="2875"/>
                  <a:pt x="1125" y="2875"/>
                  <a:pt x="1125" y="2875"/>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b="1">
              <a:solidFill>
                <a:schemeClr val="bg1"/>
              </a:solidFill>
            </a:endParaRPr>
          </a:p>
        </p:txBody>
      </p:sp>
      <p:sp>
        <p:nvSpPr>
          <p:cNvPr id="26" name="Photo2_EB9F" title="Icon of a photo of a landscape">
            <a:extLst>
              <a:ext uri="{FF2B5EF4-FFF2-40B4-BE49-F238E27FC236}">
                <a16:creationId xmlns:a16="http://schemas.microsoft.com/office/drawing/2014/main" id="{B2768C87-F8FE-4F62-9B57-8D62148F5632}"/>
              </a:ext>
            </a:extLst>
          </p:cNvPr>
          <p:cNvSpPr>
            <a:spLocks noChangeAspect="1" noEditPoints="1"/>
          </p:cNvSpPr>
          <p:nvPr/>
        </p:nvSpPr>
        <p:spPr bwMode="auto">
          <a:xfrm>
            <a:off x="776308" y="3893677"/>
            <a:ext cx="470836" cy="345547"/>
          </a:xfrm>
          <a:custGeom>
            <a:avLst/>
            <a:gdLst>
              <a:gd name="T0" fmla="*/ 3752 w 3752"/>
              <a:gd name="T1" fmla="*/ 2752 h 2752"/>
              <a:gd name="T2" fmla="*/ 0 w 3752"/>
              <a:gd name="T3" fmla="*/ 2752 h 2752"/>
              <a:gd name="T4" fmla="*/ 0 w 3752"/>
              <a:gd name="T5" fmla="*/ 0 h 2752"/>
              <a:gd name="T6" fmla="*/ 3752 w 3752"/>
              <a:gd name="T7" fmla="*/ 0 h 2752"/>
              <a:gd name="T8" fmla="*/ 3752 w 3752"/>
              <a:gd name="T9" fmla="*/ 2752 h 2752"/>
              <a:gd name="T10" fmla="*/ 2951 w 3752"/>
              <a:gd name="T11" fmla="*/ 751 h 2752"/>
              <a:gd name="T12" fmla="*/ 3002 w 3752"/>
              <a:gd name="T13" fmla="*/ 801 h 2752"/>
              <a:gd name="T14" fmla="*/ 3052 w 3752"/>
              <a:gd name="T15" fmla="*/ 751 h 2752"/>
              <a:gd name="T16" fmla="*/ 3002 w 3752"/>
              <a:gd name="T17" fmla="*/ 700 h 2752"/>
              <a:gd name="T18" fmla="*/ 2951 w 3752"/>
              <a:gd name="T19" fmla="*/ 751 h 2752"/>
              <a:gd name="T20" fmla="*/ 3002 w 3752"/>
              <a:gd name="T21" fmla="*/ 2752 h 2752"/>
              <a:gd name="T22" fmla="*/ 1000 w 3752"/>
              <a:gd name="T23" fmla="*/ 751 h 2752"/>
              <a:gd name="T24" fmla="*/ 0 w 3752"/>
              <a:gd name="T25" fmla="*/ 1751 h 2752"/>
              <a:gd name="T26" fmla="*/ 3752 w 3752"/>
              <a:gd name="T27" fmla="*/ 2502 h 2752"/>
              <a:gd name="T28" fmla="*/ 2752 w 3752"/>
              <a:gd name="T29" fmla="*/ 1501 h 2752"/>
              <a:gd name="T30" fmla="*/ 2251 w 3752"/>
              <a:gd name="T31" fmla="*/ 2001 h 27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752" h="2752">
                <a:moveTo>
                  <a:pt x="3752" y="2752"/>
                </a:moveTo>
                <a:cubicBezTo>
                  <a:pt x="0" y="2752"/>
                  <a:pt x="0" y="2752"/>
                  <a:pt x="0" y="2752"/>
                </a:cubicBezTo>
                <a:cubicBezTo>
                  <a:pt x="0" y="0"/>
                  <a:pt x="0" y="0"/>
                  <a:pt x="0" y="0"/>
                </a:cubicBezTo>
                <a:cubicBezTo>
                  <a:pt x="3752" y="0"/>
                  <a:pt x="3752" y="0"/>
                  <a:pt x="3752" y="0"/>
                </a:cubicBezTo>
                <a:lnTo>
                  <a:pt x="3752" y="2752"/>
                </a:lnTo>
                <a:close/>
                <a:moveTo>
                  <a:pt x="2951" y="751"/>
                </a:moveTo>
                <a:cubicBezTo>
                  <a:pt x="2951" y="778"/>
                  <a:pt x="2974" y="801"/>
                  <a:pt x="3002" y="801"/>
                </a:cubicBezTo>
                <a:cubicBezTo>
                  <a:pt x="3030" y="801"/>
                  <a:pt x="3052" y="778"/>
                  <a:pt x="3052" y="751"/>
                </a:cubicBezTo>
                <a:cubicBezTo>
                  <a:pt x="3052" y="723"/>
                  <a:pt x="3030" y="700"/>
                  <a:pt x="3002" y="700"/>
                </a:cubicBezTo>
                <a:cubicBezTo>
                  <a:pt x="2974" y="700"/>
                  <a:pt x="2951" y="723"/>
                  <a:pt x="2951" y="751"/>
                </a:cubicBezTo>
                <a:close/>
                <a:moveTo>
                  <a:pt x="3002" y="2752"/>
                </a:moveTo>
                <a:cubicBezTo>
                  <a:pt x="1000" y="751"/>
                  <a:pt x="1000" y="751"/>
                  <a:pt x="1000" y="751"/>
                </a:cubicBezTo>
                <a:cubicBezTo>
                  <a:pt x="0" y="1751"/>
                  <a:pt x="0" y="1751"/>
                  <a:pt x="0" y="1751"/>
                </a:cubicBezTo>
                <a:moveTo>
                  <a:pt x="3752" y="2502"/>
                </a:moveTo>
                <a:cubicBezTo>
                  <a:pt x="2752" y="1501"/>
                  <a:pt x="2752" y="1501"/>
                  <a:pt x="2752" y="1501"/>
                </a:cubicBezTo>
                <a:cubicBezTo>
                  <a:pt x="2251" y="2001"/>
                  <a:pt x="2251" y="2001"/>
                  <a:pt x="2251" y="2001"/>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b="1">
              <a:solidFill>
                <a:schemeClr val="bg1"/>
              </a:solidFill>
            </a:endParaRPr>
          </a:p>
        </p:txBody>
      </p:sp>
      <p:sp>
        <p:nvSpPr>
          <p:cNvPr id="27" name="camera" title="Icon of a camera">
            <a:extLst>
              <a:ext uri="{FF2B5EF4-FFF2-40B4-BE49-F238E27FC236}">
                <a16:creationId xmlns:a16="http://schemas.microsoft.com/office/drawing/2014/main" id="{D6702F47-337E-432F-98FE-51469A72DEDA}"/>
              </a:ext>
            </a:extLst>
          </p:cNvPr>
          <p:cNvSpPr>
            <a:spLocks noChangeAspect="1" noEditPoints="1"/>
          </p:cNvSpPr>
          <p:nvPr/>
        </p:nvSpPr>
        <p:spPr bwMode="auto">
          <a:xfrm>
            <a:off x="796494" y="4910940"/>
            <a:ext cx="429260" cy="343049"/>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b="1" dirty="0">
              <a:solidFill>
                <a:schemeClr val="bg1"/>
              </a:solidFill>
            </a:endParaRPr>
          </a:p>
        </p:txBody>
      </p:sp>
      <p:sp>
        <p:nvSpPr>
          <p:cNvPr id="28" name="factory_3" title="Icon of a factory or warehouse">
            <a:extLst>
              <a:ext uri="{FF2B5EF4-FFF2-40B4-BE49-F238E27FC236}">
                <a16:creationId xmlns:a16="http://schemas.microsoft.com/office/drawing/2014/main" id="{3E21944D-4F77-4A03-967F-0AC5F42D9EA8}"/>
              </a:ext>
            </a:extLst>
          </p:cNvPr>
          <p:cNvSpPr>
            <a:spLocks noChangeAspect="1" noEditPoints="1"/>
          </p:cNvSpPr>
          <p:nvPr/>
        </p:nvSpPr>
        <p:spPr bwMode="auto">
          <a:xfrm>
            <a:off x="6352010" y="2973987"/>
            <a:ext cx="411480" cy="347225"/>
          </a:xfrm>
          <a:custGeom>
            <a:avLst/>
            <a:gdLst>
              <a:gd name="T0" fmla="*/ 394 w 394"/>
              <a:gd name="T1" fmla="*/ 101 h 244"/>
              <a:gd name="T2" fmla="*/ 394 w 394"/>
              <a:gd name="T3" fmla="*/ 244 h 244"/>
              <a:gd name="T4" fmla="*/ 0 w 394"/>
              <a:gd name="T5" fmla="*/ 244 h 244"/>
              <a:gd name="T6" fmla="*/ 0 w 394"/>
              <a:gd name="T7" fmla="*/ 101 h 244"/>
              <a:gd name="T8" fmla="*/ 76 w 394"/>
              <a:gd name="T9" fmla="*/ 45 h 244"/>
              <a:gd name="T10" fmla="*/ 76 w 394"/>
              <a:gd name="T11" fmla="*/ 101 h 244"/>
              <a:gd name="T12" fmla="*/ 160 w 394"/>
              <a:gd name="T13" fmla="*/ 45 h 244"/>
              <a:gd name="T14" fmla="*/ 160 w 394"/>
              <a:gd name="T15" fmla="*/ 101 h 244"/>
              <a:gd name="T16" fmla="*/ 394 w 394"/>
              <a:gd name="T17" fmla="*/ 101 h 244"/>
              <a:gd name="T18" fmla="*/ 309 w 394"/>
              <a:gd name="T19" fmla="*/ 101 h 244"/>
              <a:gd name="T20" fmla="*/ 289 w 394"/>
              <a:gd name="T21" fmla="*/ 0 h 244"/>
              <a:gd name="T22" fmla="*/ 273 w 394"/>
              <a:gd name="T23" fmla="*/ 0 h 244"/>
              <a:gd name="T24" fmla="*/ 256 w 394"/>
              <a:gd name="T25" fmla="*/ 101 h 244"/>
              <a:gd name="T26" fmla="*/ 378 w 394"/>
              <a:gd name="T27" fmla="*/ 101 h 244"/>
              <a:gd name="T28" fmla="*/ 358 w 394"/>
              <a:gd name="T29" fmla="*/ 0 h 244"/>
              <a:gd name="T30" fmla="*/ 340 w 394"/>
              <a:gd name="T31" fmla="*/ 0 h 244"/>
              <a:gd name="T32" fmla="*/ 324 w 394"/>
              <a:gd name="T33" fmla="*/ 101 h 244"/>
              <a:gd name="T34" fmla="*/ 57 w 394"/>
              <a:gd name="T35" fmla="*/ 144 h 244"/>
              <a:gd name="T36" fmla="*/ 36 w 394"/>
              <a:gd name="T37" fmla="*/ 144 h 244"/>
              <a:gd name="T38" fmla="*/ 36 w 394"/>
              <a:gd name="T39" fmla="*/ 165 h 244"/>
              <a:gd name="T40" fmla="*/ 57 w 394"/>
              <a:gd name="T41" fmla="*/ 165 h 244"/>
              <a:gd name="T42" fmla="*/ 57 w 394"/>
              <a:gd name="T43" fmla="*/ 144 h 244"/>
              <a:gd name="T44" fmla="*/ 131 w 394"/>
              <a:gd name="T45" fmla="*/ 144 h 244"/>
              <a:gd name="T46" fmla="*/ 112 w 394"/>
              <a:gd name="T47" fmla="*/ 144 h 244"/>
              <a:gd name="T48" fmla="*/ 112 w 394"/>
              <a:gd name="T49" fmla="*/ 165 h 244"/>
              <a:gd name="T50" fmla="*/ 131 w 394"/>
              <a:gd name="T51" fmla="*/ 165 h 244"/>
              <a:gd name="T52" fmla="*/ 131 w 394"/>
              <a:gd name="T53" fmla="*/ 144 h 244"/>
              <a:gd name="T54" fmla="*/ 207 w 394"/>
              <a:gd name="T55" fmla="*/ 144 h 244"/>
              <a:gd name="T56" fmla="*/ 188 w 394"/>
              <a:gd name="T57" fmla="*/ 144 h 244"/>
              <a:gd name="T58" fmla="*/ 188 w 394"/>
              <a:gd name="T59" fmla="*/ 165 h 244"/>
              <a:gd name="T60" fmla="*/ 207 w 394"/>
              <a:gd name="T61" fmla="*/ 165 h 244"/>
              <a:gd name="T62" fmla="*/ 207 w 394"/>
              <a:gd name="T63" fmla="*/ 144 h 244"/>
              <a:gd name="T64" fmla="*/ 283 w 394"/>
              <a:gd name="T65" fmla="*/ 144 h 244"/>
              <a:gd name="T66" fmla="*/ 262 w 394"/>
              <a:gd name="T67" fmla="*/ 144 h 244"/>
              <a:gd name="T68" fmla="*/ 262 w 394"/>
              <a:gd name="T69" fmla="*/ 165 h 244"/>
              <a:gd name="T70" fmla="*/ 283 w 394"/>
              <a:gd name="T71" fmla="*/ 165 h 244"/>
              <a:gd name="T72" fmla="*/ 283 w 394"/>
              <a:gd name="T73" fmla="*/ 144 h 244"/>
              <a:gd name="T74" fmla="*/ 358 w 394"/>
              <a:gd name="T75" fmla="*/ 144 h 244"/>
              <a:gd name="T76" fmla="*/ 338 w 394"/>
              <a:gd name="T77" fmla="*/ 144 h 244"/>
              <a:gd name="T78" fmla="*/ 338 w 394"/>
              <a:gd name="T79" fmla="*/ 165 h 244"/>
              <a:gd name="T80" fmla="*/ 358 w 394"/>
              <a:gd name="T81" fmla="*/ 165 h 244"/>
              <a:gd name="T82" fmla="*/ 358 w 394"/>
              <a:gd name="T83" fmla="*/ 14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94" h="244">
                <a:moveTo>
                  <a:pt x="394" y="101"/>
                </a:moveTo>
                <a:lnTo>
                  <a:pt x="394" y="244"/>
                </a:lnTo>
                <a:lnTo>
                  <a:pt x="0" y="244"/>
                </a:lnTo>
                <a:lnTo>
                  <a:pt x="0" y="101"/>
                </a:lnTo>
                <a:lnTo>
                  <a:pt x="76" y="45"/>
                </a:lnTo>
                <a:lnTo>
                  <a:pt x="76" y="101"/>
                </a:lnTo>
                <a:lnTo>
                  <a:pt x="160" y="45"/>
                </a:lnTo>
                <a:lnTo>
                  <a:pt x="160" y="101"/>
                </a:lnTo>
                <a:lnTo>
                  <a:pt x="394" y="101"/>
                </a:lnTo>
                <a:moveTo>
                  <a:pt x="309" y="101"/>
                </a:moveTo>
                <a:lnTo>
                  <a:pt x="289" y="0"/>
                </a:lnTo>
                <a:lnTo>
                  <a:pt x="273" y="0"/>
                </a:lnTo>
                <a:lnTo>
                  <a:pt x="256" y="101"/>
                </a:lnTo>
                <a:moveTo>
                  <a:pt x="378" y="101"/>
                </a:moveTo>
                <a:lnTo>
                  <a:pt x="358" y="0"/>
                </a:lnTo>
                <a:lnTo>
                  <a:pt x="340" y="0"/>
                </a:lnTo>
                <a:lnTo>
                  <a:pt x="324" y="101"/>
                </a:lnTo>
                <a:moveTo>
                  <a:pt x="57" y="144"/>
                </a:moveTo>
                <a:lnTo>
                  <a:pt x="36" y="144"/>
                </a:lnTo>
                <a:lnTo>
                  <a:pt x="36" y="165"/>
                </a:lnTo>
                <a:lnTo>
                  <a:pt x="57" y="165"/>
                </a:lnTo>
                <a:lnTo>
                  <a:pt x="57" y="144"/>
                </a:lnTo>
                <a:moveTo>
                  <a:pt x="131" y="144"/>
                </a:moveTo>
                <a:lnTo>
                  <a:pt x="112" y="144"/>
                </a:lnTo>
                <a:lnTo>
                  <a:pt x="112" y="165"/>
                </a:lnTo>
                <a:lnTo>
                  <a:pt x="131" y="165"/>
                </a:lnTo>
                <a:lnTo>
                  <a:pt x="131" y="144"/>
                </a:lnTo>
                <a:moveTo>
                  <a:pt x="207" y="144"/>
                </a:moveTo>
                <a:lnTo>
                  <a:pt x="188" y="144"/>
                </a:lnTo>
                <a:lnTo>
                  <a:pt x="188" y="165"/>
                </a:lnTo>
                <a:lnTo>
                  <a:pt x="207" y="165"/>
                </a:lnTo>
                <a:lnTo>
                  <a:pt x="207" y="144"/>
                </a:lnTo>
                <a:moveTo>
                  <a:pt x="283" y="144"/>
                </a:moveTo>
                <a:lnTo>
                  <a:pt x="262" y="144"/>
                </a:lnTo>
                <a:lnTo>
                  <a:pt x="262" y="165"/>
                </a:lnTo>
                <a:lnTo>
                  <a:pt x="283" y="165"/>
                </a:lnTo>
                <a:lnTo>
                  <a:pt x="283" y="144"/>
                </a:lnTo>
                <a:moveTo>
                  <a:pt x="358" y="144"/>
                </a:moveTo>
                <a:lnTo>
                  <a:pt x="338" y="144"/>
                </a:lnTo>
                <a:lnTo>
                  <a:pt x="338" y="165"/>
                </a:lnTo>
                <a:lnTo>
                  <a:pt x="358" y="165"/>
                </a:lnTo>
                <a:lnTo>
                  <a:pt x="358" y="144"/>
                </a:ln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b="1">
              <a:solidFill>
                <a:schemeClr val="bg1"/>
              </a:solidFill>
            </a:endParaRPr>
          </a:p>
        </p:txBody>
      </p:sp>
      <p:sp>
        <p:nvSpPr>
          <p:cNvPr id="32" name="ShoppingCart_E7BF" title="Icon of a shopping cart">
            <a:extLst>
              <a:ext uri="{FF2B5EF4-FFF2-40B4-BE49-F238E27FC236}">
                <a16:creationId xmlns:a16="http://schemas.microsoft.com/office/drawing/2014/main" id="{688686FC-526A-4C1E-90DC-6291C5F058EF}"/>
              </a:ext>
            </a:extLst>
          </p:cNvPr>
          <p:cNvSpPr>
            <a:spLocks noChangeAspect="1" noEditPoints="1"/>
          </p:cNvSpPr>
          <p:nvPr/>
        </p:nvSpPr>
        <p:spPr bwMode="auto">
          <a:xfrm>
            <a:off x="6327961" y="3922750"/>
            <a:ext cx="430126" cy="365760"/>
          </a:xfrm>
          <a:custGeom>
            <a:avLst/>
            <a:gdLst>
              <a:gd name="T0" fmla="*/ 3368 w 3817"/>
              <a:gd name="T1" fmla="*/ 2994 h 3244"/>
              <a:gd name="T2" fmla="*/ 3119 w 3817"/>
              <a:gd name="T3" fmla="*/ 3244 h 3244"/>
              <a:gd name="T4" fmla="*/ 2869 w 3817"/>
              <a:gd name="T5" fmla="*/ 2994 h 3244"/>
              <a:gd name="T6" fmla="*/ 3119 w 3817"/>
              <a:gd name="T7" fmla="*/ 2745 h 3244"/>
              <a:gd name="T8" fmla="*/ 3368 w 3817"/>
              <a:gd name="T9" fmla="*/ 2994 h 3244"/>
              <a:gd name="T10" fmla="*/ 1372 w 3817"/>
              <a:gd name="T11" fmla="*/ 2745 h 3244"/>
              <a:gd name="T12" fmla="*/ 1123 w 3817"/>
              <a:gd name="T13" fmla="*/ 2994 h 3244"/>
              <a:gd name="T14" fmla="*/ 1372 w 3817"/>
              <a:gd name="T15" fmla="*/ 3244 h 3244"/>
              <a:gd name="T16" fmla="*/ 1622 w 3817"/>
              <a:gd name="T17" fmla="*/ 2994 h 3244"/>
              <a:gd name="T18" fmla="*/ 1372 w 3817"/>
              <a:gd name="T19" fmla="*/ 2745 h 3244"/>
              <a:gd name="T20" fmla="*/ 0 w 3817"/>
              <a:gd name="T21" fmla="*/ 0 h 3244"/>
              <a:gd name="T22" fmla="*/ 457 w 3817"/>
              <a:gd name="T23" fmla="*/ 0 h 3244"/>
              <a:gd name="T24" fmla="*/ 1372 w 3817"/>
              <a:gd name="T25" fmla="*/ 2745 h 3244"/>
              <a:gd name="T26" fmla="*/ 3119 w 3817"/>
              <a:gd name="T27" fmla="*/ 2745 h 3244"/>
              <a:gd name="T28" fmla="*/ 1123 w 3817"/>
              <a:gd name="T29" fmla="*/ 1996 h 3244"/>
              <a:gd name="T30" fmla="*/ 3318 w 3817"/>
              <a:gd name="T31" fmla="*/ 1996 h 3244"/>
              <a:gd name="T32" fmla="*/ 3817 w 3817"/>
              <a:gd name="T33" fmla="*/ 499 h 3244"/>
              <a:gd name="T34" fmla="*/ 624 w 3817"/>
              <a:gd name="T35" fmla="*/ 499 h 3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17" h="3244">
                <a:moveTo>
                  <a:pt x="3368" y="2994"/>
                </a:moveTo>
                <a:cubicBezTo>
                  <a:pt x="3368" y="3132"/>
                  <a:pt x="3257" y="3244"/>
                  <a:pt x="3119" y="3244"/>
                </a:cubicBezTo>
                <a:cubicBezTo>
                  <a:pt x="2981" y="3244"/>
                  <a:pt x="2869" y="3132"/>
                  <a:pt x="2869" y="2994"/>
                </a:cubicBezTo>
                <a:cubicBezTo>
                  <a:pt x="2869" y="2856"/>
                  <a:pt x="2981" y="2745"/>
                  <a:pt x="3119" y="2745"/>
                </a:cubicBezTo>
                <a:cubicBezTo>
                  <a:pt x="3257" y="2745"/>
                  <a:pt x="3368" y="2856"/>
                  <a:pt x="3368" y="2994"/>
                </a:cubicBezTo>
                <a:close/>
                <a:moveTo>
                  <a:pt x="1372" y="2745"/>
                </a:moveTo>
                <a:cubicBezTo>
                  <a:pt x="1234" y="2745"/>
                  <a:pt x="1123" y="2856"/>
                  <a:pt x="1123" y="2994"/>
                </a:cubicBezTo>
                <a:cubicBezTo>
                  <a:pt x="1123" y="3132"/>
                  <a:pt x="1234" y="3244"/>
                  <a:pt x="1372" y="3244"/>
                </a:cubicBezTo>
                <a:cubicBezTo>
                  <a:pt x="1510" y="3244"/>
                  <a:pt x="1622" y="3132"/>
                  <a:pt x="1622" y="2994"/>
                </a:cubicBezTo>
                <a:cubicBezTo>
                  <a:pt x="1622" y="2856"/>
                  <a:pt x="1510" y="2745"/>
                  <a:pt x="1372" y="2745"/>
                </a:cubicBezTo>
                <a:close/>
                <a:moveTo>
                  <a:pt x="0" y="0"/>
                </a:moveTo>
                <a:cubicBezTo>
                  <a:pt x="457" y="0"/>
                  <a:pt x="457" y="0"/>
                  <a:pt x="457" y="0"/>
                </a:cubicBezTo>
                <a:cubicBezTo>
                  <a:pt x="1372" y="2745"/>
                  <a:pt x="1372" y="2745"/>
                  <a:pt x="1372" y="2745"/>
                </a:cubicBezTo>
                <a:cubicBezTo>
                  <a:pt x="3119" y="2745"/>
                  <a:pt x="3119" y="2745"/>
                  <a:pt x="3119" y="2745"/>
                </a:cubicBezTo>
                <a:moveTo>
                  <a:pt x="1123" y="1996"/>
                </a:moveTo>
                <a:cubicBezTo>
                  <a:pt x="3318" y="1996"/>
                  <a:pt x="3318" y="1996"/>
                  <a:pt x="3318" y="1996"/>
                </a:cubicBezTo>
                <a:cubicBezTo>
                  <a:pt x="3817" y="499"/>
                  <a:pt x="3817" y="499"/>
                  <a:pt x="3817" y="499"/>
                </a:cubicBezTo>
                <a:cubicBezTo>
                  <a:pt x="624" y="499"/>
                  <a:pt x="624" y="499"/>
                  <a:pt x="624" y="499"/>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b="1">
              <a:solidFill>
                <a:schemeClr val="bg1"/>
              </a:solidFill>
            </a:endParaRPr>
          </a:p>
        </p:txBody>
      </p:sp>
      <p:sp>
        <p:nvSpPr>
          <p:cNvPr id="36" name="people_3" title="Icon of a person surrounded by brackets">
            <a:extLst>
              <a:ext uri="{FF2B5EF4-FFF2-40B4-BE49-F238E27FC236}">
                <a16:creationId xmlns:a16="http://schemas.microsoft.com/office/drawing/2014/main" id="{98C45569-F45A-4450-98E9-9270AC421914}"/>
              </a:ext>
            </a:extLst>
          </p:cNvPr>
          <p:cNvSpPr>
            <a:spLocks noChangeAspect="1" noEditPoints="1"/>
          </p:cNvSpPr>
          <p:nvPr/>
        </p:nvSpPr>
        <p:spPr bwMode="auto">
          <a:xfrm>
            <a:off x="6359274" y="4871104"/>
            <a:ext cx="403722" cy="406950"/>
          </a:xfrm>
          <a:custGeom>
            <a:avLst/>
            <a:gdLst>
              <a:gd name="T0" fmla="*/ 346 w 346"/>
              <a:gd name="T1" fmla="*/ 265 h 348"/>
              <a:gd name="T2" fmla="*/ 346 w 346"/>
              <a:gd name="T3" fmla="*/ 348 h 348"/>
              <a:gd name="T4" fmla="*/ 263 w 346"/>
              <a:gd name="T5" fmla="*/ 348 h 348"/>
              <a:gd name="T6" fmla="*/ 346 w 346"/>
              <a:gd name="T7" fmla="*/ 83 h 348"/>
              <a:gd name="T8" fmla="*/ 346 w 346"/>
              <a:gd name="T9" fmla="*/ 0 h 348"/>
              <a:gd name="T10" fmla="*/ 263 w 346"/>
              <a:gd name="T11" fmla="*/ 0 h 348"/>
              <a:gd name="T12" fmla="*/ 83 w 346"/>
              <a:gd name="T13" fmla="*/ 0 h 348"/>
              <a:gd name="T14" fmla="*/ 0 w 346"/>
              <a:gd name="T15" fmla="*/ 0 h 348"/>
              <a:gd name="T16" fmla="*/ 0 w 346"/>
              <a:gd name="T17" fmla="*/ 83 h 348"/>
              <a:gd name="T18" fmla="*/ 0 w 346"/>
              <a:gd name="T19" fmla="*/ 265 h 348"/>
              <a:gd name="T20" fmla="*/ 0 w 346"/>
              <a:gd name="T21" fmla="*/ 348 h 348"/>
              <a:gd name="T22" fmla="*/ 83 w 346"/>
              <a:gd name="T23" fmla="*/ 348 h 348"/>
              <a:gd name="T24" fmla="*/ 173 w 346"/>
              <a:gd name="T25" fmla="*/ 184 h 348"/>
              <a:gd name="T26" fmla="*/ 229 w 346"/>
              <a:gd name="T27" fmla="*/ 129 h 348"/>
              <a:gd name="T28" fmla="*/ 173 w 346"/>
              <a:gd name="T29" fmla="*/ 73 h 348"/>
              <a:gd name="T30" fmla="*/ 117 w 346"/>
              <a:gd name="T31" fmla="*/ 129 h 348"/>
              <a:gd name="T32" fmla="*/ 173 w 346"/>
              <a:gd name="T33" fmla="*/ 184 h 348"/>
              <a:gd name="T34" fmla="*/ 262 w 346"/>
              <a:gd name="T35" fmla="*/ 275 h 348"/>
              <a:gd name="T36" fmla="*/ 172 w 346"/>
              <a:gd name="T37" fmla="*/ 184 h 348"/>
              <a:gd name="T38" fmla="*/ 82 w 346"/>
              <a:gd name="T39" fmla="*/ 275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46" h="348">
                <a:moveTo>
                  <a:pt x="346" y="265"/>
                </a:moveTo>
                <a:cubicBezTo>
                  <a:pt x="346" y="348"/>
                  <a:pt x="346" y="348"/>
                  <a:pt x="346" y="348"/>
                </a:cubicBezTo>
                <a:cubicBezTo>
                  <a:pt x="263" y="348"/>
                  <a:pt x="263" y="348"/>
                  <a:pt x="263" y="348"/>
                </a:cubicBezTo>
                <a:moveTo>
                  <a:pt x="346" y="83"/>
                </a:moveTo>
                <a:cubicBezTo>
                  <a:pt x="346" y="0"/>
                  <a:pt x="346" y="0"/>
                  <a:pt x="346" y="0"/>
                </a:cubicBezTo>
                <a:cubicBezTo>
                  <a:pt x="263" y="0"/>
                  <a:pt x="263" y="0"/>
                  <a:pt x="263" y="0"/>
                </a:cubicBezTo>
                <a:moveTo>
                  <a:pt x="83" y="0"/>
                </a:moveTo>
                <a:cubicBezTo>
                  <a:pt x="0" y="0"/>
                  <a:pt x="0" y="0"/>
                  <a:pt x="0" y="0"/>
                </a:cubicBezTo>
                <a:cubicBezTo>
                  <a:pt x="0" y="83"/>
                  <a:pt x="0" y="83"/>
                  <a:pt x="0" y="83"/>
                </a:cubicBezTo>
                <a:moveTo>
                  <a:pt x="0" y="265"/>
                </a:moveTo>
                <a:cubicBezTo>
                  <a:pt x="0" y="348"/>
                  <a:pt x="0" y="348"/>
                  <a:pt x="0" y="348"/>
                </a:cubicBezTo>
                <a:cubicBezTo>
                  <a:pt x="83" y="348"/>
                  <a:pt x="83" y="348"/>
                  <a:pt x="83" y="348"/>
                </a:cubicBezTo>
                <a:moveTo>
                  <a:pt x="173" y="184"/>
                </a:moveTo>
                <a:cubicBezTo>
                  <a:pt x="204" y="184"/>
                  <a:pt x="229" y="159"/>
                  <a:pt x="229" y="129"/>
                </a:cubicBezTo>
                <a:cubicBezTo>
                  <a:pt x="229" y="98"/>
                  <a:pt x="204" y="73"/>
                  <a:pt x="173" y="73"/>
                </a:cubicBezTo>
                <a:cubicBezTo>
                  <a:pt x="142" y="73"/>
                  <a:pt x="117" y="98"/>
                  <a:pt x="117" y="129"/>
                </a:cubicBezTo>
                <a:cubicBezTo>
                  <a:pt x="117" y="159"/>
                  <a:pt x="142" y="184"/>
                  <a:pt x="173" y="184"/>
                </a:cubicBezTo>
                <a:close/>
                <a:moveTo>
                  <a:pt x="262" y="275"/>
                </a:moveTo>
                <a:cubicBezTo>
                  <a:pt x="262" y="225"/>
                  <a:pt x="222" y="184"/>
                  <a:pt x="172" y="184"/>
                </a:cubicBezTo>
                <a:cubicBezTo>
                  <a:pt x="122" y="184"/>
                  <a:pt x="82" y="225"/>
                  <a:pt x="82" y="275"/>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b="1" dirty="0">
              <a:solidFill>
                <a:schemeClr val="bg1"/>
              </a:solidFill>
            </a:endParaRPr>
          </a:p>
        </p:txBody>
      </p:sp>
      <p:sp>
        <p:nvSpPr>
          <p:cNvPr id="37" name="Financial_E7BB" title="Icon of a chart made of vertical lines with a line tracing the top of each, turning into an arrow pointing up">
            <a:extLst>
              <a:ext uri="{FF2B5EF4-FFF2-40B4-BE49-F238E27FC236}">
                <a16:creationId xmlns:a16="http://schemas.microsoft.com/office/drawing/2014/main" id="{78BBF708-9677-46F9-85E9-08327CB91F23}"/>
              </a:ext>
            </a:extLst>
          </p:cNvPr>
          <p:cNvSpPr>
            <a:spLocks noChangeAspect="1" noEditPoints="1"/>
          </p:cNvSpPr>
          <p:nvPr/>
        </p:nvSpPr>
        <p:spPr bwMode="auto">
          <a:xfrm>
            <a:off x="6347241" y="1989776"/>
            <a:ext cx="410030" cy="365760"/>
          </a:xfrm>
          <a:custGeom>
            <a:avLst/>
            <a:gdLst>
              <a:gd name="T0" fmla="*/ 47 w 4770"/>
              <a:gd name="T1" fmla="*/ 4255 h 4255"/>
              <a:gd name="T2" fmla="*/ 47 w 4770"/>
              <a:gd name="T3" fmla="*/ 3626 h 4255"/>
              <a:gd name="T4" fmla="*/ 676 w 4770"/>
              <a:gd name="T5" fmla="*/ 4255 h 4255"/>
              <a:gd name="T6" fmla="*/ 676 w 4770"/>
              <a:gd name="T7" fmla="*/ 2996 h 4255"/>
              <a:gd name="T8" fmla="*/ 1306 w 4770"/>
              <a:gd name="T9" fmla="*/ 4255 h 4255"/>
              <a:gd name="T10" fmla="*/ 1306 w 4770"/>
              <a:gd name="T11" fmla="*/ 2366 h 4255"/>
              <a:gd name="T12" fmla="*/ 1935 w 4770"/>
              <a:gd name="T13" fmla="*/ 4255 h 4255"/>
              <a:gd name="T14" fmla="*/ 1935 w 4770"/>
              <a:gd name="T15" fmla="*/ 1736 h 4255"/>
              <a:gd name="T16" fmla="*/ 2564 w 4770"/>
              <a:gd name="T17" fmla="*/ 4255 h 4255"/>
              <a:gd name="T18" fmla="*/ 2564 w 4770"/>
              <a:gd name="T19" fmla="*/ 1736 h 4255"/>
              <a:gd name="T20" fmla="*/ 3194 w 4770"/>
              <a:gd name="T21" fmla="*/ 4255 h 4255"/>
              <a:gd name="T22" fmla="*/ 3194 w 4770"/>
              <a:gd name="T23" fmla="*/ 2361 h 4255"/>
              <a:gd name="T24" fmla="*/ 3823 w 4770"/>
              <a:gd name="T25" fmla="*/ 4255 h 4255"/>
              <a:gd name="T26" fmla="*/ 3823 w 4770"/>
              <a:gd name="T27" fmla="*/ 1736 h 4255"/>
              <a:gd name="T28" fmla="*/ 4453 w 4770"/>
              <a:gd name="T29" fmla="*/ 4255 h 4255"/>
              <a:gd name="T30" fmla="*/ 4453 w 4770"/>
              <a:gd name="T31" fmla="*/ 1424 h 4255"/>
              <a:gd name="T32" fmla="*/ 4760 w 4770"/>
              <a:gd name="T33" fmla="*/ 5 h 4255"/>
              <a:gd name="T34" fmla="*/ 3191 w 4770"/>
              <a:gd name="T35" fmla="*/ 1575 h 4255"/>
              <a:gd name="T36" fmla="*/ 2247 w 4770"/>
              <a:gd name="T37" fmla="*/ 630 h 4255"/>
              <a:gd name="T38" fmla="*/ 0 w 4770"/>
              <a:gd name="T39" fmla="*/ 2879 h 4255"/>
              <a:gd name="T40" fmla="*/ 4770 w 4770"/>
              <a:gd name="T41" fmla="*/ 948 h 4255"/>
              <a:gd name="T42" fmla="*/ 4770 w 4770"/>
              <a:gd name="T43" fmla="*/ 0 h 4255"/>
              <a:gd name="T44" fmla="*/ 3818 w 4770"/>
              <a:gd name="T45" fmla="*/ 0 h 4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70" h="4255">
                <a:moveTo>
                  <a:pt x="47" y="4255"/>
                </a:moveTo>
                <a:lnTo>
                  <a:pt x="47" y="3626"/>
                </a:lnTo>
                <a:moveTo>
                  <a:pt x="676" y="4255"/>
                </a:moveTo>
                <a:lnTo>
                  <a:pt x="676" y="2996"/>
                </a:lnTo>
                <a:moveTo>
                  <a:pt x="1306" y="4255"/>
                </a:moveTo>
                <a:lnTo>
                  <a:pt x="1306" y="2366"/>
                </a:lnTo>
                <a:moveTo>
                  <a:pt x="1935" y="4255"/>
                </a:moveTo>
                <a:lnTo>
                  <a:pt x="1935" y="1736"/>
                </a:lnTo>
                <a:moveTo>
                  <a:pt x="2564" y="4255"/>
                </a:moveTo>
                <a:lnTo>
                  <a:pt x="2564" y="1736"/>
                </a:lnTo>
                <a:moveTo>
                  <a:pt x="3194" y="4255"/>
                </a:moveTo>
                <a:lnTo>
                  <a:pt x="3194" y="2361"/>
                </a:lnTo>
                <a:moveTo>
                  <a:pt x="3823" y="4255"/>
                </a:moveTo>
                <a:lnTo>
                  <a:pt x="3823" y="1736"/>
                </a:lnTo>
                <a:moveTo>
                  <a:pt x="4453" y="4255"/>
                </a:moveTo>
                <a:lnTo>
                  <a:pt x="4453" y="1424"/>
                </a:lnTo>
                <a:moveTo>
                  <a:pt x="4760" y="5"/>
                </a:moveTo>
                <a:lnTo>
                  <a:pt x="3191" y="1575"/>
                </a:lnTo>
                <a:lnTo>
                  <a:pt x="2247" y="630"/>
                </a:lnTo>
                <a:lnTo>
                  <a:pt x="0" y="2879"/>
                </a:lnTo>
                <a:moveTo>
                  <a:pt x="4770" y="948"/>
                </a:moveTo>
                <a:lnTo>
                  <a:pt x="4770" y="0"/>
                </a:lnTo>
                <a:lnTo>
                  <a:pt x="3818" y="0"/>
                </a:ln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b="1">
              <a:solidFill>
                <a:schemeClr val="bg1"/>
              </a:solidFill>
            </a:endParaRPr>
          </a:p>
        </p:txBody>
      </p:sp>
      <p:sp>
        <p:nvSpPr>
          <p:cNvPr id="47" name="TextBox 46">
            <a:extLst>
              <a:ext uri="{FF2B5EF4-FFF2-40B4-BE49-F238E27FC236}">
                <a16:creationId xmlns:a16="http://schemas.microsoft.com/office/drawing/2014/main" id="{5084E31B-CDD7-4D3B-B49E-3842BB8EB7DC}"/>
              </a:ext>
            </a:extLst>
          </p:cNvPr>
          <p:cNvSpPr txBox="1"/>
          <p:nvPr/>
        </p:nvSpPr>
        <p:spPr>
          <a:xfrm>
            <a:off x="1344447" y="3753675"/>
            <a:ext cx="4572000" cy="664797"/>
          </a:xfrm>
          <a:prstGeom prst="rect">
            <a:avLst/>
          </a:prstGeom>
          <a:solidFill>
            <a:schemeClr val="bg1">
              <a:lumMod val="95000"/>
            </a:schemeClr>
          </a:solidFill>
        </p:spPr>
        <p:txBody>
          <a:bodyPr wrap="square" lIns="182880" tIns="146304" rIns="182880" bIns="146304" rtlCol="0" anchor="ctr">
            <a:spAutoFit/>
          </a:bodyPr>
          <a:lstStyle/>
          <a:p>
            <a:pPr lvl="0">
              <a:defRPr/>
            </a:pPr>
            <a:r>
              <a:rPr lang="en-US" sz="2400" dirty="0">
                <a:solidFill>
                  <a:srgbClr val="F2F2F2">
                    <a:lumMod val="25000"/>
                  </a:srgbClr>
                </a:solidFill>
              </a:rPr>
              <a:t>Image classification</a:t>
            </a:r>
          </a:p>
        </p:txBody>
      </p:sp>
      <p:sp>
        <p:nvSpPr>
          <p:cNvPr id="48" name="TextBox 47">
            <a:extLst>
              <a:ext uri="{FF2B5EF4-FFF2-40B4-BE49-F238E27FC236}">
                <a16:creationId xmlns:a16="http://schemas.microsoft.com/office/drawing/2014/main" id="{A3F82C7F-4826-4EAC-B09C-A01CD625A05C}"/>
              </a:ext>
            </a:extLst>
          </p:cNvPr>
          <p:cNvSpPr txBox="1"/>
          <p:nvPr/>
        </p:nvSpPr>
        <p:spPr>
          <a:xfrm>
            <a:off x="1344447" y="4786826"/>
            <a:ext cx="4572000" cy="664797"/>
          </a:xfrm>
          <a:prstGeom prst="rect">
            <a:avLst/>
          </a:prstGeom>
          <a:solidFill>
            <a:schemeClr val="bg1">
              <a:lumMod val="95000"/>
            </a:schemeClr>
          </a:solidFill>
        </p:spPr>
        <p:txBody>
          <a:bodyPr wrap="square" lIns="182880" tIns="146304" rIns="182880" bIns="146304" rtlCol="0" anchor="ctr">
            <a:spAutoFit/>
          </a:bodyPr>
          <a:lstStyle/>
          <a:p>
            <a:pPr lvl="0">
              <a:defRPr/>
            </a:pPr>
            <a:r>
              <a:rPr lang="en-US" sz="2400" dirty="0">
                <a:solidFill>
                  <a:srgbClr val="F2F2F2">
                    <a:lumMod val="25000"/>
                  </a:srgbClr>
                </a:solidFill>
              </a:rPr>
              <a:t>Object detection</a:t>
            </a:r>
          </a:p>
        </p:txBody>
      </p:sp>
      <p:sp>
        <p:nvSpPr>
          <p:cNvPr id="68" name="Rectangle 67">
            <a:extLst>
              <a:ext uri="{FF2B5EF4-FFF2-40B4-BE49-F238E27FC236}">
                <a16:creationId xmlns:a16="http://schemas.microsoft.com/office/drawing/2014/main" id="{F4B1C000-8819-4EBF-9559-33A34A464258}"/>
              </a:ext>
            </a:extLst>
          </p:cNvPr>
          <p:cNvSpPr/>
          <p:nvPr/>
        </p:nvSpPr>
        <p:spPr bwMode="auto">
          <a:xfrm>
            <a:off x="647624" y="5936689"/>
            <a:ext cx="685800" cy="6858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70" name="circle" title="Icon of a circle with three smaller circles on it">
            <a:extLst>
              <a:ext uri="{FF2B5EF4-FFF2-40B4-BE49-F238E27FC236}">
                <a16:creationId xmlns:a16="http://schemas.microsoft.com/office/drawing/2014/main" id="{679C4BFB-AC24-43EC-98F1-E6BD856D5BF3}"/>
              </a:ext>
            </a:extLst>
          </p:cNvPr>
          <p:cNvSpPr>
            <a:spLocks noChangeAspect="1" noEditPoints="1"/>
          </p:cNvSpPr>
          <p:nvPr/>
        </p:nvSpPr>
        <p:spPr bwMode="auto">
          <a:xfrm>
            <a:off x="783989" y="6057199"/>
            <a:ext cx="413479" cy="420347"/>
          </a:xfrm>
          <a:custGeom>
            <a:avLst/>
            <a:gdLst>
              <a:gd name="T0" fmla="*/ 26 w 340"/>
              <a:gd name="T1" fmla="*/ 224 h 345"/>
              <a:gd name="T2" fmla="*/ 23 w 340"/>
              <a:gd name="T3" fmla="*/ 198 h 345"/>
              <a:gd name="T4" fmla="*/ 119 w 340"/>
              <a:gd name="T5" fmla="*/ 59 h 345"/>
              <a:gd name="T6" fmla="*/ 77 w 340"/>
              <a:gd name="T7" fmla="*/ 312 h 345"/>
              <a:gd name="T8" fmla="*/ 170 w 340"/>
              <a:gd name="T9" fmla="*/ 345 h 345"/>
              <a:gd name="T10" fmla="*/ 262 w 340"/>
              <a:gd name="T11" fmla="*/ 312 h 345"/>
              <a:gd name="T12" fmla="*/ 314 w 340"/>
              <a:gd name="T13" fmla="*/ 224 h 345"/>
              <a:gd name="T14" fmla="*/ 317 w 340"/>
              <a:gd name="T15" fmla="*/ 198 h 345"/>
              <a:gd name="T16" fmla="*/ 220 w 340"/>
              <a:gd name="T17" fmla="*/ 60 h 345"/>
              <a:gd name="T18" fmla="*/ 170 w 340"/>
              <a:gd name="T19" fmla="*/ 102 h 345"/>
              <a:gd name="T20" fmla="*/ 221 w 340"/>
              <a:gd name="T21" fmla="*/ 51 h 345"/>
              <a:gd name="T22" fmla="*/ 170 w 340"/>
              <a:gd name="T23" fmla="*/ 0 h 345"/>
              <a:gd name="T24" fmla="*/ 119 w 340"/>
              <a:gd name="T25" fmla="*/ 51 h 345"/>
              <a:gd name="T26" fmla="*/ 170 w 340"/>
              <a:gd name="T27" fmla="*/ 102 h 345"/>
              <a:gd name="T28" fmla="*/ 51 w 340"/>
              <a:gd name="T29" fmla="*/ 319 h 345"/>
              <a:gd name="T30" fmla="*/ 102 w 340"/>
              <a:gd name="T31" fmla="*/ 268 h 345"/>
              <a:gd name="T32" fmla="*/ 51 w 340"/>
              <a:gd name="T33" fmla="*/ 217 h 345"/>
              <a:gd name="T34" fmla="*/ 0 w 340"/>
              <a:gd name="T35" fmla="*/ 268 h 345"/>
              <a:gd name="T36" fmla="*/ 51 w 340"/>
              <a:gd name="T37" fmla="*/ 319 h 345"/>
              <a:gd name="T38" fmla="*/ 289 w 340"/>
              <a:gd name="T39" fmla="*/ 319 h 345"/>
              <a:gd name="T40" fmla="*/ 340 w 340"/>
              <a:gd name="T41" fmla="*/ 268 h 345"/>
              <a:gd name="T42" fmla="*/ 289 w 340"/>
              <a:gd name="T43" fmla="*/ 217 h 345"/>
              <a:gd name="T44" fmla="*/ 238 w 340"/>
              <a:gd name="T45" fmla="*/ 268 h 345"/>
              <a:gd name="T46" fmla="*/ 289 w 340"/>
              <a:gd name="T47" fmla="*/ 319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0" h="345">
                <a:moveTo>
                  <a:pt x="26" y="224"/>
                </a:moveTo>
                <a:cubicBezTo>
                  <a:pt x="24" y="215"/>
                  <a:pt x="23" y="208"/>
                  <a:pt x="23" y="198"/>
                </a:cubicBezTo>
                <a:cubicBezTo>
                  <a:pt x="23" y="136"/>
                  <a:pt x="65" y="81"/>
                  <a:pt x="119" y="59"/>
                </a:cubicBezTo>
                <a:moveTo>
                  <a:pt x="77" y="312"/>
                </a:moveTo>
                <a:cubicBezTo>
                  <a:pt x="103" y="334"/>
                  <a:pt x="134" y="345"/>
                  <a:pt x="170" y="345"/>
                </a:cubicBezTo>
                <a:cubicBezTo>
                  <a:pt x="207" y="345"/>
                  <a:pt x="236" y="334"/>
                  <a:pt x="262" y="312"/>
                </a:cubicBezTo>
                <a:moveTo>
                  <a:pt x="314" y="224"/>
                </a:moveTo>
                <a:cubicBezTo>
                  <a:pt x="316" y="214"/>
                  <a:pt x="317" y="208"/>
                  <a:pt x="317" y="198"/>
                </a:cubicBezTo>
                <a:cubicBezTo>
                  <a:pt x="317" y="134"/>
                  <a:pt x="277" y="80"/>
                  <a:pt x="220" y="60"/>
                </a:cubicBezTo>
                <a:moveTo>
                  <a:pt x="170" y="102"/>
                </a:moveTo>
                <a:cubicBezTo>
                  <a:pt x="198" y="102"/>
                  <a:pt x="221" y="79"/>
                  <a:pt x="221" y="51"/>
                </a:cubicBezTo>
                <a:cubicBezTo>
                  <a:pt x="221" y="23"/>
                  <a:pt x="198" y="0"/>
                  <a:pt x="170" y="0"/>
                </a:cubicBezTo>
                <a:cubicBezTo>
                  <a:pt x="142" y="0"/>
                  <a:pt x="119" y="23"/>
                  <a:pt x="119" y="51"/>
                </a:cubicBezTo>
                <a:cubicBezTo>
                  <a:pt x="119" y="79"/>
                  <a:pt x="142" y="102"/>
                  <a:pt x="170" y="102"/>
                </a:cubicBezTo>
                <a:close/>
                <a:moveTo>
                  <a:pt x="51" y="319"/>
                </a:moveTo>
                <a:cubicBezTo>
                  <a:pt x="79" y="319"/>
                  <a:pt x="102" y="297"/>
                  <a:pt x="102" y="268"/>
                </a:cubicBezTo>
                <a:cubicBezTo>
                  <a:pt x="102" y="240"/>
                  <a:pt x="79" y="217"/>
                  <a:pt x="51" y="217"/>
                </a:cubicBezTo>
                <a:cubicBezTo>
                  <a:pt x="23" y="217"/>
                  <a:pt x="0" y="240"/>
                  <a:pt x="0" y="268"/>
                </a:cubicBezTo>
                <a:cubicBezTo>
                  <a:pt x="0" y="297"/>
                  <a:pt x="23" y="319"/>
                  <a:pt x="51" y="319"/>
                </a:cubicBezTo>
                <a:close/>
                <a:moveTo>
                  <a:pt x="289" y="319"/>
                </a:moveTo>
                <a:cubicBezTo>
                  <a:pt x="317" y="319"/>
                  <a:pt x="340" y="297"/>
                  <a:pt x="340" y="268"/>
                </a:cubicBezTo>
                <a:cubicBezTo>
                  <a:pt x="340" y="240"/>
                  <a:pt x="317" y="217"/>
                  <a:pt x="289" y="217"/>
                </a:cubicBezTo>
                <a:cubicBezTo>
                  <a:pt x="261" y="217"/>
                  <a:pt x="238" y="240"/>
                  <a:pt x="238" y="268"/>
                </a:cubicBezTo>
                <a:cubicBezTo>
                  <a:pt x="238" y="297"/>
                  <a:pt x="261" y="319"/>
                  <a:pt x="289" y="319"/>
                </a:cubicBez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solidFill>
                <a:schemeClr val="bg1"/>
              </a:solidFill>
            </a:endParaRPr>
          </a:p>
        </p:txBody>
      </p:sp>
      <p:sp>
        <p:nvSpPr>
          <p:cNvPr id="42" name="Text Placeholder 2">
            <a:extLst>
              <a:ext uri="{FF2B5EF4-FFF2-40B4-BE49-F238E27FC236}">
                <a16:creationId xmlns:a16="http://schemas.microsoft.com/office/drawing/2014/main" id="{C26F2D11-8C75-441B-A146-86CC584FC1BD}"/>
              </a:ext>
            </a:extLst>
          </p:cNvPr>
          <p:cNvSpPr txBox="1">
            <a:spLocks/>
          </p:cNvSpPr>
          <p:nvPr/>
        </p:nvSpPr>
        <p:spPr>
          <a:xfrm>
            <a:off x="0" y="1"/>
            <a:ext cx="12192000" cy="97263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457200" tIns="46637" rIns="0" bIns="46637" numCol="1" rtlCol="0" anchor="ctr" anchorCtr="0" compatLnSpc="1">
            <a:prstTxWarp prst="textNoShape">
              <a:avLst/>
            </a:prstTxWarp>
          </a:bodyPr>
          <a:lstStyle>
            <a:defPPr>
              <a:defRPr lang="en-US"/>
            </a:defPPr>
            <a:lvl1pPr algn="ctr" defTabSz="932472" fontAlgn="base">
              <a:spcBef>
                <a:spcPct val="0"/>
              </a:spcBef>
              <a:spcAft>
                <a:spcPct val="0"/>
              </a:spcAft>
              <a:defRPr sz="1600">
                <a:gradFill>
                  <a:gsLst>
                    <a:gs pos="40075">
                      <a:srgbClr val="FFFFFF"/>
                    </a:gs>
                    <a:gs pos="30000">
                      <a:srgbClr val="FFFFFF"/>
                    </a:gs>
                  </a:gsLst>
                  <a:lin ang="5400000" scaled="0"/>
                </a:gra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en-US" sz="2800" dirty="0"/>
              <a:t>A few things you can do with ML.NET …</a:t>
            </a:r>
          </a:p>
        </p:txBody>
      </p:sp>
      <p:sp>
        <p:nvSpPr>
          <p:cNvPr id="43" name="Rectangle 42">
            <a:extLst>
              <a:ext uri="{FF2B5EF4-FFF2-40B4-BE49-F238E27FC236}">
                <a16:creationId xmlns:a16="http://schemas.microsoft.com/office/drawing/2014/main" id="{8F2BA5D9-17D6-47E3-AFF6-09FFC3A3A391}"/>
              </a:ext>
            </a:extLst>
          </p:cNvPr>
          <p:cNvSpPr/>
          <p:nvPr/>
        </p:nvSpPr>
        <p:spPr bwMode="auto">
          <a:xfrm>
            <a:off x="683463" y="1838725"/>
            <a:ext cx="685800" cy="6858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52" name="emoticon" title="Icon of a face smiling">
            <a:extLst>
              <a:ext uri="{FF2B5EF4-FFF2-40B4-BE49-F238E27FC236}">
                <a16:creationId xmlns:a16="http://schemas.microsoft.com/office/drawing/2014/main" id="{69010C29-A33A-4BA3-B1AB-1660E803962B}"/>
              </a:ext>
            </a:extLst>
          </p:cNvPr>
          <p:cNvSpPr>
            <a:spLocks noChangeAspect="1" noEditPoints="1"/>
          </p:cNvSpPr>
          <p:nvPr/>
        </p:nvSpPr>
        <p:spPr bwMode="auto">
          <a:xfrm>
            <a:off x="839612" y="2003016"/>
            <a:ext cx="365760" cy="365760"/>
          </a:xfrm>
          <a:custGeom>
            <a:avLst/>
            <a:gdLst>
              <a:gd name="T0" fmla="*/ 312 w 312"/>
              <a:gd name="T1" fmla="*/ 156 h 312"/>
              <a:gd name="T2" fmla="*/ 156 w 312"/>
              <a:gd name="T3" fmla="*/ 312 h 312"/>
              <a:gd name="T4" fmla="*/ 0 w 312"/>
              <a:gd name="T5" fmla="*/ 156 h 312"/>
              <a:gd name="T6" fmla="*/ 156 w 312"/>
              <a:gd name="T7" fmla="*/ 0 h 312"/>
              <a:gd name="T8" fmla="*/ 312 w 312"/>
              <a:gd name="T9" fmla="*/ 156 h 312"/>
              <a:gd name="T10" fmla="*/ 73 w 312"/>
              <a:gd name="T11" fmla="*/ 200 h 312"/>
              <a:gd name="T12" fmla="*/ 156 w 312"/>
              <a:gd name="T13" fmla="*/ 250 h 312"/>
              <a:gd name="T14" fmla="*/ 239 w 312"/>
              <a:gd name="T15" fmla="*/ 200 h 312"/>
              <a:gd name="T16" fmla="*/ 94 w 312"/>
              <a:gd name="T17" fmla="*/ 100 h 312"/>
              <a:gd name="T18" fmla="*/ 80 w 312"/>
              <a:gd name="T19" fmla="*/ 114 h 312"/>
              <a:gd name="T20" fmla="*/ 94 w 312"/>
              <a:gd name="T21" fmla="*/ 128 h 312"/>
              <a:gd name="T22" fmla="*/ 108 w 312"/>
              <a:gd name="T23" fmla="*/ 114 h 312"/>
              <a:gd name="T24" fmla="*/ 94 w 312"/>
              <a:gd name="T25" fmla="*/ 100 h 312"/>
              <a:gd name="T26" fmla="*/ 220 w 312"/>
              <a:gd name="T27" fmla="*/ 100 h 312"/>
              <a:gd name="T28" fmla="*/ 206 w 312"/>
              <a:gd name="T29" fmla="*/ 114 h 312"/>
              <a:gd name="T30" fmla="*/ 220 w 312"/>
              <a:gd name="T31" fmla="*/ 128 h 312"/>
              <a:gd name="T32" fmla="*/ 234 w 312"/>
              <a:gd name="T33" fmla="*/ 114 h 312"/>
              <a:gd name="T34" fmla="*/ 220 w 312"/>
              <a:gd name="T35" fmla="*/ 100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2" h="312">
                <a:moveTo>
                  <a:pt x="312" y="156"/>
                </a:moveTo>
                <a:cubicBezTo>
                  <a:pt x="312" y="242"/>
                  <a:pt x="242" y="312"/>
                  <a:pt x="156" y="312"/>
                </a:cubicBezTo>
                <a:cubicBezTo>
                  <a:pt x="70" y="312"/>
                  <a:pt x="0" y="242"/>
                  <a:pt x="0" y="156"/>
                </a:cubicBezTo>
                <a:cubicBezTo>
                  <a:pt x="0" y="70"/>
                  <a:pt x="70" y="0"/>
                  <a:pt x="156" y="0"/>
                </a:cubicBezTo>
                <a:cubicBezTo>
                  <a:pt x="242" y="0"/>
                  <a:pt x="312" y="70"/>
                  <a:pt x="312" y="156"/>
                </a:cubicBezTo>
                <a:close/>
                <a:moveTo>
                  <a:pt x="73" y="200"/>
                </a:moveTo>
                <a:cubicBezTo>
                  <a:pt x="89" y="230"/>
                  <a:pt x="120" y="250"/>
                  <a:pt x="156" y="250"/>
                </a:cubicBezTo>
                <a:cubicBezTo>
                  <a:pt x="192" y="250"/>
                  <a:pt x="223" y="230"/>
                  <a:pt x="239" y="200"/>
                </a:cubicBezTo>
                <a:moveTo>
                  <a:pt x="94" y="100"/>
                </a:moveTo>
                <a:cubicBezTo>
                  <a:pt x="86" y="100"/>
                  <a:pt x="80" y="106"/>
                  <a:pt x="80" y="114"/>
                </a:cubicBezTo>
                <a:cubicBezTo>
                  <a:pt x="80" y="122"/>
                  <a:pt x="86" y="128"/>
                  <a:pt x="94" y="128"/>
                </a:cubicBezTo>
                <a:cubicBezTo>
                  <a:pt x="102" y="128"/>
                  <a:pt x="108" y="122"/>
                  <a:pt x="108" y="114"/>
                </a:cubicBezTo>
                <a:cubicBezTo>
                  <a:pt x="108" y="106"/>
                  <a:pt x="102" y="100"/>
                  <a:pt x="94" y="100"/>
                </a:cubicBezTo>
                <a:close/>
                <a:moveTo>
                  <a:pt x="220" y="100"/>
                </a:moveTo>
                <a:cubicBezTo>
                  <a:pt x="212" y="100"/>
                  <a:pt x="206" y="106"/>
                  <a:pt x="206" y="114"/>
                </a:cubicBezTo>
                <a:cubicBezTo>
                  <a:pt x="206" y="122"/>
                  <a:pt x="212" y="128"/>
                  <a:pt x="220" y="128"/>
                </a:cubicBezTo>
                <a:cubicBezTo>
                  <a:pt x="228" y="128"/>
                  <a:pt x="234" y="122"/>
                  <a:pt x="234" y="114"/>
                </a:cubicBezTo>
                <a:cubicBezTo>
                  <a:pt x="234" y="106"/>
                  <a:pt x="228" y="100"/>
                  <a:pt x="220" y="100"/>
                </a:cubicBezTo>
                <a:close/>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b="1" dirty="0">
              <a:solidFill>
                <a:schemeClr val="bg1"/>
              </a:solidFill>
            </a:endParaRPr>
          </a:p>
        </p:txBody>
      </p:sp>
      <p:sp>
        <p:nvSpPr>
          <p:cNvPr id="54" name="TextBox 53">
            <a:extLst>
              <a:ext uri="{FF2B5EF4-FFF2-40B4-BE49-F238E27FC236}">
                <a16:creationId xmlns:a16="http://schemas.microsoft.com/office/drawing/2014/main" id="{96C2CA81-6E24-486D-8CD5-6BB10B097A6D}"/>
              </a:ext>
            </a:extLst>
          </p:cNvPr>
          <p:cNvSpPr txBox="1"/>
          <p:nvPr/>
        </p:nvSpPr>
        <p:spPr>
          <a:xfrm>
            <a:off x="1368792" y="1839571"/>
            <a:ext cx="4572000" cy="664797"/>
          </a:xfrm>
          <a:prstGeom prst="rect">
            <a:avLst/>
          </a:prstGeom>
          <a:solidFill>
            <a:schemeClr val="bg1">
              <a:lumMod val="95000"/>
            </a:schemeClr>
          </a:solidFill>
        </p:spPr>
        <p:txBody>
          <a:bodyPr wrap="square" lIns="182880" tIns="146304" rIns="182880" bIns="146304" rtlCol="0" anchor="ctr">
            <a:spAutoFit/>
          </a:bodyPr>
          <a:lstStyle/>
          <a:p>
            <a:pPr lvl="0">
              <a:defRPr/>
            </a:pPr>
            <a:r>
              <a:rPr lang="en-US" sz="2400" dirty="0">
                <a:solidFill>
                  <a:srgbClr val="F2F2F2">
                    <a:lumMod val="25000"/>
                  </a:srgbClr>
                </a:solidFill>
              </a:rPr>
              <a:t>Sentiment Analysis</a:t>
            </a:r>
          </a:p>
        </p:txBody>
      </p:sp>
    </p:spTree>
    <p:extLst>
      <p:ext uri="{BB962C8B-B14F-4D97-AF65-F5344CB8AC3E}">
        <p14:creationId xmlns:p14="http://schemas.microsoft.com/office/powerpoint/2010/main" val="1997292723"/>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95F532C-A791-44AD-84EB-9769E63795A0}"/>
              </a:ext>
            </a:extLst>
          </p:cNvPr>
          <p:cNvSpPr/>
          <p:nvPr/>
        </p:nvSpPr>
        <p:spPr bwMode="auto">
          <a:xfrm>
            <a:off x="-104272" y="-10664"/>
            <a:ext cx="12296272" cy="949673"/>
          </a:xfrm>
          <a:prstGeom prst="rect">
            <a:avLst/>
          </a:prstGeom>
          <a:solidFill>
            <a:srgbClr val="F0F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 name="Rectangle 4">
            <a:extLst>
              <a:ext uri="{FF2B5EF4-FFF2-40B4-BE49-F238E27FC236}">
                <a16:creationId xmlns:a16="http://schemas.microsoft.com/office/drawing/2014/main" id="{5DE3BEC0-007F-4E8A-B331-661900177C09}"/>
              </a:ext>
            </a:extLst>
          </p:cNvPr>
          <p:cNvSpPr>
            <a:spLocks noChangeArrowheads="1"/>
          </p:cNvSpPr>
          <p:nvPr/>
        </p:nvSpPr>
        <p:spPr bwMode="auto">
          <a:xfrm>
            <a:off x="270067" y="1421016"/>
            <a:ext cx="5277832" cy="8668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126942" numCol="1" anchor="ctr" anchorCtr="0" compatLnSpc="1">
            <a:prstTxWarp prst="textNoShape">
              <a:avLst/>
            </a:prstTxWarp>
            <a:spAutoFit/>
          </a:bodyPr>
          <a:lstStyle/>
          <a:p>
            <a:pPr marL="0" marR="0" lvl="0" indent="0" algn="ctr" defTabSz="914225" rtl="0" eaLnBrk="0" fontAlgn="base" latinLnBrk="0" hangingPunct="0">
              <a:lnSpc>
                <a:spcPct val="100000"/>
              </a:lnSpc>
              <a:spcBef>
                <a:spcPct val="0"/>
              </a:spcBef>
              <a:spcAft>
                <a:spcPct val="0"/>
              </a:spcAft>
              <a:buClrTx/>
              <a:buSzTx/>
              <a:buFontTx/>
              <a:buNone/>
              <a:tabLst/>
              <a:defRPr/>
            </a:pPr>
            <a:r>
              <a:rPr kumimoji="0" lang="en-US" altLang="en-US" sz="1200" b="1" i="0" u="none" strike="noStrike" kern="1200" cap="none" spc="0" normalizeH="0" baseline="0" noProof="0" err="1">
                <a:ln>
                  <a:noFill/>
                </a:ln>
                <a:solidFill>
                  <a:srgbClr val="505050"/>
                </a:solidFill>
                <a:effectLst/>
                <a:uLnTx/>
                <a:uFillTx/>
                <a:latin typeface="Segoe UI Semilight"/>
                <a:ea typeface="+mn-ea"/>
                <a:cs typeface="+mn-cs"/>
                <a:hlinkClick r:id="rId3"/>
              </a:rPr>
              <a:t>RayGun</a:t>
            </a:r>
            <a:endParaRPr kumimoji="0" lang="en-US" altLang="en-US" sz="1200" b="1" i="0" u="none" strike="noStrike" kern="1200" cap="none" spc="0" normalizeH="0" baseline="0" noProof="0">
              <a:ln>
                <a:noFill/>
              </a:ln>
              <a:solidFill>
                <a:srgbClr val="505050"/>
              </a:solidFill>
              <a:effectLst/>
              <a:uLnTx/>
              <a:uFillTx/>
              <a:latin typeface="Segoe UI Semilight"/>
              <a:ea typeface="+mn-ea"/>
              <a:cs typeface="+mn-cs"/>
            </a:endParaRPr>
          </a:p>
          <a:p>
            <a:pPr marL="0" marR="0" lvl="0" indent="0" algn="ctr" defTabSz="914225"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a:ln>
                  <a:noFill/>
                </a:ln>
                <a:solidFill>
                  <a:srgbClr val="505050"/>
                </a:solidFill>
                <a:effectLst/>
                <a:uLnTx/>
                <a:uFillTx/>
                <a:latin typeface="Segoe UI Semilight"/>
                <a:ea typeface="+mn-ea"/>
                <a:cs typeface="+mn-cs"/>
              </a:rPr>
              <a:t>"Using the same-size server, we were able to go from 1,000 requests per second per node with Node.js to 20,000 requests per second with .NET Core."</a:t>
            </a:r>
          </a:p>
          <a:p>
            <a:pPr marL="0" marR="0" lvl="0" indent="0" algn="ctr" defTabSz="914225" rtl="0" eaLnBrk="0" fontAlgn="base" latinLnBrk="0" hangingPunct="0">
              <a:lnSpc>
                <a:spcPct val="100000"/>
              </a:lnSpc>
              <a:spcBef>
                <a:spcPct val="0"/>
              </a:spcBef>
              <a:spcAft>
                <a:spcPct val="0"/>
              </a:spcAft>
              <a:buClrTx/>
              <a:buSzTx/>
              <a:buFontTx/>
              <a:buNone/>
              <a:tabLst/>
              <a:defRPr/>
            </a:pPr>
            <a:r>
              <a:rPr kumimoji="0" lang="en-US" altLang="en-US" sz="1200" b="0" i="1" u="none" strike="noStrike" kern="1200" cap="none" spc="0" normalizeH="0" baseline="0" noProof="0">
                <a:ln>
                  <a:noFill/>
                </a:ln>
                <a:solidFill>
                  <a:srgbClr val="505050"/>
                </a:solidFill>
                <a:effectLst/>
                <a:uLnTx/>
                <a:uFillTx/>
                <a:latin typeface="Segoe UI Semilight"/>
                <a:ea typeface="+mn-ea"/>
                <a:cs typeface="+mn-cs"/>
              </a:rPr>
              <a:t>- John-Daniel Trask, CEO and Co-Founder</a:t>
            </a:r>
            <a:endParaRPr kumimoji="0" lang="en-US" altLang="en-US" sz="12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7" name="Rectangle 6">
            <a:extLst>
              <a:ext uri="{FF2B5EF4-FFF2-40B4-BE49-F238E27FC236}">
                <a16:creationId xmlns:a16="http://schemas.microsoft.com/office/drawing/2014/main" id="{352B186A-E587-43F1-996A-262849F45A0A}"/>
              </a:ext>
            </a:extLst>
          </p:cNvPr>
          <p:cNvSpPr/>
          <p:nvPr/>
        </p:nvSpPr>
        <p:spPr>
          <a:xfrm>
            <a:off x="6542744" y="1328748"/>
            <a:ext cx="5054459" cy="830997"/>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err="1">
                <a:ln>
                  <a:noFill/>
                </a:ln>
                <a:solidFill>
                  <a:srgbClr val="505050"/>
                </a:solidFill>
                <a:effectLst/>
                <a:uLnTx/>
                <a:uFillTx/>
                <a:latin typeface="Segoe UI Semilight"/>
                <a:ea typeface="+mn-ea"/>
                <a:cs typeface="+mn-cs"/>
                <a:hlinkClick r:id="rId4"/>
              </a:rPr>
              <a:t>AstroReality</a:t>
            </a:r>
            <a:r>
              <a:rPr kumimoji="0" lang="en-US" sz="1200" b="1" i="0" u="none" strike="noStrike" kern="1200" cap="none" spc="0" normalizeH="0" baseline="0" noProof="0">
                <a:ln>
                  <a:noFill/>
                </a:ln>
                <a:solidFill>
                  <a:srgbClr val="505050"/>
                </a:solidFill>
                <a:effectLst/>
                <a:uLnTx/>
                <a:uFillTx/>
                <a:latin typeface="Segoe UI Semilight"/>
                <a:ea typeface="+mn-ea"/>
                <a:cs typeface="+mn-cs"/>
                <a:hlinkClick r:id="rId4"/>
              </a:rPr>
              <a:t>, Quantum Technologies</a:t>
            </a:r>
            <a:endParaRPr kumimoji="0" lang="en-US" sz="1200" b="1" i="0" u="none" strike="noStrike" kern="1200" cap="none" spc="0" normalizeH="0" baseline="0" noProof="0">
              <a:ln>
                <a:noFill/>
              </a:ln>
              <a:solidFill>
                <a:srgbClr val="505050"/>
              </a:solidFill>
              <a:effectLst/>
              <a:uLnTx/>
              <a:uFillTx/>
              <a:latin typeface="Segoe UI Semilight"/>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Semilight"/>
                <a:ea typeface="+mn-ea"/>
                <a:cs typeface="+mn-cs"/>
              </a:rPr>
              <a:t>"We think .NET Core is mature, very powerful, and a great choice for advanced modern apps."</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a:ln>
                  <a:noFill/>
                </a:ln>
                <a:solidFill>
                  <a:srgbClr val="505050"/>
                </a:solidFill>
                <a:effectLst/>
                <a:uLnTx/>
                <a:uFillTx/>
                <a:latin typeface="Segoe UI Semilight"/>
                <a:ea typeface="+mn-ea"/>
                <a:cs typeface="+mn-cs"/>
              </a:rPr>
              <a:t>- </a:t>
            </a:r>
            <a:r>
              <a:rPr kumimoji="0" lang="en-US" sz="1200" b="0" i="1" u="none" strike="noStrike" kern="1200" cap="none" spc="0" normalizeH="0" baseline="0" noProof="0" err="1">
                <a:ln>
                  <a:noFill/>
                </a:ln>
                <a:solidFill>
                  <a:srgbClr val="505050"/>
                </a:solidFill>
                <a:effectLst/>
                <a:uLnTx/>
                <a:uFillTx/>
                <a:latin typeface="Segoe UI Semilight"/>
                <a:ea typeface="+mn-ea"/>
                <a:cs typeface="+mn-cs"/>
              </a:rPr>
              <a:t>Zerlot</a:t>
            </a:r>
            <a:r>
              <a:rPr kumimoji="0" lang="en-US" sz="1200" b="0" i="1" u="none" strike="noStrike" kern="1200" cap="none" spc="0" normalizeH="0" baseline="0" noProof="0">
                <a:ln>
                  <a:noFill/>
                </a:ln>
                <a:solidFill>
                  <a:srgbClr val="505050"/>
                </a:solidFill>
                <a:effectLst/>
                <a:uLnTx/>
                <a:uFillTx/>
                <a:latin typeface="Segoe UI Semilight"/>
                <a:ea typeface="+mn-ea"/>
                <a:cs typeface="+mn-cs"/>
              </a:rPr>
              <a:t> Ma, Cofounder and CEO</a:t>
            </a:r>
            <a:endParaRPr kumimoji="0" lang="en-US" sz="12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8" name="Rectangle 7">
            <a:extLst>
              <a:ext uri="{FF2B5EF4-FFF2-40B4-BE49-F238E27FC236}">
                <a16:creationId xmlns:a16="http://schemas.microsoft.com/office/drawing/2014/main" id="{CDB8205C-6BD5-49A0-9D8B-89370139BB2B}"/>
              </a:ext>
            </a:extLst>
          </p:cNvPr>
          <p:cNvSpPr/>
          <p:nvPr/>
        </p:nvSpPr>
        <p:spPr>
          <a:xfrm>
            <a:off x="432833" y="2519384"/>
            <a:ext cx="4952298" cy="830997"/>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505050"/>
                </a:solidFill>
                <a:effectLst/>
                <a:uLnTx/>
                <a:uFillTx/>
                <a:latin typeface="Segoe UI Semilight"/>
                <a:ea typeface="+mn-ea"/>
                <a:cs typeface="+mn-cs"/>
                <a:hlinkClick r:id="rId5"/>
              </a:rPr>
              <a:t>Jet.com Inc.</a:t>
            </a:r>
            <a:endParaRPr kumimoji="0" lang="en-US" sz="1200" b="1" i="0" u="none" strike="noStrike" kern="1200" cap="none" spc="0" normalizeH="0" baseline="0" noProof="0">
              <a:ln>
                <a:noFill/>
              </a:ln>
              <a:solidFill>
                <a:srgbClr val="505050"/>
              </a:solidFill>
              <a:effectLst/>
              <a:uLnTx/>
              <a:uFillTx/>
              <a:latin typeface="Segoe UI Semilight"/>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Semilight"/>
                <a:ea typeface="+mn-ea"/>
                <a:cs typeface="+mn-cs"/>
              </a:rPr>
              <a:t>"The event-driven, microservices paradigm eliminated a lot of the overhead that comes with a service-oriented architecture."</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a:ln>
                  <a:noFill/>
                </a:ln>
                <a:solidFill>
                  <a:srgbClr val="505050"/>
                </a:solidFill>
                <a:effectLst/>
                <a:uLnTx/>
                <a:uFillTx/>
                <a:latin typeface="Segoe UI Semilight"/>
                <a:ea typeface="+mn-ea"/>
                <a:cs typeface="+mn-cs"/>
              </a:rPr>
              <a:t>- Mike Hanrahan, CTO</a:t>
            </a:r>
            <a:endParaRPr kumimoji="0" lang="en-US" sz="12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9" name="Rectangle 8">
            <a:extLst>
              <a:ext uri="{FF2B5EF4-FFF2-40B4-BE49-F238E27FC236}">
                <a16:creationId xmlns:a16="http://schemas.microsoft.com/office/drawing/2014/main" id="{BC02D88A-4E6A-4EC5-9B88-87496C1483AF}"/>
              </a:ext>
            </a:extLst>
          </p:cNvPr>
          <p:cNvSpPr/>
          <p:nvPr/>
        </p:nvSpPr>
        <p:spPr>
          <a:xfrm>
            <a:off x="6371604" y="2519383"/>
            <a:ext cx="5396739" cy="1015663"/>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505050"/>
                </a:solidFill>
                <a:effectLst/>
                <a:uLnTx/>
                <a:uFillTx/>
                <a:latin typeface="Segoe UI Semilight"/>
                <a:ea typeface="+mn-ea"/>
                <a:cs typeface="+mn-cs"/>
                <a:hlinkClick r:id="rId6"/>
              </a:rPr>
              <a:t>Tencent</a:t>
            </a:r>
            <a:endParaRPr kumimoji="0" lang="en-US" sz="1200" b="1" i="0" u="none" strike="noStrike" kern="1200" cap="none" spc="0" normalizeH="0" baseline="0" noProof="0">
              <a:ln>
                <a:noFill/>
              </a:ln>
              <a:solidFill>
                <a:srgbClr val="505050"/>
              </a:solidFill>
              <a:effectLst/>
              <a:uLnTx/>
              <a:uFillTx/>
              <a:latin typeface="Segoe UI Semilight"/>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Semilight"/>
                <a:ea typeface="+mn-ea"/>
                <a:cs typeface="+mn-cs"/>
              </a:rPr>
              <a:t>“The cross-platform capabilities of .NET Core were very important to us. Also, Microsoft designed .NET Core with a microservice architecture in mind, and that fits right in with our redesign plans.”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Semilight"/>
                <a:ea typeface="+mn-ea"/>
                <a:cs typeface="+mn-cs"/>
              </a:rPr>
              <a:t>- </a:t>
            </a:r>
            <a:r>
              <a:rPr kumimoji="0" lang="en-US" sz="1200" b="0" i="1" u="none" strike="noStrike" kern="1200" cap="none" spc="0" normalizeH="0" baseline="0" noProof="0" err="1">
                <a:ln>
                  <a:noFill/>
                </a:ln>
                <a:solidFill>
                  <a:srgbClr val="505050"/>
                </a:solidFill>
                <a:effectLst/>
                <a:uLnTx/>
                <a:uFillTx/>
                <a:latin typeface="Segoe UI Semilight"/>
                <a:ea typeface="+mn-ea"/>
                <a:cs typeface="+mn-cs"/>
              </a:rPr>
              <a:t>Shanyou</a:t>
            </a:r>
            <a:r>
              <a:rPr kumimoji="0" lang="en-US" sz="1200" b="0" i="1" u="none" strike="noStrike" kern="1200" cap="none" spc="0" normalizeH="0" baseline="0" noProof="0">
                <a:ln>
                  <a:noFill/>
                </a:ln>
                <a:solidFill>
                  <a:srgbClr val="505050"/>
                </a:solidFill>
                <a:effectLst/>
                <a:uLnTx/>
                <a:uFillTx/>
                <a:latin typeface="Segoe UI Semilight"/>
                <a:ea typeface="+mn-ea"/>
                <a:cs typeface="+mn-cs"/>
              </a:rPr>
              <a:t> Zhang: Senior Software Architect</a:t>
            </a:r>
          </a:p>
        </p:txBody>
      </p:sp>
      <p:sp>
        <p:nvSpPr>
          <p:cNvPr id="10" name="Rectangle 9">
            <a:extLst>
              <a:ext uri="{FF2B5EF4-FFF2-40B4-BE49-F238E27FC236}">
                <a16:creationId xmlns:a16="http://schemas.microsoft.com/office/drawing/2014/main" id="{245FB8EB-E04C-4C00-BF2C-EB243B89B45D}"/>
              </a:ext>
            </a:extLst>
          </p:cNvPr>
          <p:cNvSpPr/>
          <p:nvPr/>
        </p:nvSpPr>
        <p:spPr>
          <a:xfrm>
            <a:off x="432832" y="3719543"/>
            <a:ext cx="5049266" cy="1200329"/>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505050"/>
                </a:solidFill>
                <a:effectLst/>
                <a:uLnTx/>
                <a:uFillTx/>
                <a:latin typeface="Segoe UI Semilight"/>
                <a:ea typeface="+mn-ea"/>
                <a:cs typeface="+mn-cs"/>
                <a:hlinkClick r:id="rId7"/>
              </a:rPr>
              <a:t>Age of Ascent, Illyriad Games</a:t>
            </a:r>
            <a:endParaRPr kumimoji="0" lang="en-US" sz="1200" b="1" i="0" u="none" strike="noStrike" kern="1200" cap="none" spc="0" normalizeH="0" baseline="0" noProof="0">
              <a:ln>
                <a:noFill/>
              </a:ln>
              <a:solidFill>
                <a:srgbClr val="505050"/>
              </a:solidFill>
              <a:effectLst/>
              <a:uLnTx/>
              <a:uFillTx/>
              <a:latin typeface="Segoe UI Semilight"/>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Semilight"/>
                <a:ea typeface="+mn-ea"/>
                <a:cs typeface="+mn-cs"/>
              </a:rPr>
              <a:t>"Our game microservices are built using ASP.NET Core which gives us superior performance. ASP.NET is open source, that allows us to contribute back to it if we have any performance issues which Microsoft review and together we make a better product."</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a:ln>
                  <a:noFill/>
                </a:ln>
                <a:solidFill>
                  <a:srgbClr val="505050"/>
                </a:solidFill>
                <a:effectLst/>
                <a:uLnTx/>
                <a:uFillTx/>
                <a:latin typeface="Segoe UI Semilight"/>
                <a:ea typeface="+mn-ea"/>
                <a:cs typeface="+mn-cs"/>
              </a:rPr>
              <a:t>- Ben Adams, CTO and Co-founder</a:t>
            </a:r>
            <a:r>
              <a:rPr kumimoji="0" lang="en-US" sz="1200" b="0" i="0" u="none" strike="noStrike" kern="1200" cap="none" spc="0" normalizeH="0" baseline="0" noProof="0">
                <a:ln>
                  <a:noFill/>
                </a:ln>
                <a:solidFill>
                  <a:srgbClr val="505050"/>
                </a:solidFill>
                <a:effectLst/>
                <a:uLnTx/>
                <a:uFillTx/>
                <a:latin typeface="Segoe UI Semilight"/>
                <a:ea typeface="+mn-ea"/>
                <a:cs typeface="+mn-cs"/>
              </a:rPr>
              <a:t> </a:t>
            </a:r>
          </a:p>
        </p:txBody>
      </p:sp>
      <p:sp>
        <p:nvSpPr>
          <p:cNvPr id="11" name="Rectangle 10">
            <a:extLst>
              <a:ext uri="{FF2B5EF4-FFF2-40B4-BE49-F238E27FC236}">
                <a16:creationId xmlns:a16="http://schemas.microsoft.com/office/drawing/2014/main" id="{71870DD7-638F-47BC-852A-E70967308B18}"/>
              </a:ext>
            </a:extLst>
          </p:cNvPr>
          <p:cNvSpPr/>
          <p:nvPr/>
        </p:nvSpPr>
        <p:spPr>
          <a:xfrm>
            <a:off x="6428174" y="3795414"/>
            <a:ext cx="5340169" cy="1384995"/>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err="1">
                <a:ln>
                  <a:noFill/>
                </a:ln>
                <a:solidFill>
                  <a:srgbClr val="505050"/>
                </a:solidFill>
                <a:effectLst/>
                <a:uLnTx/>
                <a:uFillTx/>
                <a:latin typeface="Segoe UI Semilight"/>
                <a:ea typeface="+mn-ea"/>
                <a:cs typeface="+mn-cs"/>
                <a:hlinkClick r:id="rId8"/>
              </a:rPr>
              <a:t>NetEase</a:t>
            </a:r>
            <a:endParaRPr kumimoji="0" lang="en-US" sz="1200" b="1" i="0" u="none" strike="noStrike" kern="1200" cap="none" spc="0" normalizeH="0" baseline="0" noProof="0">
              <a:ln>
                <a:noFill/>
              </a:ln>
              <a:solidFill>
                <a:srgbClr val="505050"/>
              </a:solidFill>
              <a:effectLst/>
              <a:uLnTx/>
              <a:uFillTx/>
              <a:latin typeface="Segoe UI Semilight"/>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Semilight"/>
                <a:ea typeface="+mn-ea"/>
                <a:cs typeface="+mn-cs"/>
              </a:rPr>
              <a:t>".NET Core doesn't just help us get to market faster, it also enables our developers to focus on the core logic and what really matters, our players' experience. They don't have to deal with the communication gap and different ways of implementing the algorithm on the back and front end. They can just work on finding better ways to implement their ideas."</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a:ln>
                  <a:noFill/>
                </a:ln>
                <a:solidFill>
                  <a:srgbClr val="505050"/>
                </a:solidFill>
                <a:effectLst/>
                <a:uLnTx/>
                <a:uFillTx/>
                <a:latin typeface="Segoe UI Semilight"/>
                <a:ea typeface="+mn-ea"/>
                <a:cs typeface="+mn-cs"/>
              </a:rPr>
              <a:t>- Feng Zhou, Product Director</a:t>
            </a:r>
            <a:r>
              <a:rPr kumimoji="0" lang="en-US" sz="1200" b="0" i="0" u="none" strike="noStrike" kern="1200" cap="none" spc="0" normalizeH="0" baseline="0" noProof="0">
                <a:ln>
                  <a:noFill/>
                </a:ln>
                <a:solidFill>
                  <a:srgbClr val="505050"/>
                </a:solidFill>
                <a:effectLst/>
                <a:uLnTx/>
                <a:uFillTx/>
                <a:latin typeface="Segoe UI Semilight"/>
                <a:ea typeface="+mn-ea"/>
                <a:cs typeface="+mn-cs"/>
              </a:rPr>
              <a:t> </a:t>
            </a:r>
          </a:p>
        </p:txBody>
      </p:sp>
      <p:sp>
        <p:nvSpPr>
          <p:cNvPr id="12" name="Rectangle 11">
            <a:extLst>
              <a:ext uri="{FF2B5EF4-FFF2-40B4-BE49-F238E27FC236}">
                <a16:creationId xmlns:a16="http://schemas.microsoft.com/office/drawing/2014/main" id="{E4C1B003-D344-4A0C-88DC-CB24E928B118}"/>
              </a:ext>
            </a:extLst>
          </p:cNvPr>
          <p:cNvSpPr/>
          <p:nvPr/>
        </p:nvSpPr>
        <p:spPr>
          <a:xfrm>
            <a:off x="136044" y="5364852"/>
            <a:ext cx="5545875" cy="830997"/>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505050"/>
                </a:solidFill>
                <a:effectLst/>
                <a:uLnTx/>
                <a:uFillTx/>
                <a:latin typeface="Segoe UI Semilight"/>
                <a:ea typeface="+mn-ea"/>
                <a:cs typeface="+mn-cs"/>
                <a:hlinkClick r:id="rId9"/>
              </a:rPr>
              <a:t>United Parcel Service (UPS)</a:t>
            </a:r>
            <a:endParaRPr kumimoji="0" lang="en-US" sz="1200" b="1" i="0" u="none" strike="noStrike" kern="1200" cap="none" spc="0" normalizeH="0" baseline="0" noProof="0">
              <a:ln>
                <a:noFill/>
              </a:ln>
              <a:solidFill>
                <a:srgbClr val="505050"/>
              </a:solidFill>
              <a:effectLst/>
              <a:uLnTx/>
              <a:uFillTx/>
              <a:latin typeface="Segoe UI Semilight"/>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Semilight"/>
                <a:ea typeface="+mn-ea"/>
                <a:cs typeface="+mn-cs"/>
              </a:rPr>
              <a:t>"Xamarin allowed us to develop a single code base in C# and deploy the application to two completely different mobile phone ecosystems."</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a:ln>
                  <a:noFill/>
                </a:ln>
                <a:solidFill>
                  <a:srgbClr val="505050"/>
                </a:solidFill>
                <a:effectLst/>
                <a:uLnTx/>
                <a:uFillTx/>
                <a:latin typeface="Segoe UI Semilight"/>
                <a:ea typeface="+mn-ea"/>
                <a:cs typeface="+mn-cs"/>
              </a:rPr>
              <a:t>- Scott Hildebrand, Application Development Manager</a:t>
            </a:r>
            <a:endParaRPr kumimoji="0" lang="en-US" sz="1200" b="0" i="0" u="none" strike="noStrike" kern="1200" cap="none" spc="0" normalizeH="0" baseline="0" noProof="0">
              <a:ln>
                <a:noFill/>
              </a:ln>
              <a:solidFill>
                <a:srgbClr val="505050"/>
              </a:solidFill>
              <a:effectLst/>
              <a:uLnTx/>
              <a:uFillTx/>
              <a:latin typeface="Segoe UI Semilight"/>
              <a:ea typeface="+mn-ea"/>
              <a:cs typeface="+mn-cs"/>
            </a:endParaRPr>
          </a:p>
        </p:txBody>
      </p:sp>
      <p:pic>
        <p:nvPicPr>
          <p:cNvPr id="14" name="Picture 13">
            <a:extLst>
              <a:ext uri="{FF2B5EF4-FFF2-40B4-BE49-F238E27FC236}">
                <a16:creationId xmlns:a16="http://schemas.microsoft.com/office/drawing/2014/main" id="{23390BE5-DC21-431F-9512-1205E6DDE02E}"/>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774275" y="184491"/>
            <a:ext cx="1713194" cy="476785"/>
          </a:xfrm>
          <a:prstGeom prst="rect">
            <a:avLst/>
          </a:prstGeom>
        </p:spPr>
      </p:pic>
      <p:sp>
        <p:nvSpPr>
          <p:cNvPr id="15" name="Rectangle 14">
            <a:extLst>
              <a:ext uri="{FF2B5EF4-FFF2-40B4-BE49-F238E27FC236}">
                <a16:creationId xmlns:a16="http://schemas.microsoft.com/office/drawing/2014/main" id="{87C83416-E600-4666-A108-1DC1494A8CCC}"/>
              </a:ext>
            </a:extLst>
          </p:cNvPr>
          <p:cNvSpPr/>
          <p:nvPr/>
        </p:nvSpPr>
        <p:spPr>
          <a:xfrm>
            <a:off x="6428174" y="5495256"/>
            <a:ext cx="5396739" cy="830997"/>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505050"/>
                </a:solidFill>
                <a:effectLst/>
                <a:uLnTx/>
                <a:uFillTx/>
                <a:latin typeface="Segoe UI Semilight"/>
                <a:ea typeface="+mn-ea"/>
                <a:cs typeface="+mn-cs"/>
                <a:hlinkClick r:id="rId11"/>
              </a:rPr>
              <a:t>GoDaddy</a:t>
            </a:r>
            <a:endParaRPr kumimoji="0" lang="en-US" sz="1200" b="1" i="0" u="none" strike="noStrike" kern="1200" cap="none" spc="0" normalizeH="0" baseline="0" noProof="0">
              <a:ln>
                <a:noFill/>
              </a:ln>
              <a:solidFill>
                <a:srgbClr val="505050"/>
              </a:solidFill>
              <a:effectLst/>
              <a:uLnTx/>
              <a:uFillTx/>
              <a:latin typeface="Segoe UI Semilight"/>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Semilight"/>
                <a:ea typeface="+mn-ea"/>
                <a:cs typeface="+mn-cs"/>
              </a:rPr>
              <a:t>“Services can be developed more quickly, perform faster in production, and scale better if they’re written using .NET Core with C#.”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a:ln>
                  <a:noFill/>
                </a:ln>
                <a:solidFill>
                  <a:srgbClr val="505050"/>
                </a:solidFill>
                <a:effectLst/>
                <a:uLnTx/>
                <a:uFillTx/>
                <a:latin typeface="Segoe UI Semilight"/>
                <a:ea typeface="+mn-ea"/>
                <a:cs typeface="+mn-cs"/>
              </a:rPr>
              <a:t>- Jeremiah </a:t>
            </a:r>
            <a:r>
              <a:rPr kumimoji="0" lang="en-US" sz="1200" b="0" i="1" u="none" strike="noStrike" kern="1200" cap="none" spc="0" normalizeH="0" baseline="0" noProof="0" err="1">
                <a:ln>
                  <a:noFill/>
                </a:ln>
                <a:solidFill>
                  <a:srgbClr val="505050"/>
                </a:solidFill>
                <a:effectLst/>
                <a:uLnTx/>
                <a:uFillTx/>
                <a:latin typeface="Segoe UI Semilight"/>
                <a:ea typeface="+mn-ea"/>
                <a:cs typeface="+mn-cs"/>
              </a:rPr>
              <a:t>Gowdy</a:t>
            </a:r>
            <a:r>
              <a:rPr kumimoji="0" lang="en-US" sz="1200" b="0" i="1" u="none" strike="noStrike" kern="1200" cap="none" spc="0" normalizeH="0" baseline="0" noProof="0">
                <a:ln>
                  <a:noFill/>
                </a:ln>
                <a:solidFill>
                  <a:srgbClr val="505050"/>
                </a:solidFill>
                <a:effectLst/>
                <a:uLnTx/>
                <a:uFillTx/>
                <a:latin typeface="Segoe UI Semilight"/>
                <a:ea typeface="+mn-ea"/>
                <a:cs typeface="+mn-cs"/>
              </a:rPr>
              <a:t>: Principal Software Architect</a:t>
            </a:r>
          </a:p>
        </p:txBody>
      </p:sp>
      <p:pic>
        <p:nvPicPr>
          <p:cNvPr id="6" name="Picture 5">
            <a:extLst>
              <a:ext uri="{FF2B5EF4-FFF2-40B4-BE49-F238E27FC236}">
                <a16:creationId xmlns:a16="http://schemas.microsoft.com/office/drawing/2014/main" id="{59ED785E-0EF8-4A62-9608-D74E4CAD8FE2}"/>
              </a:ext>
            </a:extLst>
          </p:cNvPr>
          <p:cNvPicPr>
            <a:picLocks noChangeAspect="1"/>
          </p:cNvPicPr>
          <p:nvPr/>
        </p:nvPicPr>
        <p:blipFill>
          <a:blip r:embed="rId12"/>
          <a:stretch>
            <a:fillRect/>
          </a:stretch>
        </p:blipFill>
        <p:spPr>
          <a:xfrm>
            <a:off x="-318212" y="272079"/>
            <a:ext cx="1176558" cy="373510"/>
          </a:xfrm>
          <a:prstGeom prst="rect">
            <a:avLst/>
          </a:prstGeom>
        </p:spPr>
      </p:pic>
      <p:pic>
        <p:nvPicPr>
          <p:cNvPr id="17" name="Picture 16">
            <a:extLst>
              <a:ext uri="{FF2B5EF4-FFF2-40B4-BE49-F238E27FC236}">
                <a16:creationId xmlns:a16="http://schemas.microsoft.com/office/drawing/2014/main" id="{9826F6E7-9E8B-4E7B-B01C-D47299504B15}"/>
              </a:ext>
            </a:extLst>
          </p:cNvPr>
          <p:cNvPicPr>
            <a:picLocks noChangeAspect="1"/>
          </p:cNvPicPr>
          <p:nvPr/>
        </p:nvPicPr>
        <p:blipFill>
          <a:blip r:embed="rId13"/>
          <a:stretch>
            <a:fillRect/>
          </a:stretch>
        </p:blipFill>
        <p:spPr>
          <a:xfrm>
            <a:off x="1553876" y="272079"/>
            <a:ext cx="924438" cy="373510"/>
          </a:xfrm>
          <a:prstGeom prst="rect">
            <a:avLst/>
          </a:prstGeom>
        </p:spPr>
      </p:pic>
      <p:pic>
        <p:nvPicPr>
          <p:cNvPr id="19" name="Picture 18">
            <a:extLst>
              <a:ext uri="{FF2B5EF4-FFF2-40B4-BE49-F238E27FC236}">
                <a16:creationId xmlns:a16="http://schemas.microsoft.com/office/drawing/2014/main" id="{AFA6151D-D623-48BD-BFCA-5B9706B5FBA7}"/>
              </a:ext>
            </a:extLst>
          </p:cNvPr>
          <p:cNvPicPr>
            <a:picLocks noChangeAspect="1"/>
          </p:cNvPicPr>
          <p:nvPr/>
        </p:nvPicPr>
        <p:blipFill>
          <a:blip r:embed="rId14"/>
          <a:stretch>
            <a:fillRect/>
          </a:stretch>
        </p:blipFill>
        <p:spPr>
          <a:xfrm>
            <a:off x="11447248" y="199241"/>
            <a:ext cx="1092518" cy="420199"/>
          </a:xfrm>
          <a:prstGeom prst="rect">
            <a:avLst/>
          </a:prstGeom>
        </p:spPr>
      </p:pic>
      <p:pic>
        <p:nvPicPr>
          <p:cNvPr id="21" name="Picture 20">
            <a:extLst>
              <a:ext uri="{FF2B5EF4-FFF2-40B4-BE49-F238E27FC236}">
                <a16:creationId xmlns:a16="http://schemas.microsoft.com/office/drawing/2014/main" id="{BDAC0405-2E9B-4F5D-9D68-0E34336FCD83}"/>
              </a:ext>
            </a:extLst>
          </p:cNvPr>
          <p:cNvPicPr>
            <a:picLocks noChangeAspect="1"/>
          </p:cNvPicPr>
          <p:nvPr/>
        </p:nvPicPr>
        <p:blipFill>
          <a:blip r:embed="rId15"/>
          <a:stretch>
            <a:fillRect/>
          </a:stretch>
        </p:blipFill>
        <p:spPr>
          <a:xfrm>
            <a:off x="8182997" y="282214"/>
            <a:ext cx="1475366" cy="280133"/>
          </a:xfrm>
          <a:prstGeom prst="rect">
            <a:avLst/>
          </a:prstGeom>
        </p:spPr>
      </p:pic>
      <p:pic>
        <p:nvPicPr>
          <p:cNvPr id="23" name="Picture 22">
            <a:extLst>
              <a:ext uri="{FF2B5EF4-FFF2-40B4-BE49-F238E27FC236}">
                <a16:creationId xmlns:a16="http://schemas.microsoft.com/office/drawing/2014/main" id="{83FDD2A5-7292-41F2-86F5-4654CB315DD9}"/>
              </a:ext>
            </a:extLst>
          </p:cNvPr>
          <p:cNvPicPr>
            <a:picLocks noChangeAspect="1"/>
          </p:cNvPicPr>
          <p:nvPr/>
        </p:nvPicPr>
        <p:blipFill>
          <a:blip r:embed="rId16"/>
          <a:stretch>
            <a:fillRect/>
          </a:stretch>
        </p:blipFill>
        <p:spPr>
          <a:xfrm>
            <a:off x="3173842" y="245929"/>
            <a:ext cx="1904903" cy="373510"/>
          </a:xfrm>
          <a:prstGeom prst="rect">
            <a:avLst/>
          </a:prstGeom>
        </p:spPr>
      </p:pic>
      <p:pic>
        <p:nvPicPr>
          <p:cNvPr id="25" name="Picture 24">
            <a:extLst>
              <a:ext uri="{FF2B5EF4-FFF2-40B4-BE49-F238E27FC236}">
                <a16:creationId xmlns:a16="http://schemas.microsoft.com/office/drawing/2014/main" id="{91A9C58A-86E1-446C-AC87-62E9E28E3FD8}"/>
              </a:ext>
            </a:extLst>
          </p:cNvPr>
          <p:cNvPicPr>
            <a:picLocks noChangeAspect="1"/>
          </p:cNvPicPr>
          <p:nvPr/>
        </p:nvPicPr>
        <p:blipFill>
          <a:blip r:embed="rId17"/>
          <a:stretch>
            <a:fillRect/>
          </a:stretch>
        </p:blipFill>
        <p:spPr>
          <a:xfrm>
            <a:off x="10354018" y="150379"/>
            <a:ext cx="466888" cy="560266"/>
          </a:xfrm>
          <a:prstGeom prst="rect">
            <a:avLst/>
          </a:prstGeom>
        </p:spPr>
      </p:pic>
      <p:sp>
        <p:nvSpPr>
          <p:cNvPr id="2" name="TextBox 1">
            <a:extLst>
              <a:ext uri="{FF2B5EF4-FFF2-40B4-BE49-F238E27FC236}">
                <a16:creationId xmlns:a16="http://schemas.microsoft.com/office/drawing/2014/main" id="{43B8D2DA-801E-4BC4-8972-34E4E2373F32}"/>
              </a:ext>
            </a:extLst>
          </p:cNvPr>
          <p:cNvSpPr txBox="1"/>
          <p:nvPr/>
        </p:nvSpPr>
        <p:spPr>
          <a:xfrm>
            <a:off x="3339834" y="6470494"/>
            <a:ext cx="5408060" cy="506901"/>
          </a:xfrm>
          <a:prstGeom prst="rect">
            <a:avLst/>
          </a:prstGeom>
          <a:noFill/>
        </p:spPr>
        <p:txBody>
          <a:bodyPr wrap="square" lIns="179285" tIns="143428" rIns="179285" bIns="143428"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568" b="0" i="0" u="none" strike="noStrike" kern="1200" cap="none" spc="0" normalizeH="0" baseline="0" noProof="0">
                <a:ln>
                  <a:noFill/>
                </a:ln>
                <a:gradFill>
                  <a:gsLst>
                    <a:gs pos="2917">
                      <a:srgbClr val="505050"/>
                    </a:gs>
                    <a:gs pos="30000">
                      <a:srgbClr val="505050"/>
                    </a:gs>
                  </a:gsLst>
                  <a:lin ang="5400000" scaled="0"/>
                </a:gradFill>
                <a:effectLst/>
                <a:uLnTx/>
                <a:uFillTx/>
                <a:latin typeface="Segoe UI Semilight"/>
                <a:ea typeface="+mn-ea"/>
                <a:cs typeface="+mn-cs"/>
              </a:rPr>
              <a:t>And many more: </a:t>
            </a:r>
            <a:r>
              <a:rPr kumimoji="0" lang="en-US" sz="1568" b="0" i="0" u="none" strike="noStrike" kern="1200" cap="none" spc="0" normalizeH="0" baseline="0" noProof="0">
                <a:ln>
                  <a:noFill/>
                </a:ln>
                <a:gradFill>
                  <a:gsLst>
                    <a:gs pos="2917">
                      <a:srgbClr val="505050"/>
                    </a:gs>
                    <a:gs pos="30000">
                      <a:srgbClr val="505050"/>
                    </a:gs>
                  </a:gsLst>
                  <a:lin ang="5400000" scaled="0"/>
                </a:gradFill>
                <a:effectLst/>
                <a:uLnTx/>
                <a:uFillTx/>
                <a:latin typeface="Segoe UI Semilight"/>
                <a:ea typeface="+mn-ea"/>
                <a:cs typeface="+mn-cs"/>
                <a:hlinkClick r:id="rId18"/>
              </a:rPr>
              <a:t>microsoft.com/net/customers</a:t>
            </a:r>
            <a:endParaRPr kumimoji="0" lang="en-US" sz="1568" b="0" i="0" u="none" strike="noStrike" kern="1200" cap="none" spc="0" normalizeH="0" baseline="0" noProof="0">
              <a:ln>
                <a:noFill/>
              </a:ln>
              <a:gradFill>
                <a:gsLst>
                  <a:gs pos="2917">
                    <a:srgbClr val="505050"/>
                  </a:gs>
                  <a:gs pos="30000">
                    <a:srgbClr val="505050"/>
                  </a:gs>
                </a:gsLst>
                <a:lin ang="5400000" scaled="0"/>
              </a:gradFill>
              <a:effectLst/>
              <a:uLnTx/>
              <a:uFillTx/>
              <a:latin typeface="Segoe UI Semilight"/>
              <a:ea typeface="+mn-ea"/>
              <a:cs typeface="+mn-cs"/>
            </a:endParaRPr>
          </a:p>
        </p:txBody>
      </p:sp>
    </p:spTree>
    <p:extLst>
      <p:ext uri="{BB962C8B-B14F-4D97-AF65-F5344CB8AC3E}">
        <p14:creationId xmlns:p14="http://schemas.microsoft.com/office/powerpoint/2010/main" val="3850436838"/>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36756-4ECC-4563-9847-79578B809B5C}"/>
              </a:ext>
            </a:extLst>
          </p:cNvPr>
          <p:cNvSpPr>
            <a:spLocks noGrp="1"/>
          </p:cNvSpPr>
          <p:nvPr>
            <p:ph type="title"/>
          </p:nvPr>
        </p:nvSpPr>
        <p:spPr>
          <a:xfrm>
            <a:off x="1285498" y="2881341"/>
            <a:ext cx="10010687" cy="2677656"/>
          </a:xfrm>
        </p:spPr>
        <p:txBody>
          <a:bodyPr/>
          <a:lstStyle/>
          <a:p>
            <a:r>
              <a:rPr lang="en-US" dirty="0"/>
              <a:t>Demo: </a:t>
            </a:r>
            <a:br>
              <a:rPr lang="en-US" dirty="0"/>
            </a:br>
            <a:r>
              <a:rPr lang="en-US" dirty="0"/>
              <a:t>Razor Components </a:t>
            </a:r>
            <a:br>
              <a:rPr lang="en-US" dirty="0"/>
            </a:br>
            <a:r>
              <a:rPr lang="en-US" dirty="0"/>
              <a:t>ML.NET</a:t>
            </a:r>
          </a:p>
        </p:txBody>
      </p:sp>
    </p:spTree>
    <p:extLst>
      <p:ext uri="{BB962C8B-B14F-4D97-AF65-F5344CB8AC3E}">
        <p14:creationId xmlns:p14="http://schemas.microsoft.com/office/powerpoint/2010/main" val="281115265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1217" y="3324508"/>
            <a:ext cx="11276838" cy="1280160"/>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9708" y="3328416"/>
            <a:ext cx="11276838" cy="1280160"/>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2575" y="3328416"/>
            <a:ext cx="11276838" cy="1280160"/>
          </a:xfrm>
          <a:prstGeom prst="rect">
            <a:avLst/>
          </a:prstGeom>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2575" y="3328416"/>
            <a:ext cx="11276838" cy="1280160"/>
          </a:xfrm>
          <a:prstGeom prst="rect">
            <a:avLst/>
          </a:prstGeom>
        </p:spPr>
      </p:pic>
      <p:pic>
        <p:nvPicPr>
          <p:cNvPr id="7" name="Picture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32575" y="3328416"/>
            <a:ext cx="11276838" cy="1280160"/>
          </a:xfrm>
          <a:prstGeom prst="rect">
            <a:avLst/>
          </a:prstGeom>
        </p:spPr>
      </p:pic>
      <p:pic>
        <p:nvPicPr>
          <p:cNvPr id="8" name="Picture 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31066" y="3328416"/>
            <a:ext cx="11276838" cy="1280160"/>
          </a:xfrm>
          <a:prstGeom prst="rect">
            <a:avLst/>
          </a:prstGeom>
        </p:spPr>
      </p:pic>
      <p:pic>
        <p:nvPicPr>
          <p:cNvPr id="9" name="Picture 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32575" y="3326907"/>
            <a:ext cx="11276838" cy="1280160"/>
          </a:xfrm>
          <a:prstGeom prst="rect">
            <a:avLst/>
          </a:prstGeom>
        </p:spPr>
      </p:pic>
      <p:grpSp>
        <p:nvGrpSpPr>
          <p:cNvPr id="31" name="Group 30"/>
          <p:cNvGrpSpPr/>
          <p:nvPr/>
        </p:nvGrpSpPr>
        <p:grpSpPr>
          <a:xfrm>
            <a:off x="275840" y="1899137"/>
            <a:ext cx="1664677" cy="1664677"/>
            <a:chOff x="337625" y="1899137"/>
            <a:chExt cx="1664677" cy="1664677"/>
          </a:xfrm>
          <a:solidFill>
            <a:srgbClr val="002060"/>
          </a:solidFill>
        </p:grpSpPr>
        <p:sp>
          <p:nvSpPr>
            <p:cNvPr id="24" name="Rectangle 23"/>
            <p:cNvSpPr/>
            <p:nvPr/>
          </p:nvSpPr>
          <p:spPr bwMode="auto">
            <a:xfrm>
              <a:off x="337625" y="1899137"/>
              <a:ext cx="1664677" cy="166467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0" name="Picture 9"/>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59269" y="1990251"/>
              <a:ext cx="1037844" cy="1062990"/>
            </a:xfrm>
            <a:prstGeom prst="rect">
              <a:avLst/>
            </a:prstGeom>
            <a:grpFill/>
          </p:spPr>
        </p:pic>
        <p:sp>
          <p:nvSpPr>
            <p:cNvPr id="17" name="TextBox 16"/>
            <p:cNvSpPr txBox="1"/>
            <p:nvPr/>
          </p:nvSpPr>
          <p:spPr>
            <a:xfrm>
              <a:off x="344033" y="3143061"/>
              <a:ext cx="1620528" cy="180049"/>
            </a:xfrm>
            <a:prstGeom prst="rect">
              <a:avLst/>
            </a:prstGeom>
            <a:grp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DESKTOP</a:t>
              </a:r>
            </a:p>
          </p:txBody>
        </p:sp>
      </p:grpSp>
      <p:grpSp>
        <p:nvGrpSpPr>
          <p:cNvPr id="32" name="Group 31"/>
          <p:cNvGrpSpPr/>
          <p:nvPr/>
        </p:nvGrpSpPr>
        <p:grpSpPr>
          <a:xfrm>
            <a:off x="1937523" y="1899137"/>
            <a:ext cx="1666889" cy="1664677"/>
            <a:chOff x="1999308" y="1899137"/>
            <a:chExt cx="1666889" cy="1664677"/>
          </a:xfrm>
        </p:grpSpPr>
        <p:sp>
          <p:nvSpPr>
            <p:cNvPr id="25" name="Rectangle 24"/>
            <p:cNvSpPr/>
            <p:nvPr/>
          </p:nvSpPr>
          <p:spPr bwMode="auto">
            <a:xfrm>
              <a:off x="2001520" y="1899137"/>
              <a:ext cx="1664677" cy="1664677"/>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1" name="Picture 10"/>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341452" y="1981200"/>
              <a:ext cx="969264" cy="1062990"/>
            </a:xfrm>
            <a:prstGeom prst="rect">
              <a:avLst/>
            </a:prstGeom>
          </p:spPr>
        </p:pic>
        <p:sp>
          <p:nvSpPr>
            <p:cNvPr id="18" name="TextBox 17"/>
            <p:cNvSpPr txBox="1"/>
            <p:nvPr/>
          </p:nvSpPr>
          <p:spPr>
            <a:xfrm>
              <a:off x="1999308" y="3143061"/>
              <a:ext cx="1665837" cy="18004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WEB</a:t>
              </a:r>
            </a:p>
          </p:txBody>
        </p:sp>
      </p:grpSp>
      <p:grpSp>
        <p:nvGrpSpPr>
          <p:cNvPr id="33" name="Group 32"/>
          <p:cNvGrpSpPr/>
          <p:nvPr/>
        </p:nvGrpSpPr>
        <p:grpSpPr>
          <a:xfrm>
            <a:off x="3592799" y="1899137"/>
            <a:ext cx="1675508" cy="1664677"/>
            <a:chOff x="3654584" y="1899137"/>
            <a:chExt cx="1675508" cy="1664677"/>
          </a:xfrm>
        </p:grpSpPr>
        <p:sp>
          <p:nvSpPr>
            <p:cNvPr id="26" name="Rectangle 25"/>
            <p:cNvSpPr/>
            <p:nvPr/>
          </p:nvSpPr>
          <p:spPr bwMode="auto">
            <a:xfrm>
              <a:off x="3665415" y="1899137"/>
              <a:ext cx="1664677" cy="1664677"/>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2" name="Picture 11"/>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994590" y="1990253"/>
              <a:ext cx="1003554" cy="1062990"/>
            </a:xfrm>
            <a:prstGeom prst="rect">
              <a:avLst/>
            </a:prstGeom>
          </p:spPr>
        </p:pic>
        <p:sp>
          <p:nvSpPr>
            <p:cNvPr id="19" name="TextBox 18"/>
            <p:cNvSpPr txBox="1"/>
            <p:nvPr/>
          </p:nvSpPr>
          <p:spPr>
            <a:xfrm>
              <a:off x="3654584" y="3143061"/>
              <a:ext cx="1665837" cy="18004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CLOUD</a:t>
              </a:r>
            </a:p>
          </p:txBody>
        </p:sp>
      </p:grpSp>
      <p:grpSp>
        <p:nvGrpSpPr>
          <p:cNvPr id="34" name="Group 33"/>
          <p:cNvGrpSpPr/>
          <p:nvPr/>
        </p:nvGrpSpPr>
        <p:grpSpPr>
          <a:xfrm>
            <a:off x="5267525" y="1899137"/>
            <a:ext cx="1664677" cy="1664677"/>
            <a:chOff x="5329310" y="1899137"/>
            <a:chExt cx="1664677" cy="1664677"/>
          </a:xfrm>
          <a:solidFill>
            <a:srgbClr val="9B4F96"/>
          </a:solidFill>
        </p:grpSpPr>
        <p:sp>
          <p:nvSpPr>
            <p:cNvPr id="27" name="Rectangle 26"/>
            <p:cNvSpPr/>
            <p:nvPr/>
          </p:nvSpPr>
          <p:spPr bwMode="auto">
            <a:xfrm>
              <a:off x="5329310" y="1899137"/>
              <a:ext cx="1664677" cy="166467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3" name="Picture 12"/>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812828" y="1990253"/>
              <a:ext cx="688086" cy="1062990"/>
            </a:xfrm>
            <a:prstGeom prst="rect">
              <a:avLst/>
            </a:prstGeom>
            <a:grpFill/>
          </p:spPr>
        </p:pic>
        <p:sp>
          <p:nvSpPr>
            <p:cNvPr id="20" name="TextBox 19"/>
            <p:cNvSpPr txBox="1"/>
            <p:nvPr/>
          </p:nvSpPr>
          <p:spPr>
            <a:xfrm>
              <a:off x="5355169" y="3143061"/>
              <a:ext cx="1620528" cy="180049"/>
            </a:xfrm>
            <a:prstGeom prst="rect">
              <a:avLst/>
            </a:prstGeom>
            <a:grp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MOBILE</a:t>
              </a:r>
            </a:p>
          </p:txBody>
        </p:sp>
      </p:grpSp>
      <p:grpSp>
        <p:nvGrpSpPr>
          <p:cNvPr id="35" name="Group 34"/>
          <p:cNvGrpSpPr/>
          <p:nvPr/>
        </p:nvGrpSpPr>
        <p:grpSpPr>
          <a:xfrm>
            <a:off x="6931420" y="1899137"/>
            <a:ext cx="1664677" cy="1664677"/>
            <a:chOff x="6993205" y="1899137"/>
            <a:chExt cx="1664677" cy="1664677"/>
          </a:xfrm>
          <a:solidFill>
            <a:srgbClr val="BAD80A"/>
          </a:solidFill>
        </p:grpSpPr>
        <p:sp>
          <p:nvSpPr>
            <p:cNvPr id="28" name="Rectangle 27"/>
            <p:cNvSpPr/>
            <p:nvPr/>
          </p:nvSpPr>
          <p:spPr bwMode="auto">
            <a:xfrm>
              <a:off x="6993205" y="1899137"/>
              <a:ext cx="1664677" cy="166467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4" name="Picture 13"/>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311804" y="1990253"/>
              <a:ext cx="969264" cy="1062990"/>
            </a:xfrm>
            <a:prstGeom prst="rect">
              <a:avLst/>
            </a:prstGeom>
            <a:grpFill/>
          </p:spPr>
        </p:pic>
        <p:sp>
          <p:nvSpPr>
            <p:cNvPr id="21" name="TextBox 20"/>
            <p:cNvSpPr txBox="1"/>
            <p:nvPr/>
          </p:nvSpPr>
          <p:spPr>
            <a:xfrm>
              <a:off x="7010445" y="3143061"/>
              <a:ext cx="1620528" cy="180049"/>
            </a:xfrm>
            <a:prstGeom prst="rect">
              <a:avLst/>
            </a:prstGeom>
            <a:grp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GAMING</a:t>
              </a:r>
            </a:p>
          </p:txBody>
        </p:sp>
      </p:grpSp>
      <p:grpSp>
        <p:nvGrpSpPr>
          <p:cNvPr id="36" name="Group 35"/>
          <p:cNvGrpSpPr/>
          <p:nvPr/>
        </p:nvGrpSpPr>
        <p:grpSpPr>
          <a:xfrm>
            <a:off x="8558627" y="1899137"/>
            <a:ext cx="1701365" cy="1664677"/>
            <a:chOff x="8620412" y="1899137"/>
            <a:chExt cx="1701365" cy="1664677"/>
          </a:xfrm>
        </p:grpSpPr>
        <p:sp>
          <p:nvSpPr>
            <p:cNvPr id="29" name="Rectangle 28"/>
            <p:cNvSpPr/>
            <p:nvPr/>
          </p:nvSpPr>
          <p:spPr bwMode="auto">
            <a:xfrm>
              <a:off x="8657100" y="1899137"/>
              <a:ext cx="1664677" cy="1664677"/>
            </a:xfrm>
            <a:prstGeom prst="rect">
              <a:avLst/>
            </a:prstGeom>
            <a:solidFill>
              <a:srgbClr val="00829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5" name="Picture 14"/>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9006689" y="1981200"/>
              <a:ext cx="907542" cy="1062990"/>
            </a:xfrm>
            <a:prstGeom prst="rect">
              <a:avLst/>
            </a:prstGeom>
          </p:spPr>
        </p:pic>
        <p:sp>
          <p:nvSpPr>
            <p:cNvPr id="22" name="TextBox 21"/>
            <p:cNvSpPr txBox="1"/>
            <p:nvPr/>
          </p:nvSpPr>
          <p:spPr>
            <a:xfrm>
              <a:off x="8620412" y="3143061"/>
              <a:ext cx="1665837" cy="18004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IoT</a:t>
              </a:r>
            </a:p>
          </p:txBody>
        </p:sp>
      </p:grpSp>
      <p:grpSp>
        <p:nvGrpSpPr>
          <p:cNvPr id="37" name="Group 36"/>
          <p:cNvGrpSpPr/>
          <p:nvPr/>
        </p:nvGrpSpPr>
        <p:grpSpPr>
          <a:xfrm>
            <a:off x="10259212" y="1899137"/>
            <a:ext cx="1664677" cy="1664677"/>
            <a:chOff x="10320997" y="1899137"/>
            <a:chExt cx="1664677" cy="1664677"/>
          </a:xfrm>
          <a:solidFill>
            <a:srgbClr val="FF0000"/>
          </a:solidFill>
        </p:grpSpPr>
        <p:sp>
          <p:nvSpPr>
            <p:cNvPr id="30" name="Rectangle 29"/>
            <p:cNvSpPr/>
            <p:nvPr/>
          </p:nvSpPr>
          <p:spPr bwMode="auto">
            <a:xfrm>
              <a:off x="10320997" y="1899137"/>
              <a:ext cx="1664677" cy="166467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6" name="Picture 15"/>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0650773" y="1981200"/>
              <a:ext cx="934974" cy="1062990"/>
            </a:xfrm>
            <a:prstGeom prst="rect">
              <a:avLst/>
            </a:prstGeom>
            <a:grpFill/>
          </p:spPr>
        </p:pic>
        <p:sp>
          <p:nvSpPr>
            <p:cNvPr id="23" name="TextBox 22"/>
            <p:cNvSpPr txBox="1"/>
            <p:nvPr/>
          </p:nvSpPr>
          <p:spPr>
            <a:xfrm>
              <a:off x="10356525" y="3143061"/>
              <a:ext cx="1585000" cy="180049"/>
            </a:xfrm>
            <a:prstGeom prst="rect">
              <a:avLst/>
            </a:prstGeom>
            <a:grp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AI</a:t>
              </a:r>
            </a:p>
          </p:txBody>
        </p:sp>
      </p:grpSp>
      <p:sp>
        <p:nvSpPr>
          <p:cNvPr id="42" name="TextBox 41"/>
          <p:cNvSpPr txBox="1"/>
          <p:nvPr/>
        </p:nvSpPr>
        <p:spPr>
          <a:xfrm>
            <a:off x="5277658" y="4261754"/>
            <a:ext cx="1664208" cy="1664208"/>
          </a:xfrm>
          <a:prstGeom prst="rect">
            <a:avLst/>
          </a:prstGeom>
          <a:solidFill>
            <a:srgbClr val="7030A0"/>
          </a:solidFill>
        </p:spPr>
        <p:txBody>
          <a:bodyPr wrap="square" lIns="0" tIns="0" rIns="0" bIns="0" rtlCol="0" anchor="ctr" anchorCtr="0">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5330" b="0" i="0" u="none" strike="noStrike" kern="1200" cap="none" spc="0" normalizeH="0" baseline="0" noProof="0">
                <a:ln>
                  <a:noFill/>
                </a:ln>
                <a:solidFill>
                  <a:srgbClr val="FFFFFF"/>
                </a:solidFill>
                <a:effectLst/>
                <a:uLnTx/>
                <a:uFillTx/>
                <a:latin typeface="Segoe UI Light"/>
                <a:ea typeface="+mn-ea"/>
                <a:cs typeface="+mn-cs"/>
              </a:rPr>
              <a:t>.NET</a:t>
            </a:r>
          </a:p>
        </p:txBody>
      </p:sp>
      <p:sp>
        <p:nvSpPr>
          <p:cNvPr id="39" name="Title 1">
            <a:extLst>
              <a:ext uri="{FF2B5EF4-FFF2-40B4-BE49-F238E27FC236}">
                <a16:creationId xmlns:a16="http://schemas.microsoft.com/office/drawing/2014/main" id="{19AFE05D-9736-471E-B5D2-207940914560}"/>
              </a:ext>
            </a:extLst>
          </p:cNvPr>
          <p:cNvSpPr txBox="1">
            <a:spLocks/>
          </p:cNvSpPr>
          <p:nvPr/>
        </p:nvSpPr>
        <p:spPr>
          <a:xfrm>
            <a:off x="0" y="133676"/>
            <a:ext cx="12192000" cy="1097205"/>
          </a:xfrm>
          <a:prstGeom prst="rect">
            <a:avLst/>
          </a:prstGeom>
        </p:spPr>
        <p:txBody>
          <a:bodyPr lIns="146095" tIns="9131" rIns="146095" bIns="9131" anchor="b"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marL="0" marR="0" lvl="0" indent="0" algn="ctr" defTabSz="913055" rtl="0" eaLnBrk="1" fontAlgn="auto" latinLnBrk="0" hangingPunct="1">
              <a:lnSpc>
                <a:spcPct val="90000"/>
              </a:lnSpc>
              <a:spcBef>
                <a:spcPts val="0"/>
              </a:spcBef>
              <a:spcAft>
                <a:spcPts val="0"/>
              </a:spcAft>
              <a:buClrTx/>
              <a:buSzTx/>
              <a:buFontTx/>
              <a:buNone/>
              <a:tabLst/>
              <a:defRPr/>
            </a:pPr>
            <a:r>
              <a:rPr kumimoji="0" lang="en-US" sz="5333" b="0" i="0" u="none" strike="noStrike" kern="1200" cap="none" spc="-100" normalizeH="0" baseline="0" noProof="0">
                <a:ln w="3175">
                  <a:noFill/>
                </a:ln>
                <a:solidFill>
                  <a:srgbClr val="505050"/>
                </a:solidFill>
                <a:effectLst/>
                <a:uLnTx/>
                <a:uFillTx/>
                <a:latin typeface="Segoe UI Light"/>
                <a:ea typeface="+mn-ea"/>
                <a:cs typeface="Segoe UI" pitchFamily="34" charset="0"/>
              </a:rPr>
              <a:t>Your platform for building </a:t>
            </a:r>
            <a:r>
              <a:rPr kumimoji="0" lang="en-US" sz="5333" b="0" i="0" u="none" strike="noStrike" kern="1200" cap="none" spc="-100" normalizeH="0" baseline="0" noProof="0">
                <a:ln w="3175">
                  <a:noFill/>
                </a:ln>
                <a:solidFill>
                  <a:srgbClr val="505050"/>
                </a:solidFill>
                <a:effectLst/>
                <a:uLnTx/>
                <a:uFillTx/>
                <a:latin typeface="Segoe UI Semibold" panose="020B0702040204020203" pitchFamily="34" charset="0"/>
                <a:ea typeface="+mn-ea"/>
                <a:cs typeface="Segoe UI" pitchFamily="34" charset="0"/>
              </a:rPr>
              <a:t>anything</a:t>
            </a:r>
          </a:p>
        </p:txBody>
      </p:sp>
      <p:sp>
        <p:nvSpPr>
          <p:cNvPr id="3" name="Rectangle 2">
            <a:extLst>
              <a:ext uri="{FF2B5EF4-FFF2-40B4-BE49-F238E27FC236}">
                <a16:creationId xmlns:a16="http://schemas.microsoft.com/office/drawing/2014/main" id="{18CDB90B-846E-40F1-B3F3-8C03788D1851}"/>
              </a:ext>
            </a:extLst>
          </p:cNvPr>
          <p:cNvSpPr/>
          <p:nvPr/>
        </p:nvSpPr>
        <p:spPr>
          <a:xfrm>
            <a:off x="4528511" y="5925962"/>
            <a:ext cx="3279231" cy="769441"/>
          </a:xfrm>
          <a:prstGeom prst="rect">
            <a:avLst/>
          </a:prstGeom>
        </p:spPr>
        <p:txBody>
          <a:bodyPr wrap="square">
            <a:spAutoFit/>
          </a:bodyPr>
          <a:lstStyle/>
          <a:p>
            <a:r>
              <a:rPr lang="en-US" sz="4400" dirty="0">
                <a:hlinkClick r:id="rId17"/>
              </a:rPr>
              <a:t>www.dot.net</a:t>
            </a:r>
            <a:endParaRPr lang="en-US" sz="4400" dirty="0"/>
          </a:p>
        </p:txBody>
      </p:sp>
    </p:spTree>
    <p:extLst>
      <p:ext uri="{BB962C8B-B14F-4D97-AF65-F5344CB8AC3E}">
        <p14:creationId xmlns:p14="http://schemas.microsoft.com/office/powerpoint/2010/main" val="19110842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right)">
                                      <p:cBhvr>
                                        <p:cTn id="7" dur="500"/>
                                        <p:tgtEl>
                                          <p:spTgt spid="2"/>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31"/>
                                        </p:tgtEl>
                                        <p:attrNameLst>
                                          <p:attrName>style.visibility</p:attrName>
                                        </p:attrNameLst>
                                      </p:cBhvr>
                                      <p:to>
                                        <p:strVal val="visible"/>
                                      </p:to>
                                    </p:set>
                                    <p:animEffect transition="in" filter="fade">
                                      <p:cBhvr>
                                        <p:cTn id="11" dur="250"/>
                                        <p:tgtEl>
                                          <p:spTgt spid="31"/>
                                        </p:tgtEl>
                                      </p:cBhvr>
                                    </p:animEffect>
                                  </p:childTnLst>
                                </p:cTn>
                              </p:par>
                            </p:childTnLst>
                          </p:cTn>
                        </p:par>
                        <p:par>
                          <p:cTn id="12" fill="hold">
                            <p:stCondLst>
                              <p:cond delay="1250"/>
                            </p:stCondLst>
                            <p:childTnLst>
                              <p:par>
                                <p:cTn id="13" presetID="22" presetClass="entr" presetSubtype="4"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down)">
                                      <p:cBhvr>
                                        <p:cTn id="15" dur="500"/>
                                        <p:tgtEl>
                                          <p:spTgt spid="4"/>
                                        </p:tgtEl>
                                      </p:cBhvr>
                                    </p:animEffect>
                                  </p:childTnLst>
                                </p:cTn>
                              </p:par>
                            </p:childTnLst>
                          </p:cTn>
                        </p:par>
                        <p:par>
                          <p:cTn id="16" fill="hold">
                            <p:stCondLst>
                              <p:cond delay="1750"/>
                            </p:stCondLst>
                            <p:childTnLst>
                              <p:par>
                                <p:cTn id="17" presetID="10" presetClass="entr" presetSubtype="0" fill="hold" nodeType="after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fade">
                                      <p:cBhvr>
                                        <p:cTn id="19" dur="250"/>
                                        <p:tgtEl>
                                          <p:spTgt spid="32"/>
                                        </p:tgtEl>
                                      </p:cBhvr>
                                    </p:animEffect>
                                  </p:childTnLst>
                                </p:cTn>
                              </p:par>
                            </p:childTnLst>
                          </p:cTn>
                        </p:par>
                        <p:par>
                          <p:cTn id="20" fill="hold">
                            <p:stCondLst>
                              <p:cond delay="2000"/>
                            </p:stCondLst>
                            <p:childTnLst>
                              <p:par>
                                <p:cTn id="21" presetID="22" presetClass="entr" presetSubtype="4" fill="hold" nodeType="after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wipe(down)">
                                      <p:cBhvr>
                                        <p:cTn id="23" dur="500"/>
                                        <p:tgtEl>
                                          <p:spTgt spid="5"/>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33"/>
                                        </p:tgtEl>
                                        <p:attrNameLst>
                                          <p:attrName>style.visibility</p:attrName>
                                        </p:attrNameLst>
                                      </p:cBhvr>
                                      <p:to>
                                        <p:strVal val="visible"/>
                                      </p:to>
                                    </p:set>
                                    <p:animEffect transition="in" filter="fade">
                                      <p:cBhvr>
                                        <p:cTn id="27" dur="250"/>
                                        <p:tgtEl>
                                          <p:spTgt spid="33"/>
                                        </p:tgtEl>
                                      </p:cBhvr>
                                    </p:animEffect>
                                  </p:childTnLst>
                                </p:cTn>
                              </p:par>
                            </p:childTnLst>
                          </p:cTn>
                        </p:par>
                        <p:par>
                          <p:cTn id="28" fill="hold">
                            <p:stCondLst>
                              <p:cond delay="2750"/>
                            </p:stCondLst>
                            <p:childTnLst>
                              <p:par>
                                <p:cTn id="29" presetID="22" presetClass="entr" presetSubtype="4" fill="hold" nodeType="after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wipe(down)">
                                      <p:cBhvr>
                                        <p:cTn id="31" dur="500"/>
                                        <p:tgtEl>
                                          <p:spTgt spid="6"/>
                                        </p:tgtEl>
                                      </p:cBhvr>
                                    </p:animEffect>
                                  </p:childTnLst>
                                </p:cTn>
                              </p:par>
                            </p:childTnLst>
                          </p:cTn>
                        </p:par>
                        <p:par>
                          <p:cTn id="32" fill="hold">
                            <p:stCondLst>
                              <p:cond delay="3250"/>
                            </p:stCondLst>
                            <p:childTnLst>
                              <p:par>
                                <p:cTn id="33" presetID="10" presetClass="entr" presetSubtype="0" fill="hold" nodeType="afterEffect">
                                  <p:stCondLst>
                                    <p:cond delay="0"/>
                                  </p:stCondLst>
                                  <p:childTnLst>
                                    <p:set>
                                      <p:cBhvr>
                                        <p:cTn id="34" dur="1" fill="hold">
                                          <p:stCondLst>
                                            <p:cond delay="0"/>
                                          </p:stCondLst>
                                        </p:cTn>
                                        <p:tgtEl>
                                          <p:spTgt spid="34"/>
                                        </p:tgtEl>
                                        <p:attrNameLst>
                                          <p:attrName>style.visibility</p:attrName>
                                        </p:attrNameLst>
                                      </p:cBhvr>
                                      <p:to>
                                        <p:strVal val="visible"/>
                                      </p:to>
                                    </p:set>
                                    <p:animEffect transition="in" filter="fade">
                                      <p:cBhvr>
                                        <p:cTn id="35" dur="250"/>
                                        <p:tgtEl>
                                          <p:spTgt spid="34"/>
                                        </p:tgtEl>
                                      </p:cBhvr>
                                    </p:animEffect>
                                  </p:childTnLst>
                                </p:cTn>
                              </p:par>
                            </p:childTnLst>
                          </p:cTn>
                        </p:par>
                        <p:par>
                          <p:cTn id="36" fill="hold">
                            <p:stCondLst>
                              <p:cond delay="3500"/>
                            </p:stCondLst>
                            <p:childTnLst>
                              <p:par>
                                <p:cTn id="37" presetID="22" presetClass="entr" presetSubtype="4" fill="hold" nodeType="afterEffect">
                                  <p:stCondLst>
                                    <p:cond delay="0"/>
                                  </p:stCondLst>
                                  <p:childTnLst>
                                    <p:set>
                                      <p:cBhvr>
                                        <p:cTn id="38" dur="1" fill="hold">
                                          <p:stCondLst>
                                            <p:cond delay="0"/>
                                          </p:stCondLst>
                                        </p:cTn>
                                        <p:tgtEl>
                                          <p:spTgt spid="7"/>
                                        </p:tgtEl>
                                        <p:attrNameLst>
                                          <p:attrName>style.visibility</p:attrName>
                                        </p:attrNameLst>
                                      </p:cBhvr>
                                      <p:to>
                                        <p:strVal val="visible"/>
                                      </p:to>
                                    </p:set>
                                    <p:animEffect transition="in" filter="wipe(down)">
                                      <p:cBhvr>
                                        <p:cTn id="39" dur="500"/>
                                        <p:tgtEl>
                                          <p:spTgt spid="7"/>
                                        </p:tgtEl>
                                      </p:cBhvr>
                                    </p:animEffect>
                                  </p:childTnLst>
                                </p:cTn>
                              </p:par>
                            </p:childTnLst>
                          </p:cTn>
                        </p:par>
                        <p:par>
                          <p:cTn id="40" fill="hold">
                            <p:stCondLst>
                              <p:cond delay="4000"/>
                            </p:stCondLst>
                            <p:childTnLst>
                              <p:par>
                                <p:cTn id="41" presetID="10" presetClass="entr" presetSubtype="0" fill="hold" nodeType="afterEffect">
                                  <p:stCondLst>
                                    <p:cond delay="0"/>
                                  </p:stCondLst>
                                  <p:childTnLst>
                                    <p:set>
                                      <p:cBhvr>
                                        <p:cTn id="42" dur="1" fill="hold">
                                          <p:stCondLst>
                                            <p:cond delay="0"/>
                                          </p:stCondLst>
                                        </p:cTn>
                                        <p:tgtEl>
                                          <p:spTgt spid="35"/>
                                        </p:tgtEl>
                                        <p:attrNameLst>
                                          <p:attrName>style.visibility</p:attrName>
                                        </p:attrNameLst>
                                      </p:cBhvr>
                                      <p:to>
                                        <p:strVal val="visible"/>
                                      </p:to>
                                    </p:set>
                                    <p:animEffect transition="in" filter="fade">
                                      <p:cBhvr>
                                        <p:cTn id="43" dur="250"/>
                                        <p:tgtEl>
                                          <p:spTgt spid="35"/>
                                        </p:tgtEl>
                                      </p:cBhvr>
                                    </p:animEffect>
                                  </p:childTnLst>
                                </p:cTn>
                              </p:par>
                            </p:childTnLst>
                          </p:cTn>
                        </p:par>
                        <p:par>
                          <p:cTn id="44" fill="hold">
                            <p:stCondLst>
                              <p:cond delay="4250"/>
                            </p:stCondLst>
                            <p:childTnLst>
                              <p:par>
                                <p:cTn id="45" presetID="22" presetClass="entr" presetSubtype="4" fill="hold" nodeType="afterEffect">
                                  <p:stCondLst>
                                    <p:cond delay="0"/>
                                  </p:stCondLst>
                                  <p:childTnLst>
                                    <p:set>
                                      <p:cBhvr>
                                        <p:cTn id="46" dur="1" fill="hold">
                                          <p:stCondLst>
                                            <p:cond delay="0"/>
                                          </p:stCondLst>
                                        </p:cTn>
                                        <p:tgtEl>
                                          <p:spTgt spid="8"/>
                                        </p:tgtEl>
                                        <p:attrNameLst>
                                          <p:attrName>style.visibility</p:attrName>
                                        </p:attrNameLst>
                                      </p:cBhvr>
                                      <p:to>
                                        <p:strVal val="visible"/>
                                      </p:to>
                                    </p:set>
                                    <p:animEffect transition="in" filter="wipe(down)">
                                      <p:cBhvr>
                                        <p:cTn id="47" dur="500"/>
                                        <p:tgtEl>
                                          <p:spTgt spid="8"/>
                                        </p:tgtEl>
                                      </p:cBhvr>
                                    </p:animEffect>
                                  </p:childTnLst>
                                </p:cTn>
                              </p:par>
                            </p:childTnLst>
                          </p:cTn>
                        </p:par>
                        <p:par>
                          <p:cTn id="48" fill="hold">
                            <p:stCondLst>
                              <p:cond delay="4750"/>
                            </p:stCondLst>
                            <p:childTnLst>
                              <p:par>
                                <p:cTn id="49" presetID="10" presetClass="entr" presetSubtype="0" fill="hold" nodeType="afterEffect">
                                  <p:stCondLst>
                                    <p:cond delay="0"/>
                                  </p:stCondLst>
                                  <p:childTnLst>
                                    <p:set>
                                      <p:cBhvr>
                                        <p:cTn id="50" dur="1" fill="hold">
                                          <p:stCondLst>
                                            <p:cond delay="0"/>
                                          </p:stCondLst>
                                        </p:cTn>
                                        <p:tgtEl>
                                          <p:spTgt spid="36"/>
                                        </p:tgtEl>
                                        <p:attrNameLst>
                                          <p:attrName>style.visibility</p:attrName>
                                        </p:attrNameLst>
                                      </p:cBhvr>
                                      <p:to>
                                        <p:strVal val="visible"/>
                                      </p:to>
                                    </p:set>
                                    <p:animEffect transition="in" filter="fade">
                                      <p:cBhvr>
                                        <p:cTn id="51" dur="250"/>
                                        <p:tgtEl>
                                          <p:spTgt spid="36"/>
                                        </p:tgtEl>
                                      </p:cBhvr>
                                    </p:animEffect>
                                  </p:childTnLst>
                                </p:cTn>
                              </p:par>
                            </p:childTnLst>
                          </p:cTn>
                        </p:par>
                        <p:par>
                          <p:cTn id="52" fill="hold">
                            <p:stCondLst>
                              <p:cond delay="5000"/>
                            </p:stCondLst>
                            <p:childTnLst>
                              <p:par>
                                <p:cTn id="53" presetID="22" presetClass="entr" presetSubtype="8" fill="hold" nodeType="afterEffect">
                                  <p:stCondLst>
                                    <p:cond delay="0"/>
                                  </p:stCondLst>
                                  <p:childTnLst>
                                    <p:set>
                                      <p:cBhvr>
                                        <p:cTn id="54" dur="1" fill="hold">
                                          <p:stCondLst>
                                            <p:cond delay="0"/>
                                          </p:stCondLst>
                                        </p:cTn>
                                        <p:tgtEl>
                                          <p:spTgt spid="9"/>
                                        </p:tgtEl>
                                        <p:attrNameLst>
                                          <p:attrName>style.visibility</p:attrName>
                                        </p:attrNameLst>
                                      </p:cBhvr>
                                      <p:to>
                                        <p:strVal val="visible"/>
                                      </p:to>
                                    </p:set>
                                    <p:animEffect transition="in" filter="wipe(left)">
                                      <p:cBhvr>
                                        <p:cTn id="55" dur="500"/>
                                        <p:tgtEl>
                                          <p:spTgt spid="9"/>
                                        </p:tgtEl>
                                      </p:cBhvr>
                                    </p:animEffect>
                                  </p:childTnLst>
                                </p:cTn>
                              </p:par>
                            </p:childTnLst>
                          </p:cTn>
                        </p:par>
                        <p:par>
                          <p:cTn id="56" fill="hold">
                            <p:stCondLst>
                              <p:cond delay="5500"/>
                            </p:stCondLst>
                            <p:childTnLst>
                              <p:par>
                                <p:cTn id="57" presetID="10" presetClass="entr" presetSubtype="0" fill="hold" nodeType="afterEffect">
                                  <p:stCondLst>
                                    <p:cond delay="0"/>
                                  </p:stCondLst>
                                  <p:childTnLst>
                                    <p:set>
                                      <p:cBhvr>
                                        <p:cTn id="58" dur="1" fill="hold">
                                          <p:stCondLst>
                                            <p:cond delay="0"/>
                                          </p:stCondLst>
                                        </p:cTn>
                                        <p:tgtEl>
                                          <p:spTgt spid="37"/>
                                        </p:tgtEl>
                                        <p:attrNameLst>
                                          <p:attrName>style.visibility</p:attrName>
                                        </p:attrNameLst>
                                      </p:cBhvr>
                                      <p:to>
                                        <p:strVal val="visible"/>
                                      </p:to>
                                    </p:set>
                                    <p:animEffect transition="in" filter="fade">
                                      <p:cBhvr>
                                        <p:cTn id="59" dur="250"/>
                                        <p:tgtEl>
                                          <p:spTgt spid="37"/>
                                        </p:tgtEl>
                                      </p:cBhvr>
                                    </p:animEffect>
                                  </p:childTnLst>
                                </p:cTn>
                              </p:par>
                            </p:childTnLst>
                          </p:cTn>
                        </p:par>
                        <p:par>
                          <p:cTn id="60" fill="hold">
                            <p:stCondLst>
                              <p:cond delay="5750"/>
                            </p:stCondLst>
                            <p:childTnLst>
                              <p:par>
                                <p:cTn id="61" presetID="10" presetClass="entr" presetSubtype="0" fill="hold" grpId="0" nodeType="afterEffect">
                                  <p:stCondLst>
                                    <p:cond delay="0"/>
                                  </p:stCondLst>
                                  <p:childTnLst>
                                    <p:set>
                                      <p:cBhvr>
                                        <p:cTn id="62" dur="1" fill="hold">
                                          <p:stCondLst>
                                            <p:cond delay="0"/>
                                          </p:stCondLst>
                                        </p:cTn>
                                        <p:tgtEl>
                                          <p:spTgt spid="3"/>
                                        </p:tgtEl>
                                        <p:attrNameLst>
                                          <p:attrName>style.visibility</p:attrName>
                                        </p:attrNameLst>
                                      </p:cBhvr>
                                      <p:to>
                                        <p:strVal val="visible"/>
                                      </p:to>
                                    </p:set>
                                    <p:animEffect transition="in" filter="fade">
                                      <p:cBhvr>
                                        <p:cTn id="6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american cancer society logo">
            <a:hlinkClick r:id="rId3"/>
            <a:extLst>
              <a:ext uri="{FF2B5EF4-FFF2-40B4-BE49-F238E27FC236}">
                <a16:creationId xmlns:a16="http://schemas.microsoft.com/office/drawing/2014/main" id="{828E406A-4FFF-4D6E-A3D4-ADD5C54ECB9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757549"/>
            <a:ext cx="5294414" cy="31766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692965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669020B-AAA0-D149-9C29-90A0B5C9EF8C}"/>
              </a:ext>
            </a:extLst>
          </p:cNvPr>
          <p:cNvSpPr>
            <a:spLocks noGrp="1"/>
          </p:cNvSpPr>
          <p:nvPr>
            <p:ph type="title" idx="4294967295"/>
          </p:nvPr>
        </p:nvSpPr>
        <p:spPr>
          <a:xfrm>
            <a:off x="1" y="288925"/>
            <a:ext cx="12192000" cy="1486561"/>
          </a:xfrm>
        </p:spPr>
        <p:txBody>
          <a:bodyPr wrap="square">
            <a:spAutoFit/>
          </a:bodyPr>
          <a:lstStyle/>
          <a:p>
            <a:pPr algn="ctr"/>
            <a:r>
              <a:rPr lang="en-US" sz="6600" b="1" dirty="0">
                <a:solidFill>
                  <a:schemeClr val="bg1"/>
                </a:solidFill>
                <a:latin typeface="Segoe UI Semibold" panose="020B0502040204020203" pitchFamily="34" charset="0"/>
                <a:cs typeface="Segoe UI Semibold" panose="020B0502040204020203" pitchFamily="34" charset="0"/>
              </a:rPr>
              <a:t>.NET</a:t>
            </a:r>
            <a:br>
              <a:rPr lang="en-US" sz="4800" b="1" dirty="0">
                <a:solidFill>
                  <a:schemeClr val="bg1"/>
                </a:solidFill>
                <a:latin typeface="Segoe UI Semibold" panose="020B0502040204020203" pitchFamily="34" charset="0"/>
                <a:cs typeface="Segoe UI Semibold" panose="020B0502040204020203" pitchFamily="34" charset="0"/>
              </a:rPr>
            </a:br>
            <a:r>
              <a:rPr lang="en-US" sz="2800" b="1" dirty="0">
                <a:solidFill>
                  <a:schemeClr val="bg1"/>
                </a:solidFill>
                <a:latin typeface="Segoe UI Semibold" panose="020B0502040204020203" pitchFamily="34" charset="0"/>
                <a:cs typeface="Segoe UI Semibold" panose="020B0502040204020203" pitchFamily="34" charset="0"/>
              </a:rPr>
              <a:t>Open Source &amp; Cross-Platform</a:t>
            </a:r>
          </a:p>
        </p:txBody>
      </p:sp>
      <p:sp>
        <p:nvSpPr>
          <p:cNvPr id="12" name="TextBox 11">
            <a:extLst>
              <a:ext uri="{FF2B5EF4-FFF2-40B4-BE49-F238E27FC236}">
                <a16:creationId xmlns:a16="http://schemas.microsoft.com/office/drawing/2014/main" id="{220E1D07-3672-A74D-8376-93DB5DB43595}"/>
              </a:ext>
            </a:extLst>
          </p:cNvPr>
          <p:cNvSpPr txBox="1"/>
          <p:nvPr/>
        </p:nvSpPr>
        <p:spPr>
          <a:xfrm>
            <a:off x="2711316" y="4886854"/>
            <a:ext cx="2803358"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.NET Core</a:t>
            </a:r>
            <a:r>
              <a:rPr kumimoji="0" lang="en-US" sz="2000" b="0" i="0" u="none" strike="noStrike" kern="1200" cap="none" spc="0" normalizeH="0" noProof="0">
                <a:ln>
                  <a:noFill/>
                </a:ln>
                <a:solidFill>
                  <a:srgbClr val="FFFFFF"/>
                </a:solidFill>
                <a:effectLst/>
                <a:uLnTx/>
                <a:uFillTx/>
                <a:latin typeface="Segoe UI"/>
                <a:ea typeface="+mn-ea"/>
                <a:cs typeface="+mn-cs"/>
              </a:rPr>
              <a:t> </a:t>
            </a:r>
            <a:r>
              <a:rPr kumimoji="0" lang="en-US" sz="2000" b="0" i="0" u="none" strike="noStrike" kern="1200" cap="none" spc="0" normalizeH="0" baseline="0" noProof="0">
                <a:ln>
                  <a:noFill/>
                </a:ln>
                <a:solidFill>
                  <a:srgbClr val="FFFFFF"/>
                </a:solidFill>
                <a:effectLst/>
                <a:uLnTx/>
                <a:uFillTx/>
                <a:latin typeface="Segoe UI"/>
                <a:ea typeface="+mn-ea"/>
                <a:cs typeface="+mn-cs"/>
              </a:rPr>
              <a:t>developers</a:t>
            </a:r>
          </a:p>
        </p:txBody>
      </p:sp>
      <p:sp>
        <p:nvSpPr>
          <p:cNvPr id="17" name="Oval 16">
            <a:extLst>
              <a:ext uri="{FF2B5EF4-FFF2-40B4-BE49-F238E27FC236}">
                <a16:creationId xmlns:a16="http://schemas.microsoft.com/office/drawing/2014/main" id="{36B317AB-1FFA-0B47-8EF3-E6541A1AD13D}"/>
              </a:ext>
            </a:extLst>
          </p:cNvPr>
          <p:cNvSpPr/>
          <p:nvPr/>
        </p:nvSpPr>
        <p:spPr>
          <a:xfrm>
            <a:off x="2909024" y="2171351"/>
            <a:ext cx="2515298" cy="2515298"/>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a:ln>
                  <a:noFill/>
                </a:ln>
                <a:solidFill>
                  <a:srgbClr val="0078D4"/>
                </a:solidFill>
                <a:effectLst/>
                <a:uLnTx/>
                <a:uFillTx/>
                <a:latin typeface="Segoe UI Semibold" panose="020B0502040204020203" pitchFamily="34" charset="0"/>
                <a:ea typeface="+mn-ea"/>
                <a:cs typeface="Segoe UI Semibold" panose="020B0502040204020203" pitchFamily="34" charset="0"/>
              </a:rPr>
              <a:t>750K</a:t>
            </a:r>
          </a:p>
        </p:txBody>
      </p:sp>
      <p:sp>
        <p:nvSpPr>
          <p:cNvPr id="13" name="TextBox 12">
            <a:extLst>
              <a:ext uri="{FF2B5EF4-FFF2-40B4-BE49-F238E27FC236}">
                <a16:creationId xmlns:a16="http://schemas.microsoft.com/office/drawing/2014/main" id="{5AD442E2-EDDF-D349-BF4E-DC12F57F18C4}"/>
              </a:ext>
            </a:extLst>
          </p:cNvPr>
          <p:cNvSpPr txBox="1"/>
          <p:nvPr/>
        </p:nvSpPr>
        <p:spPr>
          <a:xfrm>
            <a:off x="6689467" y="4886854"/>
            <a:ext cx="2663678" cy="707886"/>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New .NET developers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in last year</a:t>
            </a:r>
          </a:p>
        </p:txBody>
      </p:sp>
      <p:sp>
        <p:nvSpPr>
          <p:cNvPr id="18" name="Oval 17">
            <a:extLst>
              <a:ext uri="{FF2B5EF4-FFF2-40B4-BE49-F238E27FC236}">
                <a16:creationId xmlns:a16="http://schemas.microsoft.com/office/drawing/2014/main" id="{48FBF030-52CC-C445-8AD2-00A7462C7184}"/>
              </a:ext>
            </a:extLst>
          </p:cNvPr>
          <p:cNvSpPr/>
          <p:nvPr/>
        </p:nvSpPr>
        <p:spPr>
          <a:xfrm>
            <a:off x="6763652" y="2171351"/>
            <a:ext cx="2515298" cy="2515298"/>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srgbClr val="0078D4"/>
                </a:solidFill>
                <a:effectLst/>
                <a:uLnTx/>
                <a:uFillTx/>
                <a:latin typeface="Segoe UI Semibold" panose="020B0502040204020203" pitchFamily="34" charset="0"/>
                <a:ea typeface="+mn-ea"/>
                <a:cs typeface="Segoe UI Semibold" panose="020B0502040204020203" pitchFamily="34" charset="0"/>
              </a:rPr>
              <a:t>+1M</a:t>
            </a:r>
          </a:p>
        </p:txBody>
      </p:sp>
    </p:spTree>
    <p:extLst>
      <p:ext uri="{BB962C8B-B14F-4D97-AF65-F5344CB8AC3E}">
        <p14:creationId xmlns:p14="http://schemas.microsoft.com/office/powerpoint/2010/main" val="42407567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200"/>
                                  </p:stCondLst>
                                  <p:childTnLst>
                                    <p:set>
                                      <p:cBhvr>
                                        <p:cTn id="6" dur="1" fill="hold">
                                          <p:stCondLst>
                                            <p:cond delay="0"/>
                                          </p:stCondLst>
                                        </p:cTn>
                                        <p:tgtEl>
                                          <p:spTgt spid="17"/>
                                        </p:tgtEl>
                                        <p:attrNameLst>
                                          <p:attrName>style.visibility</p:attrName>
                                        </p:attrNameLst>
                                      </p:cBhvr>
                                      <p:to>
                                        <p:strVal val="visible"/>
                                      </p:to>
                                    </p:set>
                                    <p:anim calcmode="lin" valueType="num">
                                      <p:cBhvr>
                                        <p:cTn id="7" dur="500" fill="hold"/>
                                        <p:tgtEl>
                                          <p:spTgt spid="17"/>
                                        </p:tgtEl>
                                        <p:attrNameLst>
                                          <p:attrName>ppt_w</p:attrName>
                                        </p:attrNameLst>
                                      </p:cBhvr>
                                      <p:tavLst>
                                        <p:tav tm="0">
                                          <p:val>
                                            <p:fltVal val="0"/>
                                          </p:val>
                                        </p:tav>
                                        <p:tav tm="100000">
                                          <p:val>
                                            <p:strVal val="#ppt_w"/>
                                          </p:val>
                                        </p:tav>
                                      </p:tavLst>
                                    </p:anim>
                                    <p:anim calcmode="lin" valueType="num">
                                      <p:cBhvr>
                                        <p:cTn id="8" dur="500" fill="hold"/>
                                        <p:tgtEl>
                                          <p:spTgt spid="17"/>
                                        </p:tgtEl>
                                        <p:attrNameLst>
                                          <p:attrName>ppt_h</p:attrName>
                                        </p:attrNameLst>
                                      </p:cBhvr>
                                      <p:tavLst>
                                        <p:tav tm="0">
                                          <p:val>
                                            <p:fltVal val="0"/>
                                          </p:val>
                                        </p:tav>
                                        <p:tav tm="100000">
                                          <p:val>
                                            <p:strVal val="#ppt_h"/>
                                          </p:val>
                                        </p:tav>
                                      </p:tavLst>
                                    </p:anim>
                                    <p:animEffect transition="in" filter="fade">
                                      <p:cBhvr>
                                        <p:cTn id="9" dur="500"/>
                                        <p:tgtEl>
                                          <p:spTgt spid="17"/>
                                        </p:tgtEl>
                                      </p:cBhvr>
                                    </p:animEffect>
                                  </p:childTnLst>
                                </p:cTn>
                              </p:par>
                              <p:par>
                                <p:cTn id="10" presetID="53" presetClass="entr" presetSubtype="16" fill="hold" grpId="0" nodeType="withEffect">
                                  <p:stCondLst>
                                    <p:cond delay="400"/>
                                  </p:stCondLst>
                                  <p:childTnLst>
                                    <p:set>
                                      <p:cBhvr>
                                        <p:cTn id="11" dur="1" fill="hold">
                                          <p:stCondLst>
                                            <p:cond delay="0"/>
                                          </p:stCondLst>
                                        </p:cTn>
                                        <p:tgtEl>
                                          <p:spTgt spid="18"/>
                                        </p:tgtEl>
                                        <p:attrNameLst>
                                          <p:attrName>style.visibility</p:attrName>
                                        </p:attrNameLst>
                                      </p:cBhvr>
                                      <p:to>
                                        <p:strVal val="visible"/>
                                      </p:to>
                                    </p:set>
                                    <p:anim calcmode="lin" valueType="num">
                                      <p:cBhvr>
                                        <p:cTn id="12" dur="500" fill="hold"/>
                                        <p:tgtEl>
                                          <p:spTgt spid="18"/>
                                        </p:tgtEl>
                                        <p:attrNameLst>
                                          <p:attrName>ppt_w</p:attrName>
                                        </p:attrNameLst>
                                      </p:cBhvr>
                                      <p:tavLst>
                                        <p:tav tm="0">
                                          <p:val>
                                            <p:fltVal val="0"/>
                                          </p:val>
                                        </p:tav>
                                        <p:tav tm="100000">
                                          <p:val>
                                            <p:strVal val="#ppt_w"/>
                                          </p:val>
                                        </p:tav>
                                      </p:tavLst>
                                    </p:anim>
                                    <p:anim calcmode="lin" valueType="num">
                                      <p:cBhvr>
                                        <p:cTn id="13" dur="500" fill="hold"/>
                                        <p:tgtEl>
                                          <p:spTgt spid="18"/>
                                        </p:tgtEl>
                                        <p:attrNameLst>
                                          <p:attrName>ppt_h</p:attrName>
                                        </p:attrNameLst>
                                      </p:cBhvr>
                                      <p:tavLst>
                                        <p:tav tm="0">
                                          <p:val>
                                            <p:fltVal val="0"/>
                                          </p:val>
                                        </p:tav>
                                        <p:tav tm="100000">
                                          <p:val>
                                            <p:strVal val="#ppt_h"/>
                                          </p:val>
                                        </p:tav>
                                      </p:tavLst>
                                    </p:anim>
                                    <p:animEffect transition="in" filter="fade">
                                      <p:cBhvr>
                                        <p:cTn id="14" dur="500"/>
                                        <p:tgtEl>
                                          <p:spTgt spid="18"/>
                                        </p:tgtEl>
                                      </p:cBhvr>
                                    </p:animEffect>
                                  </p:childTnLst>
                                </p:cTn>
                              </p:par>
                              <p:par>
                                <p:cTn id="15" presetID="10" presetClass="entr" presetSubtype="0" fill="hold" grpId="0" nodeType="withEffect">
                                  <p:stCondLst>
                                    <p:cond delay="20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par>
                                <p:cTn id="18" presetID="10" presetClass="entr" presetSubtype="0" fill="hold" grpId="0" nodeType="withEffect">
                                  <p:stCondLst>
                                    <p:cond delay="40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7" grpId="0" animBg="1"/>
      <p:bldP spid="13" grpId="0"/>
      <p:bldP spid="1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C71FAE0-834B-4678-A234-0D03458E0300}"/>
              </a:ext>
            </a:extLst>
          </p:cNvPr>
          <p:cNvSpPr/>
          <p:nvPr/>
        </p:nvSpPr>
        <p:spPr bwMode="auto">
          <a:xfrm>
            <a:off x="853440" y="1511808"/>
            <a:ext cx="10229088" cy="24749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3200">
                <a:latin typeface="+mj-lt"/>
              </a:rPr>
              <a:t>“We are honored that Microsoft has made it a priority to improve ASP.NET’s performance in these benchmarks, and in so doing, improve the performance of all applications built on ASP.NET. </a:t>
            </a:r>
          </a:p>
          <a:p>
            <a:pPr algn="ctr" defTabSz="932472" fontAlgn="base">
              <a:lnSpc>
                <a:spcPct val="90000"/>
              </a:lnSpc>
              <a:spcBef>
                <a:spcPct val="0"/>
              </a:spcBef>
              <a:spcAft>
                <a:spcPct val="0"/>
              </a:spcAft>
            </a:pPr>
            <a:endParaRPr lang="en-US" sz="3200">
              <a:latin typeface="+mj-lt"/>
            </a:endParaRPr>
          </a:p>
          <a:p>
            <a:pPr algn="ctr" defTabSz="932472" fontAlgn="base">
              <a:lnSpc>
                <a:spcPct val="90000"/>
              </a:lnSpc>
              <a:spcBef>
                <a:spcPct val="0"/>
              </a:spcBef>
              <a:spcAft>
                <a:spcPct val="0"/>
              </a:spcAft>
            </a:pPr>
            <a:r>
              <a:rPr lang="en-US" sz="3200">
                <a:latin typeface="+mj-lt"/>
              </a:rPr>
              <a:t>We believe this to be the most significant performance improvement that this project has ever seen.”</a:t>
            </a:r>
          </a:p>
          <a:p>
            <a:pPr algn="ctr" defTabSz="932472" fontAlgn="base">
              <a:lnSpc>
                <a:spcPct val="90000"/>
              </a:lnSpc>
              <a:spcBef>
                <a:spcPct val="0"/>
              </a:spcBef>
              <a:spcAft>
                <a:spcPct val="0"/>
              </a:spcAft>
            </a:pPr>
            <a:r>
              <a:rPr lang="en-US" sz="3200" i="1">
                <a:gradFill>
                  <a:gsLst>
                    <a:gs pos="0">
                      <a:srgbClr val="FFFFFF"/>
                    </a:gs>
                    <a:gs pos="100000">
                      <a:srgbClr val="FFFFFF"/>
                    </a:gs>
                  </a:gsLst>
                  <a:lin ang="5400000" scaled="0"/>
                </a:gradFill>
                <a:ea typeface="Segoe UI" pitchFamily="34" charset="0"/>
                <a:cs typeface="Segoe UI" pitchFamily="34" charset="0"/>
              </a:rPr>
              <a:t>- </a:t>
            </a:r>
            <a:r>
              <a:rPr lang="en-US" sz="3200" i="1" err="1">
                <a:gradFill>
                  <a:gsLst>
                    <a:gs pos="0">
                      <a:srgbClr val="FFFFFF"/>
                    </a:gs>
                    <a:gs pos="100000">
                      <a:srgbClr val="FFFFFF"/>
                    </a:gs>
                  </a:gsLst>
                  <a:lin ang="5400000" scaled="0"/>
                </a:gradFill>
                <a:ea typeface="Segoe UI" pitchFamily="34" charset="0"/>
                <a:cs typeface="Segoe UI" pitchFamily="34" charset="0"/>
              </a:rPr>
              <a:t>TechEmpower</a:t>
            </a:r>
            <a:endParaRPr lang="en-US" sz="2400" i="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8443522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514B7BD-6CB1-449A-9C0D-16673E558F15}"/>
              </a:ext>
            </a:extLst>
          </p:cNvPr>
          <p:cNvSpPr/>
          <p:nvPr/>
        </p:nvSpPr>
        <p:spPr bwMode="auto">
          <a:xfrm>
            <a:off x="0" y="5100984"/>
            <a:ext cx="12191999" cy="1757016"/>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4" name="Rectangle 3">
            <a:extLst>
              <a:ext uri="{FF2B5EF4-FFF2-40B4-BE49-F238E27FC236}">
                <a16:creationId xmlns:a16="http://schemas.microsoft.com/office/drawing/2014/main" id="{DCC2DE77-0AB9-47B6-8DBF-7920B8615937}"/>
              </a:ext>
            </a:extLst>
          </p:cNvPr>
          <p:cNvSpPr/>
          <p:nvPr/>
        </p:nvSpPr>
        <p:spPr>
          <a:xfrm>
            <a:off x="1085285" y="5260665"/>
            <a:ext cx="10021427" cy="1643527"/>
          </a:xfrm>
          <a:prstGeom prst="rect">
            <a:avLst/>
          </a:prstGeom>
        </p:spPr>
        <p:txBody>
          <a:bodyPr wrap="square">
            <a:spAutoFit/>
          </a:bodyPr>
          <a:lstStyle/>
          <a:p>
            <a:pPr marL="60325" marR="0" lvl="0" indent="-60325" algn="l" defTabSz="914400" rtl="0" eaLnBrk="1" fontAlgn="auto" latinLnBrk="0" hangingPunct="1">
              <a:lnSpc>
                <a:spcPct val="9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Calibri"/>
                <a:ea typeface="+mn-ea"/>
                <a:cs typeface="+mn-cs"/>
              </a:rPr>
              <a:t>“Using the same-size server, we were able to go from 1,000 requests per second per node with Node.js to 20,000 requests per second with .NET Core.“ </a:t>
            </a:r>
            <a:r>
              <a:rPr kumimoji="0" lang="en-US" sz="20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2000" b="0" i="0" u="none" strike="noStrike" kern="1200" cap="none" spc="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Raygun</a:t>
            </a:r>
            <a:endParaRPr kumimoji="0" lang="en-US" sz="20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60325" marR="0" lvl="0" indent="-60325" algn="l" defTabSz="914400" rtl="0" eaLnBrk="1" fontAlgn="auto" latinLnBrk="0" hangingPunct="1">
              <a:lnSpc>
                <a:spcPct val="9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60325" marR="0" lvl="0" indent="-60325" algn="l" defTabSz="914400"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101128"/>
                </a:solidFill>
                <a:effectLst/>
                <a:uLnTx/>
                <a:uFillTx/>
                <a:latin typeface="Segoe UI" panose="020B0502040204020203" pitchFamily="34" charset="0"/>
                <a:ea typeface="+mn-ea"/>
                <a:cs typeface="Segoe UI" panose="020B0502040204020203" pitchFamily="34" charset="0"/>
                <a:hlinkClick r:id="rId3"/>
              </a:rPr>
              <a:t>www.dot.net/customers</a:t>
            </a:r>
            <a:r>
              <a:rPr kumimoji="0" lang="en-US" sz="2000" b="0" i="0" u="none" strike="noStrike" kern="1200" cap="none" spc="0" normalizeH="0" baseline="0" noProof="0" dirty="0">
                <a:ln>
                  <a:noFill/>
                </a:ln>
                <a:solidFill>
                  <a:srgbClr val="101128"/>
                </a:solidFill>
                <a:effectLst/>
                <a:uLnTx/>
                <a:uFillTx/>
                <a:latin typeface="Segoe UI" panose="020B0502040204020203" pitchFamily="34" charset="0"/>
                <a:ea typeface="+mn-ea"/>
                <a:cs typeface="Segoe UI" panose="020B0502040204020203" pitchFamily="34" charset="0"/>
              </a:rPr>
              <a:t>    </a:t>
            </a:r>
          </a:p>
        </p:txBody>
      </p:sp>
      <p:sp>
        <p:nvSpPr>
          <p:cNvPr id="6" name="Rectangle 5">
            <a:extLst>
              <a:ext uri="{FF2B5EF4-FFF2-40B4-BE49-F238E27FC236}">
                <a16:creationId xmlns:a16="http://schemas.microsoft.com/office/drawing/2014/main" id="{942E461A-95EE-49AD-B16C-AE7C4BE39B49}"/>
              </a:ext>
            </a:extLst>
          </p:cNvPr>
          <p:cNvSpPr/>
          <p:nvPr/>
        </p:nvSpPr>
        <p:spPr>
          <a:xfrm>
            <a:off x="0" y="4741581"/>
            <a:ext cx="12192000" cy="276999"/>
          </a:xfrm>
          <a:prstGeom prst="rect">
            <a:avLst/>
          </a:prstGeom>
        </p:spPr>
        <p:txBody>
          <a:bodyPr wrap="square">
            <a:spAutoFit/>
          </a:bodyPr>
          <a:lstStyle/>
          <a:p>
            <a:pPr algn="ctr"/>
            <a:r>
              <a:rPr lang="en-US" sz="1200">
                <a:solidFill>
                  <a:srgbClr val="999999"/>
                </a:solidFill>
              </a:rPr>
              <a:t>Data sourced from official tests available at </a:t>
            </a:r>
            <a:r>
              <a:rPr lang="en-US" sz="1200" u="sng" err="1">
                <a:solidFill>
                  <a:srgbClr val="512BD4"/>
                </a:solidFill>
                <a:hlinkClick r:id="rId4"/>
              </a:rPr>
              <a:t>TechEmpower</a:t>
            </a:r>
            <a:r>
              <a:rPr lang="en-US" sz="1200" u="sng">
                <a:solidFill>
                  <a:srgbClr val="512BD4"/>
                </a:solidFill>
                <a:hlinkClick r:id="rId4"/>
              </a:rPr>
              <a:t> Round 16</a:t>
            </a:r>
            <a:r>
              <a:rPr lang="en-US" sz="1200">
                <a:solidFill>
                  <a:srgbClr val="999999"/>
                </a:solidFill>
              </a:rPr>
              <a:t>.</a:t>
            </a:r>
            <a:endParaRPr lang="en-US" sz="1200"/>
          </a:p>
        </p:txBody>
      </p:sp>
      <p:pic>
        <p:nvPicPr>
          <p:cNvPr id="2" name="Graphic 1">
            <a:extLst>
              <a:ext uri="{FF2B5EF4-FFF2-40B4-BE49-F238E27FC236}">
                <a16:creationId xmlns:a16="http://schemas.microsoft.com/office/drawing/2014/main" id="{9EAE3279-BFE8-493E-9E65-30DEF4280E9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621500" y="1615044"/>
            <a:ext cx="6876976" cy="3243856"/>
          </a:xfrm>
          <a:prstGeom prst="rect">
            <a:avLst/>
          </a:prstGeom>
        </p:spPr>
      </p:pic>
      <p:sp>
        <p:nvSpPr>
          <p:cNvPr id="9" name="Title 4">
            <a:extLst>
              <a:ext uri="{FF2B5EF4-FFF2-40B4-BE49-F238E27FC236}">
                <a16:creationId xmlns:a16="http://schemas.microsoft.com/office/drawing/2014/main" id="{29913A41-B860-4DDC-8FBA-DC0E3A9BA31E}"/>
              </a:ext>
            </a:extLst>
          </p:cNvPr>
          <p:cNvSpPr>
            <a:spLocks noGrp="1"/>
          </p:cNvSpPr>
          <p:nvPr>
            <p:ph type="title"/>
          </p:nvPr>
        </p:nvSpPr>
        <p:spPr>
          <a:xfrm>
            <a:off x="0" y="254192"/>
            <a:ext cx="12192000" cy="1486561"/>
          </a:xfrm>
        </p:spPr>
        <p:txBody>
          <a:bodyPr wrap="square">
            <a:spAutoFit/>
          </a:bodyPr>
          <a:lstStyle/>
          <a:p>
            <a:pPr algn="ctr"/>
            <a:r>
              <a:rPr lang="en-US" sz="6600" b="1" dirty="0">
                <a:latin typeface="Segoe UI Semibold" panose="020B0502040204020203" pitchFamily="34" charset="0"/>
                <a:cs typeface="Segoe UI Semibold" panose="020B0502040204020203" pitchFamily="34" charset="0"/>
              </a:rPr>
              <a:t>.NET</a:t>
            </a:r>
            <a:br>
              <a:rPr lang="en-US" sz="4800" b="1" dirty="0">
                <a:latin typeface="Segoe UI Semibold" panose="020B0502040204020203" pitchFamily="34" charset="0"/>
                <a:cs typeface="Segoe UI Semibold" panose="020B0502040204020203" pitchFamily="34" charset="0"/>
              </a:rPr>
            </a:br>
            <a:r>
              <a:rPr lang="en-US" sz="2800" b="1" dirty="0">
                <a:solidFill>
                  <a:schemeClr val="accent1"/>
                </a:solidFill>
                <a:latin typeface="Segoe UI Semibold" panose="020B0502040204020203" pitchFamily="34" charset="0"/>
                <a:cs typeface="Segoe UI Semibold" panose="020B0502040204020203" pitchFamily="34" charset="0"/>
              </a:rPr>
              <a:t>Faster than any other popular framework</a:t>
            </a:r>
          </a:p>
        </p:txBody>
      </p:sp>
    </p:spTree>
    <p:extLst>
      <p:ext uri="{BB962C8B-B14F-4D97-AF65-F5344CB8AC3E}">
        <p14:creationId xmlns:p14="http://schemas.microsoft.com/office/powerpoint/2010/main" val="36973166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0391390-0684-4310-96D4-983176988D21}"/>
              </a:ext>
            </a:extLst>
          </p:cNvPr>
          <p:cNvSpPr>
            <a:spLocks noGrp="1"/>
          </p:cNvSpPr>
          <p:nvPr>
            <p:ph type="title"/>
          </p:nvPr>
        </p:nvSpPr>
        <p:spPr>
          <a:xfrm>
            <a:off x="313943" y="520422"/>
            <a:ext cx="11018520" cy="553998"/>
          </a:xfrm>
        </p:spPr>
        <p:txBody>
          <a:bodyPr>
            <a:normAutofit fontScale="90000"/>
          </a:bodyPr>
          <a:lstStyle/>
          <a:p>
            <a:r>
              <a:rPr lang="en-US">
                <a:cs typeface="Segoe UI Light" panose="020B0502040204020203" pitchFamily="34" charset="0"/>
              </a:rPr>
              <a:t>.NET Core 2.1 on </a:t>
            </a:r>
            <a:r>
              <a:rPr lang="en-US" err="1">
                <a:cs typeface="Segoe UI Light" panose="020B0502040204020203" pitchFamily="34" charset="0"/>
              </a:rPr>
              <a:t>TechEmpower</a:t>
            </a:r>
            <a:endParaRPr lang="en-US">
              <a:cs typeface="Segoe UI Light" panose="020B0502040204020203" pitchFamily="34" charset="0"/>
            </a:endParaRPr>
          </a:p>
        </p:txBody>
      </p:sp>
      <p:graphicFrame>
        <p:nvGraphicFramePr>
          <p:cNvPr id="9" name="Chart 8">
            <a:extLst>
              <a:ext uri="{FF2B5EF4-FFF2-40B4-BE49-F238E27FC236}">
                <a16:creationId xmlns:a16="http://schemas.microsoft.com/office/drawing/2014/main" id="{E8670049-9069-4E33-81D1-D4EAC870D98A}"/>
              </a:ext>
            </a:extLst>
          </p:cNvPr>
          <p:cNvGraphicFramePr>
            <a:graphicFrameLocks/>
          </p:cNvGraphicFramePr>
          <p:nvPr>
            <p:extLst>
              <p:ext uri="{D42A27DB-BD31-4B8C-83A1-F6EECF244321}">
                <p14:modId xmlns:p14="http://schemas.microsoft.com/office/powerpoint/2010/main" val="1687108791"/>
              </p:ext>
            </p:extLst>
          </p:nvPr>
        </p:nvGraphicFramePr>
        <p:xfrm>
          <a:off x="1672396" y="1335505"/>
          <a:ext cx="8710862" cy="4872790"/>
        </p:xfrm>
        <a:graphic>
          <a:graphicData uri="http://schemas.openxmlformats.org/drawingml/2006/chart">
            <c:chart xmlns:c="http://schemas.openxmlformats.org/drawingml/2006/chart" xmlns:r="http://schemas.openxmlformats.org/officeDocument/2006/relationships" r:id="rId3"/>
          </a:graphicData>
        </a:graphic>
      </p:graphicFrame>
      <p:sp>
        <p:nvSpPr>
          <p:cNvPr id="10" name="Rectangle 9">
            <a:extLst>
              <a:ext uri="{FF2B5EF4-FFF2-40B4-BE49-F238E27FC236}">
                <a16:creationId xmlns:a16="http://schemas.microsoft.com/office/drawing/2014/main" id="{EAEBE279-1D32-4ED0-9F71-3B7E780EEDFA}"/>
              </a:ext>
            </a:extLst>
          </p:cNvPr>
          <p:cNvSpPr/>
          <p:nvPr/>
        </p:nvSpPr>
        <p:spPr>
          <a:xfrm>
            <a:off x="0" y="6400800"/>
            <a:ext cx="12192000" cy="30777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999999"/>
                </a:solidFill>
                <a:effectLst/>
                <a:uLnTx/>
                <a:uFillTx/>
                <a:latin typeface="Segoe UI"/>
                <a:ea typeface="+mn-ea"/>
                <a:cs typeface="+mn-cs"/>
              </a:rPr>
              <a:t>Data sourced from official tests on </a:t>
            </a:r>
            <a:r>
              <a:rPr kumimoji="0" lang="en-US" sz="1400" b="0" i="0" u="none" strike="noStrike" kern="1200" cap="none" spc="0" normalizeH="0" baseline="0" noProof="0" err="1">
                <a:ln>
                  <a:noFill/>
                </a:ln>
                <a:solidFill>
                  <a:srgbClr val="999999"/>
                </a:solidFill>
                <a:effectLst/>
                <a:uLnTx/>
                <a:uFillTx/>
                <a:latin typeface="Segoe UI"/>
                <a:ea typeface="+mn-ea"/>
                <a:cs typeface="+mn-cs"/>
                <a:hlinkClick r:id="rId4"/>
              </a:rPr>
              <a:t>TechEmpower</a:t>
            </a:r>
            <a:r>
              <a:rPr kumimoji="0" lang="en-US" sz="1400" b="0" i="0" u="none" strike="noStrike" kern="1200" cap="none" spc="0" normalizeH="0" baseline="0" noProof="0">
                <a:ln>
                  <a:noFill/>
                </a:ln>
                <a:solidFill>
                  <a:srgbClr val="999999"/>
                </a:solidFill>
                <a:effectLst/>
                <a:uLnTx/>
                <a:uFillTx/>
                <a:latin typeface="Segoe UI"/>
                <a:ea typeface="+mn-ea"/>
                <a:cs typeface="+mn-cs"/>
                <a:hlinkClick r:id="rId4"/>
              </a:rPr>
              <a:t> round 16</a:t>
            </a:r>
            <a:r>
              <a:rPr kumimoji="0" lang="en-US" sz="1400" b="0" i="0" u="none" strike="noStrike" kern="1200" cap="none" spc="0" normalizeH="0" baseline="0" noProof="0">
                <a:ln>
                  <a:noFill/>
                </a:ln>
                <a:solidFill>
                  <a:srgbClr val="999999"/>
                </a:solidFill>
                <a:effectLst/>
                <a:uLnTx/>
                <a:uFillTx/>
                <a:latin typeface="Segoe UI"/>
                <a:ea typeface="+mn-ea"/>
                <a:cs typeface="+mn-cs"/>
              </a:rPr>
              <a:t>.</a:t>
            </a:r>
            <a:endParaRPr kumimoji="0" lang="en-US" sz="1400" b="0" i="0" u="none" strike="noStrike" kern="1200" cap="none" spc="0" normalizeH="0" baseline="0" noProof="0">
              <a:ln>
                <a:noFill/>
              </a:ln>
              <a:solidFill>
                <a:srgbClr val="505050"/>
              </a:solidFill>
              <a:effectLst/>
              <a:uLnTx/>
              <a:uFillTx/>
              <a:latin typeface="Segoe UI"/>
              <a:ea typeface="+mn-ea"/>
              <a:cs typeface="+mn-cs"/>
            </a:endParaRPr>
          </a:p>
        </p:txBody>
      </p:sp>
      <p:sp>
        <p:nvSpPr>
          <p:cNvPr id="5" name="TextBox 4">
            <a:extLst>
              <a:ext uri="{FF2B5EF4-FFF2-40B4-BE49-F238E27FC236}">
                <a16:creationId xmlns:a16="http://schemas.microsoft.com/office/drawing/2014/main" id="{21634DE8-2D71-4623-9871-0560AF25AE8C}"/>
              </a:ext>
            </a:extLst>
          </p:cNvPr>
          <p:cNvSpPr txBox="1"/>
          <p:nvPr/>
        </p:nvSpPr>
        <p:spPr>
          <a:xfrm rot="16200000">
            <a:off x="670101" y="3449470"/>
            <a:ext cx="1696811" cy="215444"/>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REQUESTS / SECOND</a:t>
            </a:r>
          </a:p>
        </p:txBody>
      </p:sp>
      <p:sp>
        <p:nvSpPr>
          <p:cNvPr id="11" name="TextBox 10">
            <a:extLst>
              <a:ext uri="{FF2B5EF4-FFF2-40B4-BE49-F238E27FC236}">
                <a16:creationId xmlns:a16="http://schemas.microsoft.com/office/drawing/2014/main" id="{6388034B-B951-41DF-BA1B-273AF36252E3}"/>
              </a:ext>
            </a:extLst>
          </p:cNvPr>
          <p:cNvSpPr txBox="1"/>
          <p:nvPr/>
        </p:nvSpPr>
        <p:spPr>
          <a:xfrm>
            <a:off x="3186414" y="3429000"/>
            <a:ext cx="1313402" cy="430887"/>
          </a:xfrm>
          <a:prstGeom prst="rect">
            <a:avLst/>
          </a:prstGeom>
          <a:solidFill>
            <a:schemeClr val="bg1"/>
          </a:solidFill>
          <a:ln>
            <a:solidFill>
              <a:schemeClr val="accent3"/>
            </a:solidFill>
          </a:ln>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+15%</a:t>
            </a:r>
          </a:p>
        </p:txBody>
      </p:sp>
      <p:sp>
        <p:nvSpPr>
          <p:cNvPr id="12" name="TextBox 10">
            <a:extLst>
              <a:ext uri="{FF2B5EF4-FFF2-40B4-BE49-F238E27FC236}">
                <a16:creationId xmlns:a16="http://schemas.microsoft.com/office/drawing/2014/main" id="{772DD963-E99A-4BA7-B3BA-9E950F79125A}"/>
              </a:ext>
            </a:extLst>
          </p:cNvPr>
          <p:cNvSpPr txBox="1"/>
          <p:nvPr/>
        </p:nvSpPr>
        <p:spPr>
          <a:xfrm>
            <a:off x="5725049" y="3429000"/>
            <a:ext cx="1313402" cy="430887"/>
          </a:xfrm>
          <a:prstGeom prst="rect">
            <a:avLst/>
          </a:prstGeom>
          <a:solidFill>
            <a:schemeClr val="bg1"/>
          </a:solidFill>
          <a:ln>
            <a:solidFill>
              <a:schemeClr val="accent3"/>
            </a:solidFill>
          </a:ln>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+18%</a:t>
            </a:r>
          </a:p>
        </p:txBody>
      </p:sp>
      <p:sp>
        <p:nvSpPr>
          <p:cNvPr id="13" name="TextBox 10">
            <a:extLst>
              <a:ext uri="{FF2B5EF4-FFF2-40B4-BE49-F238E27FC236}">
                <a16:creationId xmlns:a16="http://schemas.microsoft.com/office/drawing/2014/main" id="{9A7D350C-6A86-4C25-AB24-267153EC0896}"/>
              </a:ext>
            </a:extLst>
          </p:cNvPr>
          <p:cNvSpPr txBox="1"/>
          <p:nvPr/>
        </p:nvSpPr>
        <p:spPr>
          <a:xfrm>
            <a:off x="8276291" y="3429000"/>
            <a:ext cx="1313402" cy="430887"/>
          </a:xfrm>
          <a:prstGeom prst="rect">
            <a:avLst/>
          </a:prstGeom>
          <a:solidFill>
            <a:schemeClr val="bg1"/>
          </a:solidFill>
          <a:ln>
            <a:solidFill>
              <a:schemeClr val="accent3"/>
            </a:solidFill>
          </a:ln>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+147%</a:t>
            </a:r>
          </a:p>
        </p:txBody>
      </p:sp>
      <p:sp>
        <p:nvSpPr>
          <p:cNvPr id="15" name="Rectangle 14">
            <a:extLst>
              <a:ext uri="{FF2B5EF4-FFF2-40B4-BE49-F238E27FC236}">
                <a16:creationId xmlns:a16="http://schemas.microsoft.com/office/drawing/2014/main" id="{B4529062-0FE2-4B18-8BB6-2076A6B6AB43}"/>
              </a:ext>
            </a:extLst>
          </p:cNvPr>
          <p:cNvSpPr/>
          <p:nvPr/>
        </p:nvSpPr>
        <p:spPr bwMode="auto">
          <a:xfrm>
            <a:off x="7841427" y="1451610"/>
            <a:ext cx="2183130" cy="454914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Arrow: Right 17">
            <a:extLst>
              <a:ext uri="{FF2B5EF4-FFF2-40B4-BE49-F238E27FC236}">
                <a16:creationId xmlns:a16="http://schemas.microsoft.com/office/drawing/2014/main" id="{8169403D-1175-4BFC-99B5-BF44FBB83AD5}"/>
              </a:ext>
            </a:extLst>
          </p:cNvPr>
          <p:cNvSpPr/>
          <p:nvPr/>
        </p:nvSpPr>
        <p:spPr bwMode="auto">
          <a:xfrm rot="10800000">
            <a:off x="9639839" y="3453713"/>
            <a:ext cx="1029008" cy="430887"/>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2055764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50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grpId="1" nodeType="withEffect">
                                  <p:stCondLst>
                                    <p:cond delay="50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childTnLst>
                          </p:cTn>
                        </p:par>
                        <p:par>
                          <p:cTn id="14" fill="hold">
                            <p:stCondLst>
                              <p:cond delay="1000"/>
                            </p:stCondLst>
                            <p:childTnLst>
                              <p:par>
                                <p:cTn id="15" presetID="1" presetClass="emph" presetSubtype="2" fill="hold" grpId="0" nodeType="afterEffect">
                                  <p:stCondLst>
                                    <p:cond delay="0"/>
                                  </p:stCondLst>
                                  <p:childTnLst>
                                    <p:animClr clrSpc="rgb" dir="cw">
                                      <p:cBhvr>
                                        <p:cTn id="16" dur="2000" fill="hold"/>
                                        <p:tgtEl>
                                          <p:spTgt spid="13"/>
                                        </p:tgtEl>
                                        <p:attrNameLst>
                                          <p:attrName>fillcolor</p:attrName>
                                        </p:attrNameLst>
                                      </p:cBhvr>
                                      <p:to>
                                        <a:srgbClr val="FFC000"/>
                                      </p:to>
                                    </p:animClr>
                                    <p:set>
                                      <p:cBhvr>
                                        <p:cTn id="17" dur="2000" fill="hold"/>
                                        <p:tgtEl>
                                          <p:spTgt spid="13"/>
                                        </p:tgtEl>
                                        <p:attrNameLst>
                                          <p:attrName>fill.type</p:attrName>
                                        </p:attrNameLst>
                                      </p:cBhvr>
                                      <p:to>
                                        <p:strVal val="solid"/>
                                      </p:to>
                                    </p:set>
                                    <p:set>
                                      <p:cBhvr>
                                        <p:cTn id="18" dur="2000" fill="hold"/>
                                        <p:tgtEl>
                                          <p:spTgt spid="13"/>
                                        </p:tgtEl>
                                        <p:attrNameLst>
                                          <p:attrName>fill.on</p:attrName>
                                        </p:attrNameLst>
                                      </p:cBhvr>
                                      <p:to>
                                        <p:strVal val="true"/>
                                      </p:to>
                                    </p:set>
                                  </p:childTnLst>
                                </p:cTn>
                              </p:par>
                            </p:childTnLst>
                          </p:cTn>
                        </p:par>
                        <p:par>
                          <p:cTn id="19" fill="hold">
                            <p:stCondLst>
                              <p:cond delay="3000"/>
                            </p:stCondLst>
                            <p:childTnLst>
                              <p:par>
                                <p:cTn id="20" presetID="22" presetClass="entr" presetSubtype="2" fill="hold" grpId="0" nodeType="after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wipe(right)">
                                      <p:cBhvr>
                                        <p:cTn id="2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3" grpId="1" animBg="1"/>
      <p:bldP spid="18" grpId="0" animBg="1"/>
    </p:bldLst>
  </p:timing>
</p:sld>
</file>

<file path=ppt/theme/theme1.xml><?xml version="1.0" encoding="utf-8"?>
<a:theme xmlns:a="http://schemas.openxmlformats.org/drawingml/2006/main" name="Dotnet_Template">
  <a:themeElements>
    <a:clrScheme name="Dotnet">
      <a:dk1>
        <a:srgbClr val="505050"/>
      </a:dk1>
      <a:lt1>
        <a:srgbClr val="FFFFFF"/>
      </a:lt1>
      <a:dk2>
        <a:srgbClr val="7030A0"/>
      </a:dk2>
      <a:lt2>
        <a:srgbClr val="F2F2F2"/>
      </a:lt2>
      <a:accent1>
        <a:srgbClr val="7030A0"/>
      </a:accent1>
      <a:accent2>
        <a:srgbClr val="0078D7"/>
      </a:accent2>
      <a:accent3>
        <a:srgbClr val="00827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Connect_2016_SlideTemplate.potx" id="{C234CE7A-26D5-49BB-B05A-16F212610622}" vid="{5650B0BA-FAE4-45A0-B96B-B7C7DED0CDE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Properties xmlns="http://schemas.microsoft.com/sharepoint/v3" xsi:nil="true"/>
    <_ip_UnifiedCompliancePolicyUIAction xmlns="http://schemas.microsoft.com/sharepoint/v3" xsi:nil="true"/>
    <LastSharedByUser xmlns="11245976-3b4d-4794-a754-317688483df2">jogallow@microsoft.com</LastSharedByUser>
    <SharedWithUsers xmlns="11245976-3b4d-4794-a754-317688483df2">
      <UserInfo>
        <DisplayName>Martin Woodward</DisplayName>
        <AccountId>67</AccountId>
        <AccountType/>
      </UserInfo>
      <UserInfo>
        <DisplayName>Ryan J. Salva</DisplayName>
        <AccountId>453</AccountId>
        <AccountType/>
      </UserInfo>
    </SharedWithUsers>
    <LastSharedByTime xmlns="11245976-3b4d-4794-a754-317688483df2">2018-03-16T04:12:59+00:00</LastSharedByTim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22F88B0CCF1BBA489747F146E6B5E06D" ma:contentTypeVersion="13" ma:contentTypeDescription="Create a new document." ma:contentTypeScope="" ma:versionID="543a5e130e72b850100c5784a3274452">
  <xsd:schema xmlns:xsd="http://www.w3.org/2001/XMLSchema" xmlns:xs="http://www.w3.org/2001/XMLSchema" xmlns:p="http://schemas.microsoft.com/office/2006/metadata/properties" xmlns:ns1="http://schemas.microsoft.com/sharepoint/v3" xmlns:ns2="569b343d-e775-480b-9b2b-6a6986deb9b0" xmlns:ns3="11245976-3b4d-4794-a754-317688483df2" targetNamespace="http://schemas.microsoft.com/office/2006/metadata/properties" ma:root="true" ma:fieldsID="4df5be85825dcbcc6c298e85246e216c" ns1:_="" ns2:_="" ns3:_="">
    <xsd:import namespace="http://schemas.microsoft.com/sharepoint/v3"/>
    <xsd:import namespace="569b343d-e775-480b-9b2b-6a6986deb9b0"/>
    <xsd:import namespace="11245976-3b4d-4794-a754-317688483df2"/>
    <xsd:element name="properties">
      <xsd:complexType>
        <xsd:sequence>
          <xsd:element name="documentManagement">
            <xsd:complexType>
              <xsd:all>
                <xsd:element ref="ns1:_ip_UnifiedCompliancePolicyProperties" minOccurs="0"/>
                <xsd:element ref="ns1:_ip_UnifiedCompliancePolicyUIAction" minOccurs="0"/>
                <xsd:element ref="ns2:MediaServiceMetadata" minOccurs="0"/>
                <xsd:element ref="ns2:MediaServiceFastMetadata" minOccurs="0"/>
                <xsd:element ref="ns2:MediaServiceAutoTags" minOccurs="0"/>
                <xsd:element ref="ns3:SharedWithUsers" minOccurs="0"/>
                <xsd:element ref="ns3:SharedWithDetails" minOccurs="0"/>
                <xsd:element ref="ns3:LastSharedByUser" minOccurs="0"/>
                <xsd:element ref="ns3:LastSharedByTime" minOccurs="0"/>
                <xsd:element ref="ns2:MediaServiceOCR" minOccurs="0"/>
                <xsd:element ref="ns2:MediaServiceDateTaken"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8" nillable="true" ma:displayName="Unified Compliance Policy Properties" ma:description="" ma:hidden="true" ma:internalName="_ip_UnifiedCompliancePolicyProperties">
      <xsd:simpleType>
        <xsd:restriction base="dms:Note"/>
      </xsd:simpleType>
    </xsd:element>
    <xsd:element name="_ip_UnifiedCompliancePolicyUIAction" ma:index="9" nillable="true" ma:displayName="Unified Compliance Policy UI Action" ma:descrip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69b343d-e775-480b-9b2b-6a6986deb9b0" elementFormDefault="qualified">
    <xsd:import namespace="http://schemas.microsoft.com/office/2006/documentManagement/types"/>
    <xsd:import namespace="http://schemas.microsoft.com/office/infopath/2007/PartnerControls"/>
    <xsd:element name="MediaServiceMetadata" ma:index="10" nillable="true" ma:displayName="MediaServiceMetadata" ma:description="" ma:hidden="true" ma:internalName="MediaServiceMetadata" ma:readOnly="true">
      <xsd:simpleType>
        <xsd:restriction base="dms:Note"/>
      </xsd:simpleType>
    </xsd:element>
    <xsd:element name="MediaServiceFastMetadata" ma:index="11" nillable="true" ma:displayName="MediaServiceFastMetadata" ma:description="" ma:hidden="true" ma:internalName="MediaServiceFastMetadata" ma:readOnly="true">
      <xsd:simpleType>
        <xsd:restriction base="dms:Note"/>
      </xsd:simpleType>
    </xsd:element>
    <xsd:element name="MediaServiceAutoTags" ma:index="12" nillable="true" ma:displayName="MediaServiceAutoTags" ma:description="" ma:internalName="MediaServiceAutoTags" ma:readOnly="true">
      <xsd:simpleType>
        <xsd:restriction base="dms:Text"/>
      </xsd:simpleType>
    </xsd:element>
    <xsd:element name="MediaServiceOCR" ma:index="17" nillable="true" ma:displayName="MediaServiceOCR" ma:description="" ma:internalName="MediaServiceOCR" ma:readOnly="tru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11245976-3b4d-4794-a754-317688483df2" elementFormDefault="qualified">
    <xsd:import namespace="http://schemas.microsoft.com/office/2006/documentManagement/types"/>
    <xsd:import namespace="http://schemas.microsoft.com/office/infopath/2007/PartnerControls"/>
    <xsd:element name="SharedWithUsers" ma:index="13"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description="" ma:internalName="SharedWithDetails" ma:readOnly="true">
      <xsd:simpleType>
        <xsd:restriction base="dms:Note">
          <xsd:maxLength value="255"/>
        </xsd:restriction>
      </xsd:simpleType>
    </xsd:element>
    <xsd:element name="LastSharedByUser" ma:index="15" nillable="true" ma:displayName="Last Shared By User" ma:description="" ma:hidden="true" ma:internalName="LastSharedByUser" ma:readOnly="true">
      <xsd:simpleType>
        <xsd:restriction base="dms:Note"/>
      </xsd:simpleType>
    </xsd:element>
    <xsd:element name="LastSharedByTime" ma:index="16" nillable="true" ma:displayName="Last Shared By Time" ma:description=""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23E43D6-DB2F-4C33-A8C8-D28F777A5DE7}">
  <ds:schemaRefs>
    <ds:schemaRef ds:uri="http://schemas.openxmlformats.org/package/2006/metadata/core-properties"/>
    <ds:schemaRef ds:uri="http://purl.org/dc/terms/"/>
    <ds:schemaRef ds:uri="http://schemas.microsoft.com/office/infopath/2007/PartnerControls"/>
    <ds:schemaRef ds:uri="http://schemas.microsoft.com/office/2006/documentManagement/types"/>
    <ds:schemaRef ds:uri="569b343d-e775-480b-9b2b-6a6986deb9b0"/>
    <ds:schemaRef ds:uri="http://purl.org/dc/elements/1.1/"/>
    <ds:schemaRef ds:uri="http://schemas.microsoft.com/office/2006/metadata/properties"/>
    <ds:schemaRef ds:uri="11245976-3b4d-4794-a754-317688483df2"/>
    <ds:schemaRef ds:uri="http://schemas.microsoft.com/sharepoint/v3"/>
    <ds:schemaRef ds:uri="http://www.w3.org/XML/1998/namespace"/>
    <ds:schemaRef ds:uri="http://purl.org/dc/dcmitype/"/>
  </ds:schemaRefs>
</ds:datastoreItem>
</file>

<file path=customXml/itemProps2.xml><?xml version="1.0" encoding="utf-8"?>
<ds:datastoreItem xmlns:ds="http://schemas.openxmlformats.org/officeDocument/2006/customXml" ds:itemID="{093821A7-5528-48BE-BD00-067FBFDD28D5}">
  <ds:schemaRefs>
    <ds:schemaRef ds:uri="http://schemas.microsoft.com/sharepoint/v3/contenttype/forms"/>
  </ds:schemaRefs>
</ds:datastoreItem>
</file>

<file path=customXml/itemProps3.xml><?xml version="1.0" encoding="utf-8"?>
<ds:datastoreItem xmlns:ds="http://schemas.openxmlformats.org/officeDocument/2006/customXml" ds:itemID="{71711223-A5E1-414E-8AA7-96CAFC8FCD1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569b343d-e775-480b-9b2b-6a6986deb9b0"/>
    <ds:schemaRef ds:uri="11245976-3b4d-4794-a754-317688483df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11150</TotalTime>
  <Words>4034</Words>
  <Application>Microsoft Office PowerPoint</Application>
  <PresentationFormat>Widescreen</PresentationFormat>
  <Paragraphs>540</Paragraphs>
  <Slides>41</Slides>
  <Notes>36</Notes>
  <HiddenSlides>3</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41</vt:i4>
      </vt:variant>
    </vt:vector>
  </HeadingPairs>
  <TitlesOfParts>
    <vt:vector size="53" baseType="lpstr">
      <vt:lpstr>Arial</vt:lpstr>
      <vt:lpstr>Calibri</vt:lpstr>
      <vt:lpstr>Consolas</vt:lpstr>
      <vt:lpstr>Segoe Pro</vt:lpstr>
      <vt:lpstr>Segoe UI</vt:lpstr>
      <vt:lpstr>Segoe UI Light</vt:lpstr>
      <vt:lpstr>Segoe UI Semibold</vt:lpstr>
      <vt:lpstr>Segoe UI Semilight</vt:lpstr>
      <vt:lpstr>SegoeUI</vt:lpstr>
      <vt:lpstr>Showcard Gothic</vt:lpstr>
      <vt:lpstr>Wingdings</vt:lpstr>
      <vt:lpstr>Dotnet_Template</vt:lpstr>
      <vt:lpstr>PowerPoint Presentation</vt:lpstr>
      <vt:lpstr>.NET Today and Tomorrow</vt:lpstr>
      <vt:lpstr>PowerPoint Presentation</vt:lpstr>
      <vt:lpstr>PowerPoint Presentation</vt:lpstr>
      <vt:lpstr>PowerPoint Presentation</vt:lpstr>
      <vt:lpstr>.NET Open Source &amp; Cross-Platform</vt:lpstr>
      <vt:lpstr>PowerPoint Presentation</vt:lpstr>
      <vt:lpstr>.NET Faster than any other popular framework</vt:lpstr>
      <vt:lpstr>.NET Core 2.1 on TechEmpower</vt:lpstr>
      <vt:lpstr>Bing.com Runs on .NET Core 2.1</vt:lpstr>
      <vt:lpstr>PowerPoint Presentation</vt:lpstr>
      <vt:lpstr>PowerPoint Presentation</vt:lpstr>
      <vt:lpstr>PowerPoint Presentation</vt:lpstr>
      <vt:lpstr>PowerPoint Presentation</vt:lpstr>
      <vt:lpstr>Top 30 Highest Velocity OSS Projects on GitHub</vt:lpstr>
      <vt:lpstr>.NET Open Source Journey</vt:lpstr>
      <vt:lpstr>PowerPoint Presentation</vt:lpstr>
      <vt:lpstr>.NET Core 2.2 Themes</vt:lpstr>
      <vt:lpstr>.NET Core 2.2 Major Features</vt:lpstr>
      <vt:lpstr>Demo: .NET Core 2.2</vt:lpstr>
      <vt:lpstr>PowerPoint Presentation</vt:lpstr>
      <vt:lpstr>Azure SignalR Service</vt:lpstr>
      <vt:lpstr>PowerPoint Presentation</vt:lpstr>
      <vt:lpstr>PowerPoint Presentation</vt:lpstr>
      <vt:lpstr>Get Help Migrating your .NET app to Azure</vt:lpstr>
      <vt:lpstr>Demo: Azure &lt;3 .NET</vt:lpstr>
      <vt:lpstr>PowerPoint Presentation</vt:lpstr>
      <vt:lpstr>PowerPoint Presentation</vt:lpstr>
      <vt:lpstr>.NET Core 3.0 Themes</vt:lpstr>
      <vt:lpstr>Desktop Improvements</vt:lpstr>
      <vt:lpstr>Why Windows Desktop on .NET Core?</vt:lpstr>
      <vt:lpstr>PowerPoint Presentation</vt:lpstr>
      <vt:lpstr>The Future of .NET Framework </vt:lpstr>
      <vt:lpstr>Demo: .NET Core 3.0 for Desktop Apps</vt:lpstr>
      <vt:lpstr>Windows Forms and .NET Core</vt:lpstr>
      <vt:lpstr>Web Productivity with Razor Components</vt:lpstr>
      <vt:lpstr>PowerPoint Presentation</vt:lpstr>
      <vt:lpstr>PowerPoint Presentation</vt:lpstr>
      <vt:lpstr>PowerPoint Presentation</vt:lpstr>
      <vt:lpstr>Demo:  Razor Components  ML.NET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Beth Massi</dc:creator>
  <cp:lastModifiedBy>Beth Massi</cp:lastModifiedBy>
  <cp:revision>9</cp:revision>
  <dcterms:created xsi:type="dcterms:W3CDTF">2018-01-09T22:22:16Z</dcterms:created>
  <dcterms:modified xsi:type="dcterms:W3CDTF">2019-03-25T22:56:59Z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bethma@microsoft.com</vt:lpwstr>
  </property>
  <property fmtid="{D5CDD505-2E9C-101B-9397-08002B2CF9AE}" pid="5" name="MSIP_Label_f42aa342-8706-4288-bd11-ebb85995028c_SetDate">
    <vt:lpwstr>2018-01-09T22:28:27.0429869Z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y fmtid="{D5CDD505-2E9C-101B-9397-08002B2CF9AE}" pid="10" name="ContentTypeId">
    <vt:lpwstr>0x01010022F88B0CCF1BBA489747F146E6B5E06D</vt:lpwstr>
  </property>
</Properties>
</file>